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</p:sldMasterIdLst>
  <p:notesMasterIdLst>
    <p:notesMasterId r:id="rId6"/>
  </p:notes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 Hickox" initials="AH" lastIdx="2" clrIdx="0">
    <p:extLst>
      <p:ext uri="{19B8F6BF-5375-455C-9EA6-DF929625EA0E}">
        <p15:presenceInfo xmlns:p15="http://schemas.microsoft.com/office/powerpoint/2012/main" userId="Alex Hickox" providerId="None"/>
      </p:ext>
    </p:extLst>
  </p:cmAuthor>
  <p:cmAuthor id="2" name="Nikki Swift" initials="NS" lastIdx="2" clrIdx="1">
    <p:extLst>
      <p:ext uri="{19B8F6BF-5375-455C-9EA6-DF929625EA0E}">
        <p15:presenceInfo xmlns:p15="http://schemas.microsoft.com/office/powerpoint/2012/main" userId="Nikki Swift" providerId="None"/>
      </p:ext>
    </p:extLst>
  </p:cmAuthor>
  <p:cmAuthor id="3" name="Dina Apostolou" initials="DA" lastIdx="3" clrIdx="2">
    <p:extLst>
      <p:ext uri="{19B8F6BF-5375-455C-9EA6-DF929625EA0E}">
        <p15:presenceInfo xmlns:p15="http://schemas.microsoft.com/office/powerpoint/2012/main" userId="S::dinam@microsoft.com::2c463a9b-b475-4fc0-8322-064b85975f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2" autoAdjust="0"/>
    <p:restoredTop sz="92632" autoAdjust="0"/>
  </p:normalViewPr>
  <p:slideViewPr>
    <p:cSldViewPr snapToGrid="0">
      <p:cViewPr varScale="1">
        <p:scale>
          <a:sx n="122" d="100"/>
          <a:sy n="122" d="100"/>
        </p:scale>
        <p:origin x="3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107E2-542B-4BDB-8F85-17A980E643EA}" type="datetimeFigureOut">
              <a:rPr lang="en-US" smtClean="0"/>
              <a:t>2/24/2020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5E886-8B78-43D1-BA1E-0C832C56D0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5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6D6028-11F5-4018-A39C-43E5E930337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95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jp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4113C26-A8A0-4F58-A696-C6742A57B2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789" y="3029995"/>
            <a:ext cx="9630389" cy="1793104"/>
          </a:xfr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Microsoft 365</a:t>
            </a:r>
            <a:br>
              <a:rPr lang="en-US" dirty="0"/>
            </a:br>
            <a:r>
              <a:rPr lang="en-US" dirty="0"/>
              <a:t>title or event name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6E6BB0-6D6D-483B-96A8-799367282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318"/>
            <a:ext cx="2266311" cy="569191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85F1894-96E2-48F0-A169-FCB4C6B3E9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841" y="4847660"/>
            <a:ext cx="9602819" cy="745370"/>
          </a:xfrm>
        </p:spPr>
        <p:txBody>
          <a:bodyPr/>
          <a:lstStyle>
            <a:lvl1pPr>
              <a:defRPr sz="1765"/>
            </a:lvl1pPr>
            <a:lvl2pPr>
              <a:defRPr sz="1765"/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 dirty="0"/>
              <a:t>Author name</a:t>
            </a:r>
          </a:p>
          <a:p>
            <a:pPr lvl="1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61008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4">
            <a:extLst>
              <a:ext uri="{FF2B5EF4-FFF2-40B4-BE49-F238E27FC236}">
                <a16:creationId xmlns:a16="http://schemas.microsoft.com/office/drawing/2014/main" id="{DB61DE79-74B8-40AA-A2F6-483C4BB58B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B692AD-5927-47BA-93B7-76748B550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993" y="556381"/>
            <a:ext cx="5541960" cy="8138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335F26-79A7-436B-B4EC-5AE734EAAE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5994" y="2158885"/>
            <a:ext cx="5541959" cy="15726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09482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464958" y="1599724"/>
            <a:ext cx="3609417" cy="3099393"/>
          </a:xfrm>
          <a:blipFill>
            <a:blip r:embed="rId2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 sz="196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photo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Text option 3: three columns images and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4927922"/>
            <a:ext cx="3618381" cy="1186064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 dirty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dirty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 dirty="0">
                <a:solidFill>
                  <a:schemeClr val="tx2"/>
                </a:solidFill>
                <a:latin typeface="+mj-lt"/>
              </a:rPr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8144083" y="4927922"/>
            <a:ext cx="3618381" cy="1186064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 dirty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dirty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 dirty="0">
                <a:solidFill>
                  <a:schemeClr val="tx2"/>
                </a:solidFill>
                <a:latin typeface="+mj-lt"/>
              </a:rPr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25" name="Content Placeholder 15">
            <a:extLst>
              <a:ext uri="{FF2B5EF4-FFF2-40B4-BE49-F238E27FC236}">
                <a16:creationId xmlns:a16="http://schemas.microsoft.com/office/drawing/2014/main" id="{FF38BC9F-387A-498E-A040-4619A490AED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300039" y="1599724"/>
            <a:ext cx="3609417" cy="3099393"/>
          </a:xfrm>
          <a:blipFill>
            <a:blip r:embed="rId3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 sz="196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photo</a:t>
            </a:r>
          </a:p>
        </p:txBody>
      </p:sp>
      <p:sp>
        <p:nvSpPr>
          <p:cNvPr id="26" name="Content Placeholder 15">
            <a:extLst>
              <a:ext uri="{FF2B5EF4-FFF2-40B4-BE49-F238E27FC236}">
                <a16:creationId xmlns:a16="http://schemas.microsoft.com/office/drawing/2014/main" id="{EEF5E46D-3409-4544-8C4E-211F133E580F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44083" y="1599722"/>
            <a:ext cx="3609417" cy="3099394"/>
          </a:xfrm>
          <a:blipFill>
            <a:blip r:embed="rId4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 sz="196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photo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197742EC-5845-4BB1-84A3-00C1CF8901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03151" y="4927922"/>
            <a:ext cx="3618381" cy="1186064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 dirty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dirty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 dirty="0">
                <a:solidFill>
                  <a:schemeClr val="tx2"/>
                </a:solidFill>
                <a:latin typeface="+mj-lt"/>
              </a:rPr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AE158E7B-0220-41AE-9E99-77C380735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1918446632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15"/>
          <p:cNvSpPr>
            <a:spLocks noGrp="1"/>
          </p:cNvSpPr>
          <p:nvPr>
            <p:ph sz="quarter" idx="25" hasCustomPrompt="1"/>
          </p:nvPr>
        </p:nvSpPr>
        <p:spPr>
          <a:xfrm>
            <a:off x="455995" y="2158886"/>
            <a:ext cx="1693247" cy="895855"/>
          </a:xfrm>
        </p:spPr>
        <p:txBody>
          <a:bodyPr>
            <a:noAutofit/>
          </a:bodyPr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/>
              <a:t>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Text option 4: Six columns (numbered list)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67818"/>
            <a:ext cx="1693247" cy="2778790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378328" y="3167818"/>
            <a:ext cx="1693247" cy="2803460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300662" y="3167818"/>
            <a:ext cx="1693247" cy="2803460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5" y="3167818"/>
            <a:ext cx="1693247" cy="2803460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145328" y="3167818"/>
            <a:ext cx="1693247" cy="2803460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0067660" y="3167818"/>
            <a:ext cx="1693247" cy="2803460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25" name="Content Placeholder 15"/>
          <p:cNvSpPr>
            <a:spLocks noGrp="1"/>
          </p:cNvSpPr>
          <p:nvPr>
            <p:ph sz="quarter" idx="26" hasCustomPrompt="1"/>
          </p:nvPr>
        </p:nvSpPr>
        <p:spPr>
          <a:xfrm>
            <a:off x="2378328" y="2158886"/>
            <a:ext cx="1693247" cy="895855"/>
          </a:xfrm>
        </p:spPr>
        <p:txBody>
          <a:bodyPr>
            <a:noAutofit/>
          </a:bodyPr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/>
              <a:t>Picture</a:t>
            </a:r>
          </a:p>
        </p:txBody>
      </p:sp>
      <p:sp>
        <p:nvSpPr>
          <p:cNvPr id="26" name="Content Placeholder 15"/>
          <p:cNvSpPr>
            <a:spLocks noGrp="1"/>
          </p:cNvSpPr>
          <p:nvPr>
            <p:ph sz="quarter" idx="27" hasCustomPrompt="1"/>
          </p:nvPr>
        </p:nvSpPr>
        <p:spPr>
          <a:xfrm>
            <a:off x="4300662" y="2158886"/>
            <a:ext cx="1693247" cy="895855"/>
          </a:xfrm>
        </p:spPr>
        <p:txBody>
          <a:bodyPr>
            <a:noAutofit/>
          </a:bodyPr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/>
              <a:t>Picture</a:t>
            </a:r>
          </a:p>
        </p:txBody>
      </p:sp>
      <p:sp>
        <p:nvSpPr>
          <p:cNvPr id="27" name="Content Placeholder 15"/>
          <p:cNvSpPr>
            <a:spLocks noGrp="1"/>
          </p:cNvSpPr>
          <p:nvPr>
            <p:ph sz="quarter" idx="28" hasCustomPrompt="1"/>
          </p:nvPr>
        </p:nvSpPr>
        <p:spPr>
          <a:xfrm>
            <a:off x="6222995" y="2158886"/>
            <a:ext cx="1693247" cy="895855"/>
          </a:xfrm>
        </p:spPr>
        <p:txBody>
          <a:bodyPr>
            <a:noAutofit/>
          </a:bodyPr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/>
              <a:t>Picture</a:t>
            </a:r>
          </a:p>
        </p:txBody>
      </p:sp>
      <p:sp>
        <p:nvSpPr>
          <p:cNvPr id="28" name="Content Placeholder 15"/>
          <p:cNvSpPr>
            <a:spLocks noGrp="1"/>
          </p:cNvSpPr>
          <p:nvPr>
            <p:ph sz="quarter" idx="29" hasCustomPrompt="1"/>
          </p:nvPr>
        </p:nvSpPr>
        <p:spPr>
          <a:xfrm>
            <a:off x="8145328" y="2158886"/>
            <a:ext cx="1693247" cy="895855"/>
          </a:xfrm>
        </p:spPr>
        <p:txBody>
          <a:bodyPr>
            <a:noAutofit/>
          </a:bodyPr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/>
              <a:t>Picture</a:t>
            </a:r>
          </a:p>
        </p:txBody>
      </p:sp>
      <p:sp>
        <p:nvSpPr>
          <p:cNvPr id="29" name="Content Placeholder 15"/>
          <p:cNvSpPr>
            <a:spLocks noGrp="1"/>
          </p:cNvSpPr>
          <p:nvPr>
            <p:ph sz="quarter" idx="30" hasCustomPrompt="1"/>
          </p:nvPr>
        </p:nvSpPr>
        <p:spPr>
          <a:xfrm>
            <a:off x="10067660" y="2158886"/>
            <a:ext cx="1693247" cy="895855"/>
          </a:xfrm>
        </p:spPr>
        <p:txBody>
          <a:bodyPr>
            <a:noAutofit/>
          </a:bodyPr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F16C0-0541-41AD-98F7-A469609E8D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5995" y="2025026"/>
            <a:ext cx="256787" cy="258381"/>
          </a:xfr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95171A5B-905D-4832-B11A-13594619F33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379573" y="2025026"/>
            <a:ext cx="256787" cy="258381"/>
          </a:xfr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DDBE933A-166C-4934-8425-2A89AAA211E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03151" y="2025026"/>
            <a:ext cx="256787" cy="258381"/>
          </a:xfr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3.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171069D2-CF68-4D89-9134-20A61AFA10D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29842" y="2025026"/>
            <a:ext cx="256787" cy="258381"/>
          </a:xfr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4.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7858A5B-7408-41FF-9369-C0F9B773A30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39413" y="2025026"/>
            <a:ext cx="256787" cy="258381"/>
          </a:xfr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5.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AF637A76-D1E1-49A2-AF33-3521BBC721C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67660" y="2025026"/>
            <a:ext cx="256787" cy="258381"/>
          </a:xfrm>
        </p:spPr>
        <p:txBody>
          <a:bodyPr tIns="0" bIns="0"/>
          <a:lstStyle>
            <a:lvl1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1pPr>
            <a:lvl2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2pPr>
            <a:lvl3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3pPr>
            <a:lvl4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 smtClean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4pPr>
            <a:lvl5pPr marL="0" algn="l" defTabSz="914102" rtl="0" eaLnBrk="1" fontAlgn="base" latinLnBrk="0" hangingPunct="1">
              <a:lnSpc>
                <a:spcPts val="2353"/>
              </a:lnSpc>
              <a:spcBef>
                <a:spcPct val="0"/>
              </a:spcBef>
              <a:spcAft>
                <a:spcPct val="0"/>
              </a:spcAft>
              <a:defRPr lang="en-US" sz="980" kern="12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6.</a:t>
            </a:r>
          </a:p>
        </p:txBody>
      </p:sp>
      <p:sp>
        <p:nvSpPr>
          <p:cNvPr id="42" name="Footer Placeholder 14">
            <a:extLst>
              <a:ext uri="{FF2B5EF4-FFF2-40B4-BE49-F238E27FC236}">
                <a16:creationId xmlns:a16="http://schemas.microsoft.com/office/drawing/2014/main" id="{616DC816-DD19-4FC8-9708-971C4080E2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254126768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strike="noStrik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1828F2BE-04D0-4952-849E-6909AD3A60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215616214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859BFBD-0C43-4396-A7CE-8A9189BB091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082157" y="441278"/>
            <a:ext cx="7694313" cy="5975443"/>
          </a:xfrm>
          <a:custGeom>
            <a:avLst/>
            <a:gdLst>
              <a:gd name="connsiteX0" fmla="*/ 1677339 w 7848600"/>
              <a:gd name="connsiteY0" fmla="*/ 0 h 6094399"/>
              <a:gd name="connsiteX1" fmla="*/ 7848600 w 7848600"/>
              <a:gd name="connsiteY1" fmla="*/ 0 h 6094399"/>
              <a:gd name="connsiteX2" fmla="*/ 7848600 w 7848600"/>
              <a:gd name="connsiteY2" fmla="*/ 1727324 h 6094399"/>
              <a:gd name="connsiteX3" fmla="*/ 7848600 w 7848600"/>
              <a:gd name="connsiteY3" fmla="*/ 1998096 h 6094399"/>
              <a:gd name="connsiteX4" fmla="*/ 7848600 w 7848600"/>
              <a:gd name="connsiteY4" fmla="*/ 4043676 h 6094399"/>
              <a:gd name="connsiteX5" fmla="*/ 7848600 w 7848600"/>
              <a:gd name="connsiteY5" fmla="*/ 4332318 h 6094399"/>
              <a:gd name="connsiteX6" fmla="*/ 7848600 w 7848600"/>
              <a:gd name="connsiteY6" fmla="*/ 6094399 h 6094399"/>
              <a:gd name="connsiteX7" fmla="*/ 0 w 7848600"/>
              <a:gd name="connsiteY7" fmla="*/ 6094399 h 6094399"/>
              <a:gd name="connsiteX8" fmla="*/ 0 w 7848600"/>
              <a:gd name="connsiteY8" fmla="*/ 4043676 h 6094399"/>
              <a:gd name="connsiteX9" fmla="*/ 3059479 w 7848600"/>
              <a:gd name="connsiteY9" fmla="*/ 4043676 h 6094399"/>
              <a:gd name="connsiteX10" fmla="*/ 3059479 w 7848600"/>
              <a:gd name="connsiteY10" fmla="*/ 1998096 h 6094399"/>
              <a:gd name="connsiteX11" fmla="*/ 1677339 w 7848600"/>
              <a:gd name="connsiteY11" fmla="*/ 1998096 h 609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48600" h="6094399">
                <a:moveTo>
                  <a:pt x="1677339" y="0"/>
                </a:moveTo>
                <a:lnTo>
                  <a:pt x="7848600" y="0"/>
                </a:lnTo>
                <a:lnTo>
                  <a:pt x="7848600" y="1727324"/>
                </a:lnTo>
                <a:lnTo>
                  <a:pt x="7848600" y="1998096"/>
                </a:lnTo>
                <a:lnTo>
                  <a:pt x="7848600" y="4043676"/>
                </a:lnTo>
                <a:lnTo>
                  <a:pt x="7848600" y="4332318"/>
                </a:lnTo>
                <a:lnTo>
                  <a:pt x="7848600" y="6094399"/>
                </a:lnTo>
                <a:lnTo>
                  <a:pt x="0" y="6094399"/>
                </a:lnTo>
                <a:lnTo>
                  <a:pt x="0" y="4043676"/>
                </a:lnTo>
                <a:lnTo>
                  <a:pt x="3059479" y="4043676"/>
                </a:lnTo>
                <a:lnTo>
                  <a:pt x="3059479" y="1998096"/>
                </a:lnTo>
                <a:lnTo>
                  <a:pt x="1677339" y="199809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lIns="3383280" rIns="274320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Change image by clicking on “insert” picture.</a:t>
            </a:r>
          </a:p>
        </p:txBody>
      </p:sp>
      <p:sp>
        <p:nvSpPr>
          <p:cNvPr id="3" name="Title 35">
            <a:extLst>
              <a:ext uri="{FF2B5EF4-FFF2-40B4-BE49-F238E27FC236}">
                <a16:creationId xmlns:a16="http://schemas.microsoft.com/office/drawing/2014/main" id="{88C3AFD5-6B99-4036-8067-D643B2A9D2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941692"/>
            <a:ext cx="4885203" cy="3260896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chemeClr val="tx1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91490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/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chemeClr val="tx2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36578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5">
            <a:extLst>
              <a:ext uri="{FF2B5EF4-FFF2-40B4-BE49-F238E27FC236}">
                <a16:creationId xmlns:a16="http://schemas.microsoft.com/office/drawing/2014/main" id="{60388DA1-8C2D-4FFD-88BD-DE4D7CEFD0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4" y="941692"/>
            <a:ext cx="7454643" cy="3558191"/>
          </a:xfr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705" spc="-49" baseline="0" dirty="0">
                <a:solidFill>
                  <a:schemeClr val="accent5"/>
                </a:solidFill>
              </a:defRPr>
            </a:lvl1pPr>
          </a:lstStyle>
          <a:p>
            <a:pPr marL="0" lvl="0">
              <a:lnSpc>
                <a:spcPts val="5490"/>
              </a:lnSpc>
            </a:pPr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0614644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with photo and ti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 contrast="-12000"/>
                    </a14:imgEffect>
                  </a14:imgLayer>
                </a14:imgProps>
              </a:ext>
            </a:extLst>
          </a:blip>
          <a:srcRect l="-3623" t="-20802" r="-3788" b="38381"/>
          <a:stretch/>
        </p:blipFill>
        <p:spPr>
          <a:xfrm>
            <a:off x="-438571" y="-2500430"/>
            <a:ext cx="13095598" cy="6698511"/>
          </a:xfrm>
          <a:prstGeom prst="ellipse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6458D7D-1909-4FE5-99AA-53D22F03EA46}"/>
              </a:ext>
            </a:extLst>
          </p:cNvPr>
          <p:cNvSpPr/>
          <p:nvPr/>
        </p:nvSpPr>
        <p:spPr bwMode="auto">
          <a:xfrm>
            <a:off x="-497856" y="-764246"/>
            <a:ext cx="13183136" cy="4971666"/>
          </a:xfrm>
          <a:custGeom>
            <a:avLst/>
            <a:gdLst>
              <a:gd name="connsiteX0" fmla="*/ 730244 w 13399744"/>
              <a:gd name="connsiteY0" fmla="*/ 0 h 5070639"/>
              <a:gd name="connsiteX1" fmla="*/ 12669500 w 13399744"/>
              <a:gd name="connsiteY1" fmla="*/ 0 h 5070639"/>
              <a:gd name="connsiteX2" fmla="*/ 12739064 w 13399744"/>
              <a:gd name="connsiteY2" fmla="*/ 70706 h 5070639"/>
              <a:gd name="connsiteX3" fmla="*/ 13399744 w 13399744"/>
              <a:gd name="connsiteY3" fmla="*/ 1582820 h 5070639"/>
              <a:gd name="connsiteX4" fmla="*/ 6699872 w 13399744"/>
              <a:gd name="connsiteY4" fmla="*/ 5070639 h 5070639"/>
              <a:gd name="connsiteX5" fmla="*/ 0 w 13399744"/>
              <a:gd name="connsiteY5" fmla="*/ 1582820 h 5070639"/>
              <a:gd name="connsiteX6" fmla="*/ 660680 w 13399744"/>
              <a:gd name="connsiteY6" fmla="*/ 70706 h 5070639"/>
              <a:gd name="connsiteX7" fmla="*/ 730244 w 13399744"/>
              <a:gd name="connsiteY7" fmla="*/ 0 h 5070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9744" h="5070639">
                <a:moveTo>
                  <a:pt x="730244" y="0"/>
                </a:moveTo>
                <a:lnTo>
                  <a:pt x="12669500" y="0"/>
                </a:lnTo>
                <a:lnTo>
                  <a:pt x="12739064" y="70706"/>
                </a:lnTo>
                <a:cubicBezTo>
                  <a:pt x="13162468" y="528144"/>
                  <a:pt x="13399744" y="1041057"/>
                  <a:pt x="13399744" y="1582820"/>
                </a:cubicBezTo>
                <a:cubicBezTo>
                  <a:pt x="13399744" y="3509089"/>
                  <a:pt x="10400109" y="5070639"/>
                  <a:pt x="6699872" y="5070639"/>
                </a:cubicBezTo>
                <a:cubicBezTo>
                  <a:pt x="2999635" y="5070639"/>
                  <a:pt x="0" y="3509089"/>
                  <a:pt x="0" y="1582820"/>
                </a:cubicBezTo>
                <a:cubicBezTo>
                  <a:pt x="0" y="1041057"/>
                  <a:pt x="237276" y="528144"/>
                  <a:pt x="660680" y="70706"/>
                </a:cubicBezTo>
                <a:lnTo>
                  <a:pt x="730244" y="0"/>
                </a:lnTo>
                <a:close/>
              </a:path>
            </a:pathLst>
          </a:custGeom>
          <a:solidFill>
            <a:srgbClr val="F2F2F2">
              <a:alpha val="65098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34" tIns="143387" rIns="179234" bIns="14338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375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2544B65-5628-4101-8A93-1A375782561D}"/>
              </a:ext>
            </a:extLst>
          </p:cNvPr>
          <p:cNvGrpSpPr/>
          <p:nvPr/>
        </p:nvGrpSpPr>
        <p:grpSpPr>
          <a:xfrm>
            <a:off x="-776591" y="-1053760"/>
            <a:ext cx="13771638" cy="3867684"/>
            <a:chOff x="-792163" y="-1074738"/>
            <a:chExt cx="14047788" cy="394468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DAEDDA-8F84-412D-BB15-812FA7F4DD91}"/>
                </a:ext>
              </a:extLst>
            </p:cNvPr>
            <p:cNvSpPr/>
            <p:nvPr/>
          </p:nvSpPr>
          <p:spPr bwMode="auto">
            <a:xfrm>
              <a:off x="-792163" y="-1074738"/>
              <a:ext cx="14047788" cy="1074738"/>
            </a:xfrm>
            <a:prstGeom prst="rect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1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5680762-D44C-45F4-BF08-8AA920B1CF70}"/>
                </a:ext>
              </a:extLst>
            </p:cNvPr>
            <p:cNvSpPr/>
            <p:nvPr/>
          </p:nvSpPr>
          <p:spPr bwMode="auto">
            <a:xfrm>
              <a:off x="-792163" y="-312738"/>
              <a:ext cx="792163" cy="3182680"/>
            </a:xfrm>
            <a:prstGeom prst="rect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1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A282885-27E1-4048-BEA8-0B908ADD50C8}"/>
                </a:ext>
              </a:extLst>
            </p:cNvPr>
            <p:cNvSpPr/>
            <p:nvPr/>
          </p:nvSpPr>
          <p:spPr bwMode="auto">
            <a:xfrm>
              <a:off x="12463462" y="-312738"/>
              <a:ext cx="792163" cy="3182680"/>
            </a:xfrm>
            <a:prstGeom prst="rect">
              <a:avLst/>
            </a:prstGeom>
            <a:solidFill>
              <a:srgbClr val="E6E6E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1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0205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554195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Photo layout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31D123-CA1A-4568-88C8-6B1287D07E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94" y="1505508"/>
            <a:ext cx="4822952" cy="2648904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1176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>
              <a:spcBef>
                <a:spcPts val="1200"/>
              </a:spcBef>
            </a:pPr>
            <a:r>
              <a:rPr lang="en-US" b="0" dirty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dirty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 dirty="0">
                <a:solidFill>
                  <a:schemeClr val="tx2"/>
                </a:solidFill>
                <a:latin typeface="+mj-lt"/>
              </a:rPr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  <a:p>
            <a:pPr>
              <a:spcBef>
                <a:spcPts val="1200"/>
              </a:spcBef>
            </a:pPr>
            <a:r>
              <a:rPr lang="en-US" b="0" dirty="0">
                <a:solidFill>
                  <a:schemeClr val="tx2"/>
                </a:solidFill>
                <a:latin typeface="+mj-lt"/>
              </a:rPr>
              <a:t>Paragraph title Segoe UI </a:t>
            </a:r>
            <a:r>
              <a:rPr lang="en-US" b="0" dirty="0" err="1">
                <a:solidFill>
                  <a:schemeClr val="tx2"/>
                </a:solidFill>
                <a:latin typeface="+mj-lt"/>
              </a:rPr>
              <a:t>Semibold</a:t>
            </a:r>
            <a:r>
              <a:rPr lang="en-US" b="0" dirty="0">
                <a:solidFill>
                  <a:schemeClr val="tx2"/>
                </a:solidFill>
                <a:latin typeface="+mj-lt"/>
              </a:rPr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E56201C-07C6-4B48-97C5-8ACFF3D0A9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5995" y="1048327"/>
            <a:ext cx="4822951" cy="287771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lang="en-US" sz="196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Subhead Segoe UI Regular 20/24. </a:t>
            </a:r>
          </a:p>
        </p:txBody>
      </p:sp>
      <p:sp>
        <p:nvSpPr>
          <p:cNvPr id="7" name="Footer Placeholder 14">
            <a:extLst>
              <a:ext uri="{FF2B5EF4-FFF2-40B4-BE49-F238E27FC236}">
                <a16:creationId xmlns:a16="http://schemas.microsoft.com/office/drawing/2014/main" id="{7397557A-B9E9-4375-BD93-C4F91A780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</a:t>
            </a:r>
          </a:p>
        </p:txBody>
      </p:sp>
    </p:spTree>
    <p:extLst>
      <p:ext uri="{BB962C8B-B14F-4D97-AF65-F5344CB8AC3E}">
        <p14:creationId xmlns:p14="http://schemas.microsoft.com/office/powerpoint/2010/main" val="316882930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55995" y="2158885"/>
            <a:ext cx="3618381" cy="2540231"/>
          </a:xfrm>
          <a:blipFill>
            <a:blip r:embed="rId2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 sz="196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4303151" y="2158885"/>
            <a:ext cx="3607487" cy="2540231"/>
          </a:xfrm>
          <a:blipFill>
            <a:blip r:embed="rId3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 sz="196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8139413" y="2158885"/>
            <a:ext cx="3623050" cy="2540231"/>
          </a:xfrm>
          <a:blipFill>
            <a:blip r:embed="rId4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marL="0" indent="0" algn="ctr">
              <a:buNone/>
              <a:defRPr sz="196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Photo layout 2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4927922"/>
            <a:ext cx="3618381" cy="1186064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1372" b="0" kern="1200" spc="0" baseline="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300039" y="4927922"/>
            <a:ext cx="3618381" cy="1186064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>
                <a:solidFill>
                  <a:srgbClr val="008C72"/>
                </a:solidFill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8144083" y="4927922"/>
            <a:ext cx="3618381" cy="1186064"/>
          </a:xfrm>
        </p:spPr>
        <p:txBody>
          <a:bodyPr lIns="0" tIns="0" rIns="0" bIns="0"/>
          <a:lstStyle>
            <a:lvl1pPr marL="0" marR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1372">
                <a:solidFill>
                  <a:srgbClr val="008C72"/>
                </a:solidFill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sit et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16" name="Footer Placeholder 14">
            <a:extLst>
              <a:ext uri="{FF2B5EF4-FFF2-40B4-BE49-F238E27FC236}">
                <a16:creationId xmlns:a16="http://schemas.microsoft.com/office/drawing/2014/main" id="{3CC8D48C-0AE0-489F-AD07-46162F3D69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72883199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1D2F9142-6251-4BB1-B90A-DAFD69D513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4841" y="4847661"/>
            <a:ext cx="9609045" cy="727892"/>
          </a:xfrm>
        </p:spPr>
        <p:txBody>
          <a:bodyPr/>
          <a:lstStyle>
            <a:lvl1pPr>
              <a:defRPr sz="1765">
                <a:solidFill>
                  <a:schemeClr val="bg1"/>
                </a:solidFill>
              </a:defRPr>
            </a:lvl1pPr>
            <a:lvl2pPr>
              <a:defRPr sz="1765">
                <a:solidFill>
                  <a:schemeClr val="bg1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 dirty="0"/>
              <a:t>Author name</a:t>
            </a:r>
          </a:p>
          <a:p>
            <a:pPr lvl="1"/>
            <a:r>
              <a:rPr lang="en-US" dirty="0"/>
              <a:t>Date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1B10E9-B345-4651-9C8F-A65540E0D2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170"/>
            <a:ext cx="2266311" cy="56919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AABBF63-5EE7-4625-A83E-A114729508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391" y="3029995"/>
            <a:ext cx="9630389" cy="1793104"/>
          </a:xfr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Microsoft 365</a:t>
            </a:r>
            <a:br>
              <a:rPr lang="en-US" dirty="0"/>
            </a:br>
            <a:r>
              <a:rPr lang="en-US" dirty="0"/>
              <a:t>title or event name</a:t>
            </a:r>
          </a:p>
        </p:txBody>
      </p:sp>
    </p:spTree>
    <p:extLst>
      <p:ext uri="{BB962C8B-B14F-4D97-AF65-F5344CB8AC3E}">
        <p14:creationId xmlns:p14="http://schemas.microsoft.com/office/powerpoint/2010/main" val="1297529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4B95F29-56C3-4C85-A12B-0B0BE769E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Device layout 1: one column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2"/>
            <a:ext cx="4758211" cy="603538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>
                <a:solidFill>
                  <a:schemeClr val="tx1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 dirty="0"/>
              <a:t>Large subhead Segoe UI Regular 20/24. Em volor resequaectur.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2707597"/>
            <a:ext cx="4758210" cy="2521331"/>
          </a:xfrm>
        </p:spPr>
        <p:txBody>
          <a:bodyPr lIns="0" tIns="0" rIns="0" bIns="0"/>
          <a:lstStyle>
            <a:lvl1pPr marL="280121" indent="-280121">
              <a:lnSpc>
                <a:spcPts val="1765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372" b="0" i="0" spc="0">
                <a:solidFill>
                  <a:schemeClr val="tx1"/>
                </a:solidFill>
                <a:latin typeface="+mn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Body copy 14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Icaecatur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Body copy 14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Icaecatur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Body copy 14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, </a:t>
            </a:r>
            <a:r>
              <a:rPr lang="en-US" dirty="0" err="1"/>
              <a:t>omnimusdae</a:t>
            </a:r>
            <a:r>
              <a:rPr lang="en-US" dirty="0"/>
              <a:t>. </a:t>
            </a:r>
            <a:r>
              <a:rPr lang="en-US" dirty="0" err="1"/>
              <a:t>Icaecatur</a:t>
            </a:r>
            <a:r>
              <a:rPr lang="en-US" dirty="0"/>
              <a:t>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34476FE-7091-4DE7-A55E-3EF5A6569A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3421009"/>
            <a:ext cx="5834041" cy="546753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Footer Placeholder 14">
            <a:extLst>
              <a:ext uri="{FF2B5EF4-FFF2-40B4-BE49-F238E27FC236}">
                <a16:creationId xmlns:a16="http://schemas.microsoft.com/office/drawing/2014/main" id="{B9AEC771-481D-4FF6-AD08-FD4DD79D2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Dynamics 365 </a:t>
            </a:r>
          </a:p>
        </p:txBody>
      </p:sp>
    </p:spTree>
    <p:extLst>
      <p:ext uri="{BB962C8B-B14F-4D97-AF65-F5344CB8AC3E}">
        <p14:creationId xmlns:p14="http://schemas.microsoft.com/office/powerpoint/2010/main" val="236027501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vic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4B95F29-56C3-4C85-A12B-0B0BE769E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Device layout 1: one column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2"/>
            <a:ext cx="4758211" cy="603538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spcBef>
                <a:spcPts val="588"/>
              </a:spcBef>
              <a:spcAft>
                <a:spcPts val="588"/>
              </a:spcAft>
              <a:buNone/>
              <a:defRPr sz="1961" b="0" i="0">
                <a:solidFill>
                  <a:schemeClr val="tx1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 dirty="0"/>
              <a:t>Large subhead Segoe UI Regular 20/24. Em volor resequaectur.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34476FE-7091-4DE7-A55E-3EF5A6569A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3421009"/>
            <a:ext cx="5834041" cy="546753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Footer Placeholder 14">
            <a:extLst>
              <a:ext uri="{FF2B5EF4-FFF2-40B4-BE49-F238E27FC236}">
                <a16:creationId xmlns:a16="http://schemas.microsoft.com/office/drawing/2014/main" id="{B9AEC771-481D-4FF6-AD08-FD4DD79D2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Dynamics 365 </a:t>
            </a:r>
          </a:p>
        </p:txBody>
      </p:sp>
    </p:spTree>
    <p:extLst>
      <p:ext uri="{BB962C8B-B14F-4D97-AF65-F5344CB8AC3E}">
        <p14:creationId xmlns:p14="http://schemas.microsoft.com/office/powerpoint/2010/main" val="2446418251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evic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Device layout 1: one column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2"/>
            <a:ext cx="4758211" cy="603538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spcBef>
                <a:spcPts val="588"/>
              </a:spcBef>
              <a:spcAft>
                <a:spcPts val="588"/>
              </a:spcAft>
              <a:buNone/>
              <a:defRPr sz="1961" b="0" i="0">
                <a:solidFill>
                  <a:schemeClr val="tx1"/>
                </a:solidFill>
                <a:latin typeface="+mn-lt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pt-BR" dirty="0"/>
              <a:t>Large subhead Segoe UI Regular 20/24. Em volor resequaectur.</a:t>
            </a:r>
            <a:endParaRPr lang="en-US" dirty="0"/>
          </a:p>
        </p:txBody>
      </p:sp>
      <p:sp>
        <p:nvSpPr>
          <p:cNvPr id="13" name="Footer Placeholder 14">
            <a:extLst>
              <a:ext uri="{FF2B5EF4-FFF2-40B4-BE49-F238E27FC236}">
                <a16:creationId xmlns:a16="http://schemas.microsoft.com/office/drawing/2014/main" id="{B9AEC771-481D-4FF6-AD08-FD4DD79D2C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Dynamics 365 </a:t>
            </a:r>
          </a:p>
        </p:txBody>
      </p:sp>
    </p:spTree>
    <p:extLst>
      <p:ext uri="{BB962C8B-B14F-4D97-AF65-F5344CB8AC3E}">
        <p14:creationId xmlns:p14="http://schemas.microsoft.com/office/powerpoint/2010/main" val="392340105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9DE98C-91A8-4163-A280-8BB561692C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4774" y="418150"/>
            <a:ext cx="7747227" cy="6439851"/>
          </a:xfrm>
          <a:prstGeom prst="rect">
            <a:avLst/>
          </a:prstGeom>
        </p:spPr>
      </p:pic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784CA30E-A92E-4E40-944A-73B1CF9EEE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7959" y="3421009"/>
            <a:ext cx="5834041" cy="546753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D17D4B4-B6B9-4273-ACCB-7A5ED46F35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672" y="2000738"/>
            <a:ext cx="1693247" cy="3034292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204BE2-B985-4315-8D5B-9C54B1074D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85798" y="2000738"/>
            <a:ext cx="1693247" cy="3034292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882"/>
              </a:spcBef>
              <a:buNone/>
              <a:defRPr lang="en-US" sz="1372" b="0" kern="1200" spc="0" baseline="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ts val="1765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1372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marL="0" marR="0" lvl="0" indent="0" algn="l" defTabSz="914367" rtl="0" eaLnBrk="1" fontAlgn="auto" latinLnBrk="0" hangingPunct="1">
              <a:lnSpc>
                <a:spcPts val="1765"/>
              </a:lnSpc>
              <a:spcBef>
                <a:spcPts val="882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lvl="1"/>
            <a:r>
              <a:rPr lang="en-US" dirty="0"/>
              <a:t>Body copy Segoe Regular 14/18.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 ape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sincit</a:t>
            </a:r>
            <a:r>
              <a:rPr lang="en-US" dirty="0"/>
              <a:t>. </a:t>
            </a:r>
            <a:r>
              <a:rPr lang="en-US" dirty="0" err="1"/>
              <a:t>Unt</a:t>
            </a:r>
            <a:r>
              <a:rPr lang="en-US" dirty="0"/>
              <a:t> faces et </a:t>
            </a:r>
            <a:r>
              <a:rPr lang="en-US" dirty="0" err="1"/>
              <a:t>labore</a:t>
            </a:r>
            <a:r>
              <a:rPr lang="en-US" dirty="0"/>
              <a:t> </a:t>
            </a:r>
            <a:r>
              <a:rPr lang="en-US" dirty="0" err="1"/>
              <a:t>ium</a:t>
            </a:r>
            <a:r>
              <a:rPr lang="en-US" dirty="0"/>
              <a:t> el id et re od </a:t>
            </a:r>
            <a:r>
              <a:rPr lang="en-US" dirty="0" err="1"/>
              <a:t>utem</a:t>
            </a:r>
            <a:r>
              <a:rPr lang="en-US" dirty="0"/>
              <a:t> que </a:t>
            </a:r>
            <a:r>
              <a:rPr lang="en-US" dirty="0" err="1"/>
              <a:t>nist</a:t>
            </a:r>
            <a:r>
              <a:rPr lang="en-US" dirty="0"/>
              <a:t> et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quia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is et lam, </a:t>
            </a:r>
            <a:r>
              <a:rPr lang="en-US" dirty="0" err="1"/>
              <a:t>vendunt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.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89045D2-7C49-4F5C-A376-228A5A2B01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Device layout 2: two columns</a:t>
            </a:r>
          </a:p>
        </p:txBody>
      </p:sp>
      <p:sp>
        <p:nvSpPr>
          <p:cNvPr id="16" name="Footer Placeholder 14">
            <a:extLst>
              <a:ext uri="{FF2B5EF4-FFF2-40B4-BE49-F238E27FC236}">
                <a16:creationId xmlns:a16="http://schemas.microsoft.com/office/drawing/2014/main" id="{6FCE5757-E538-4E4B-BB66-DA966C94A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Dynamics 365 </a:t>
            </a:r>
          </a:p>
        </p:txBody>
      </p:sp>
    </p:spTree>
    <p:extLst>
      <p:ext uri="{BB962C8B-B14F-4D97-AF65-F5344CB8AC3E}">
        <p14:creationId xmlns:p14="http://schemas.microsoft.com/office/powerpoint/2010/main" val="3011743684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CDB1EA-72FB-46B3-89D4-DEE1F2EF72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249" y="486947"/>
            <a:ext cx="10869930" cy="63710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Device layout 3</a:t>
            </a:r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0473E679-3B6D-497A-A0F6-454C968B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293976" y="3488254"/>
            <a:ext cx="7678751" cy="546753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Footer Placeholder 14">
            <a:extLst>
              <a:ext uri="{FF2B5EF4-FFF2-40B4-BE49-F238E27FC236}">
                <a16:creationId xmlns:a16="http://schemas.microsoft.com/office/drawing/2014/main" id="{094367A8-7AEF-4C78-AF93-670FC65820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1141096590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hart Placeholder 6"/>
          <p:cNvSpPr>
            <a:spLocks noGrp="1"/>
          </p:cNvSpPr>
          <p:nvPr>
            <p:ph type="chart" sz="quarter" idx="21"/>
          </p:nvPr>
        </p:nvSpPr>
        <p:spPr>
          <a:xfrm>
            <a:off x="455996" y="1950780"/>
            <a:ext cx="3618377" cy="3534843"/>
          </a:xfrm>
        </p:spPr>
        <p:txBody>
          <a:bodyPr anchor="ctr">
            <a:noAutofit/>
          </a:bodyPr>
          <a:lstStyle>
            <a:lvl1pPr marL="0" indent="0" algn="ctr">
              <a:buNone/>
              <a:defRPr sz="2353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Chart examples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5992" y="5857162"/>
            <a:ext cx="3618381" cy="301770"/>
          </a:xfrm>
        </p:spPr>
        <p:txBody>
          <a:bodyPr lIns="0" tIns="0" rIns="0" bIns="0"/>
          <a:lstStyle>
            <a:lvl1pPr mar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  <a:defRPr sz="980" b="0" i="0" spc="0">
                <a:solidFill>
                  <a:schemeClr val="tx1"/>
                </a:solidFill>
                <a:latin typeface="+mn-lt"/>
              </a:defRPr>
            </a:lvl1pPr>
            <a:lvl2pPr marL="0" marR="0" indent="0" algn="l" defTabSz="914367" rtl="0" eaLnBrk="1" fontAlgn="auto" latinLnBrk="0" hangingPunct="1">
              <a:lnSpc>
                <a:spcPts val="1176"/>
              </a:lnSpc>
              <a:spcBef>
                <a:spcPts val="441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98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Caption body copy Segoe Regular 10/12.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eat.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303152" y="5857162"/>
            <a:ext cx="3607487" cy="301770"/>
          </a:xfrm>
        </p:spPr>
        <p:txBody>
          <a:bodyPr vert="horz" wrap="square" lIns="0" tIns="0" rIns="0" bIns="0" rtlCol="0">
            <a:spAutoFit/>
          </a:bodyPr>
          <a:lstStyle>
            <a:lvl1pPr>
              <a:tabLst/>
              <a:defRPr lang="en-US" sz="980" b="0" i="0" spc="0" dirty="0" smtClean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</a:pPr>
            <a:r>
              <a:rPr lang="en-US" dirty="0"/>
              <a:t>Caption body copy Segoe Regular 10/12.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eat.</a:t>
            </a:r>
          </a:p>
        </p:txBody>
      </p:sp>
      <p:sp>
        <p:nvSpPr>
          <p:cNvPr id="20" name="Chart Placeholder 6"/>
          <p:cNvSpPr>
            <a:spLocks noGrp="1"/>
          </p:cNvSpPr>
          <p:nvPr>
            <p:ph type="chart" sz="quarter" idx="22"/>
          </p:nvPr>
        </p:nvSpPr>
        <p:spPr>
          <a:xfrm>
            <a:off x="4303152" y="1950780"/>
            <a:ext cx="3607487" cy="3534843"/>
          </a:xfrm>
        </p:spPr>
        <p:txBody>
          <a:bodyPr anchor="ctr">
            <a:noAutofit/>
          </a:bodyPr>
          <a:lstStyle>
            <a:lvl1pPr marL="0" indent="0" algn="ctr">
              <a:buNone/>
              <a:defRPr sz="2353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1" name="Chart Placeholder 6"/>
          <p:cNvSpPr>
            <a:spLocks noGrp="1"/>
          </p:cNvSpPr>
          <p:nvPr>
            <p:ph type="chart" sz="quarter" idx="23"/>
          </p:nvPr>
        </p:nvSpPr>
        <p:spPr>
          <a:xfrm>
            <a:off x="8139412" y="1950780"/>
            <a:ext cx="3623051" cy="3534843"/>
          </a:xfrm>
        </p:spPr>
        <p:txBody>
          <a:bodyPr anchor="ctr">
            <a:noAutofit/>
          </a:bodyPr>
          <a:lstStyle>
            <a:lvl1pPr marL="0" indent="0" algn="ctr">
              <a:buNone/>
              <a:defRPr sz="2353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B6B82-41EF-4F96-AC4D-4B6DF0A1F5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5991" y="5670381"/>
            <a:ext cx="3629278" cy="243143"/>
          </a:xfrm>
        </p:spPr>
        <p:txBody>
          <a:bodyPr tIns="0"/>
          <a:lstStyle>
            <a:lvl1pPr>
              <a:defRPr lang="en-US" sz="980" b="1" kern="1200" spc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Caption title Segoe bold 10/12.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FC93-5F54-47F0-9569-BECC76A76C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14044" y="5670381"/>
            <a:ext cx="3629278" cy="243143"/>
          </a:xfrm>
        </p:spPr>
        <p:txBody>
          <a:bodyPr tIns="0"/>
          <a:lstStyle>
            <a:lvl1pPr>
              <a:defRPr lang="en-US" sz="980" b="1" kern="1200" spc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Caption title Segoe bold 10/12. 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EDACCCB-301A-4273-9EA6-AD055BB5B0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39413" y="5670381"/>
            <a:ext cx="3629278" cy="243143"/>
          </a:xfrm>
        </p:spPr>
        <p:txBody>
          <a:bodyPr tIns="0"/>
          <a:lstStyle>
            <a:lvl1pPr>
              <a:defRPr lang="en-US" sz="980" b="1" kern="1200" spc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Caption title Segoe bold 10/12. 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37057046-E219-41F6-8045-1E763292CBB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139413" y="5857162"/>
            <a:ext cx="3607487" cy="301770"/>
          </a:xfrm>
        </p:spPr>
        <p:txBody>
          <a:bodyPr vert="horz" wrap="square" lIns="0" tIns="0" rIns="0" bIns="0" rtlCol="0">
            <a:spAutoFit/>
          </a:bodyPr>
          <a:lstStyle>
            <a:lvl1pPr>
              <a:tabLst/>
              <a:defRPr lang="en-US" sz="980" b="0" i="0" spc="0" dirty="0" smtClean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>
              <a:lnSpc>
                <a:spcPts val="1176"/>
              </a:lnSpc>
              <a:spcBef>
                <a:spcPts val="882"/>
              </a:spcBef>
              <a:buFont typeface="Arial" panose="020B0604020202020204" pitchFamily="34" charset="0"/>
              <a:buNone/>
            </a:pPr>
            <a:r>
              <a:rPr lang="en-US" dirty="0"/>
              <a:t>Caption body copy Segoe Regular 10/12. </a:t>
            </a:r>
            <a:r>
              <a:rPr lang="en-US" dirty="0" err="1"/>
              <a:t>Cavorest</a:t>
            </a:r>
            <a:r>
              <a:rPr lang="en-US" dirty="0"/>
              <a:t> a </a:t>
            </a:r>
            <a:r>
              <a:rPr lang="en-US" dirty="0" err="1"/>
              <a:t>aut</a:t>
            </a:r>
            <a:r>
              <a:rPr lang="en-US" dirty="0"/>
              <a:t> arum </a:t>
            </a:r>
            <a:r>
              <a:rPr lang="en-US" dirty="0" err="1"/>
              <a:t>quam</a:t>
            </a:r>
            <a:r>
              <a:rPr lang="en-US" dirty="0"/>
              <a:t> id eat.</a:t>
            </a:r>
          </a:p>
        </p:txBody>
      </p:sp>
      <p:sp>
        <p:nvSpPr>
          <p:cNvPr id="25" name="Footer Placeholder 14">
            <a:extLst>
              <a:ext uri="{FF2B5EF4-FFF2-40B4-BE49-F238E27FC236}">
                <a16:creationId xmlns:a16="http://schemas.microsoft.com/office/drawing/2014/main" id="{0C981775-2AD3-4822-BEA1-B9C42963F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42047022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Table styling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/>
          </p:nvPr>
        </p:nvSpPr>
        <p:spPr>
          <a:xfrm>
            <a:off x="455995" y="3924852"/>
            <a:ext cx="11306469" cy="546753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0C46E0E1-3C9A-40D4-B021-A6836C885D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1757637876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medium te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F3523A4C-09FD-49AC-AA6D-1A6E7B7893EE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 dirty="0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878A76-48F5-40B8-BC33-2551AA074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170"/>
            <a:ext cx="2266311" cy="56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1538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370E04-F3D7-44F1-9863-6604D12FE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5995" y="1845277"/>
            <a:ext cx="7454644" cy="1473396"/>
          </a:xfrm>
          <a:noFill/>
        </p:spPr>
        <p:txBody>
          <a:bodyPr lIns="0" tIns="0" rIns="0" bIns="0" anchor="t" anchorCtr="0"/>
          <a:lstStyle>
            <a:lvl1pPr>
              <a:lnSpc>
                <a:spcPct val="100000"/>
              </a:lnSpc>
              <a:spcAft>
                <a:spcPts val="1274"/>
              </a:spcAft>
              <a:defRPr sz="2549" spc="-49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878A76-48F5-40B8-BC33-2551AA074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170"/>
            <a:ext cx="2266311" cy="569191"/>
          </a:xfrm>
          <a:prstGeom prst="rect">
            <a:avLst/>
          </a:prstGeom>
        </p:spPr>
      </p:pic>
      <p:sp>
        <p:nvSpPr>
          <p:cNvPr id="5" name="Text Box 3">
            <a:extLst>
              <a:ext uri="{FF2B5EF4-FFF2-40B4-BE49-F238E27FC236}">
                <a16:creationId xmlns:a16="http://schemas.microsoft.com/office/drawing/2014/main" id="{0AFD6FAE-B215-4CF5-A1C7-AE7803BB4E41}"/>
              </a:ext>
            </a:extLst>
          </p:cNvPr>
          <p:cNvSpPr txBox="1">
            <a:spLocks noChangeArrowheads="1"/>
          </p:cNvSpPr>
          <p:nvPr/>
        </p:nvSpPr>
        <p:spPr bwMode="blackWhite">
          <a:xfrm>
            <a:off x="454170" y="6451197"/>
            <a:ext cx="4482124" cy="10561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3924" eaLnBrk="0" hangingPunct="0"/>
            <a:r>
              <a:rPr lang="en-US" sz="686" dirty="0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611205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296783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/>
              <a:t>Use this Layout for Speaker Notes slides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416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5F38AD-64EA-4B26-B7D3-C2F054932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191069-9A1B-4D96-B56B-775F6023B787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0000">
                  <a:alpha val="15000"/>
                </a:srgbClr>
              </a:gs>
              <a:gs pos="100000">
                <a:srgbClr val="1A1A1A">
                  <a:alpha val="0"/>
                </a:srgbClr>
              </a:gs>
            </a:gsLst>
            <a:lin ang="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A784868-C8AF-4D99-9BD8-43CBB49618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170"/>
            <a:ext cx="2266311" cy="569191"/>
          </a:xfrm>
          <a:prstGeom prst="rect">
            <a:avLst/>
          </a:prstGeom>
        </p:spPr>
      </p:pic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18C12CA-FF1E-41F6-84F9-03ED0B84EF2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841" y="4847661"/>
            <a:ext cx="9602819" cy="727892"/>
          </a:xfrm>
        </p:spPr>
        <p:txBody>
          <a:bodyPr/>
          <a:lstStyle>
            <a:lvl1pPr>
              <a:defRPr sz="1765">
                <a:solidFill>
                  <a:schemeClr val="bg1"/>
                </a:solidFill>
              </a:defRPr>
            </a:lvl1pPr>
            <a:lvl2pPr>
              <a:defRPr sz="1765">
                <a:solidFill>
                  <a:schemeClr val="bg1"/>
                </a:solidFill>
              </a:defRPr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 dirty="0"/>
              <a:t>Author name</a:t>
            </a:r>
          </a:p>
          <a:p>
            <a:pPr lvl="1"/>
            <a:r>
              <a:rPr lang="en-US" dirty="0"/>
              <a:t>Date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6A627AC-F0E8-4823-99FD-AD035C641C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391" y="3029995"/>
            <a:ext cx="9660269" cy="1793104"/>
          </a:xfrm>
          <a:noFill/>
        </p:spPr>
        <p:txBody>
          <a:bodyPr lIns="0" tIns="0" rIns="0" bIns="182880" anchor="b" anchorCtr="0"/>
          <a:lstStyle>
            <a:lvl1pPr>
              <a:defRPr sz="4705" strike="noStrike" spc="-49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Microsoft 365</a:t>
            </a:r>
            <a:br>
              <a:rPr lang="en-US" dirty="0"/>
            </a:br>
            <a:r>
              <a:rPr lang="en-US" dirty="0"/>
              <a:t>title or event name</a:t>
            </a:r>
          </a:p>
        </p:txBody>
      </p:sp>
    </p:spTree>
    <p:extLst>
      <p:ext uri="{BB962C8B-B14F-4D97-AF65-F5344CB8AC3E}">
        <p14:creationId xmlns:p14="http://schemas.microsoft.com/office/powerpoint/2010/main" val="3705996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68702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648076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35E9C6E-449A-4817-85CC-F95B5FE4225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079045" y="0"/>
            <a:ext cx="8112955" cy="6858000"/>
          </a:xfrm>
          <a:blipFill>
            <a:blip r:embed="rId2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Place Image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474019-F28F-4D82-8526-2A17246A9B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318"/>
            <a:ext cx="2266311" cy="56919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39DF1C3-5AEF-45F6-B7A9-64EF29BBFA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319" y="941692"/>
            <a:ext cx="3235580" cy="2097190"/>
          </a:xfrm>
          <a:noFill/>
        </p:spPr>
        <p:txBody>
          <a:bodyPr lIns="0" tIns="0" rIns="0" bIns="182880" anchor="b" anchorCtr="0"/>
          <a:lstStyle>
            <a:lvl1pPr>
              <a:defRPr sz="3137" strike="noStrike" spc="-49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Microsoft 365</a:t>
            </a:r>
            <a:br>
              <a:rPr lang="en-US" dirty="0"/>
            </a:br>
            <a:r>
              <a:rPr lang="en-US" dirty="0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1CBD56B1-C0C9-4444-88C4-D838CFE41F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841" y="3038882"/>
            <a:ext cx="3208011" cy="727892"/>
          </a:xfrm>
        </p:spPr>
        <p:txBody>
          <a:bodyPr/>
          <a:lstStyle>
            <a:lvl1pPr>
              <a:defRPr sz="1765"/>
            </a:lvl1pPr>
            <a:lvl2pPr>
              <a:defRPr sz="1765"/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 dirty="0"/>
              <a:t>Author name</a:t>
            </a:r>
          </a:p>
          <a:p>
            <a:pPr lvl="1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32321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24A379D-BCE5-4A42-8A2B-EABC40EF52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091494" y="445299"/>
            <a:ext cx="7672572" cy="5967539"/>
          </a:xfrm>
          <a:custGeom>
            <a:avLst/>
            <a:gdLst>
              <a:gd name="connsiteX0" fmla="*/ 4336944 w 7826423"/>
              <a:gd name="connsiteY0" fmla="*/ 0 h 6086337"/>
              <a:gd name="connsiteX1" fmla="*/ 7826423 w 7826423"/>
              <a:gd name="connsiteY1" fmla="*/ 0 h 6086337"/>
              <a:gd name="connsiteX2" fmla="*/ 7826423 w 7826423"/>
              <a:gd name="connsiteY2" fmla="*/ 3146741 h 6086337"/>
              <a:gd name="connsiteX3" fmla="*/ 7826422 w 7826423"/>
              <a:gd name="connsiteY3" fmla="*/ 3146741 h 6086337"/>
              <a:gd name="connsiteX4" fmla="*/ 7826422 w 7826423"/>
              <a:gd name="connsiteY4" fmla="*/ 3617978 h 6086337"/>
              <a:gd name="connsiteX5" fmla="*/ 7826422 w 7826423"/>
              <a:gd name="connsiteY5" fmla="*/ 4055368 h 6086337"/>
              <a:gd name="connsiteX6" fmla="*/ 7826422 w 7826423"/>
              <a:gd name="connsiteY6" fmla="*/ 6086337 h 6086337"/>
              <a:gd name="connsiteX7" fmla="*/ 1795149 w 7826423"/>
              <a:gd name="connsiteY7" fmla="*/ 6086337 h 6086337"/>
              <a:gd name="connsiteX8" fmla="*/ 1795149 w 7826423"/>
              <a:gd name="connsiteY8" fmla="*/ 4055924 h 6086337"/>
              <a:gd name="connsiteX9" fmla="*/ 0 w 7826423"/>
              <a:gd name="connsiteY9" fmla="*/ 4055924 h 6086337"/>
              <a:gd name="connsiteX10" fmla="*/ 0 w 7826423"/>
              <a:gd name="connsiteY10" fmla="*/ 2030915 h 6086337"/>
              <a:gd name="connsiteX11" fmla="*/ 4336944 w 7826423"/>
              <a:gd name="connsiteY11" fmla="*/ 2030915 h 608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26423" h="6086337">
                <a:moveTo>
                  <a:pt x="4336944" y="0"/>
                </a:moveTo>
                <a:lnTo>
                  <a:pt x="7826423" y="0"/>
                </a:lnTo>
                <a:lnTo>
                  <a:pt x="7826423" y="3146741"/>
                </a:lnTo>
                <a:lnTo>
                  <a:pt x="7826422" y="3146741"/>
                </a:lnTo>
                <a:lnTo>
                  <a:pt x="7826422" y="3617978"/>
                </a:lnTo>
                <a:lnTo>
                  <a:pt x="7826422" y="4055368"/>
                </a:lnTo>
                <a:lnTo>
                  <a:pt x="7826422" y="6086337"/>
                </a:lnTo>
                <a:lnTo>
                  <a:pt x="1795149" y="6086337"/>
                </a:lnTo>
                <a:lnTo>
                  <a:pt x="1795149" y="4055924"/>
                </a:lnTo>
                <a:lnTo>
                  <a:pt x="0" y="4055924"/>
                </a:lnTo>
                <a:lnTo>
                  <a:pt x="0" y="2030915"/>
                </a:lnTo>
                <a:lnTo>
                  <a:pt x="4336944" y="203091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anchor="ctr" anchorCtr="0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Change image by clicking on “insert” picture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474019-F28F-4D82-8526-2A17246A9B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248" y="257318"/>
            <a:ext cx="2266311" cy="56919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39DF1C3-5AEF-45F6-B7A9-64EF29BBFA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319" y="941692"/>
            <a:ext cx="3235580" cy="2097190"/>
          </a:xfrm>
          <a:noFill/>
        </p:spPr>
        <p:txBody>
          <a:bodyPr lIns="0" tIns="0" rIns="0" bIns="182880" anchor="b" anchorCtr="0"/>
          <a:lstStyle>
            <a:lvl1pPr>
              <a:defRPr sz="3137" strike="noStrike" spc="-49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Microsoft 365</a:t>
            </a:r>
            <a:br>
              <a:rPr lang="en-US" dirty="0"/>
            </a:br>
            <a:r>
              <a:rPr lang="en-US" dirty="0"/>
              <a:t>title or event name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1CBD56B1-C0C9-4444-88C4-D838CFE41F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4841" y="3038882"/>
            <a:ext cx="3208011" cy="727892"/>
          </a:xfrm>
        </p:spPr>
        <p:txBody>
          <a:bodyPr/>
          <a:lstStyle>
            <a:lvl1pPr>
              <a:defRPr sz="1765"/>
            </a:lvl1pPr>
            <a:lvl2pPr>
              <a:defRPr sz="1765"/>
            </a:lvl2pPr>
            <a:lvl3pPr>
              <a:defRPr sz="1372"/>
            </a:lvl3pPr>
            <a:lvl4pPr>
              <a:defRPr sz="1372"/>
            </a:lvl4pPr>
            <a:lvl5pPr>
              <a:defRPr sz="1029"/>
            </a:lvl5pPr>
          </a:lstStyle>
          <a:p>
            <a:pPr lvl="0"/>
            <a:r>
              <a:rPr lang="en-US" dirty="0"/>
              <a:t>Author name</a:t>
            </a:r>
          </a:p>
          <a:p>
            <a:pPr lvl="1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67224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1168943"/>
            <a:ext cx="3618381" cy="899665"/>
          </a:xfrm>
        </p:spPr>
        <p:txBody>
          <a:bodyPr lIns="0" tIns="0" rIns="0" bIns="0"/>
          <a:lstStyle>
            <a:lvl1pPr>
              <a:defRPr sz="1765" spc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Contents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229843" y="1168943"/>
            <a:ext cx="3837818" cy="3786998"/>
          </a:xfrm>
        </p:spPr>
        <p:txBody>
          <a:bodyPr wrap="square" lIns="0" tIns="0" rIns="0" bIns="0">
            <a:noAutofit/>
          </a:bodyPr>
          <a:lstStyle>
            <a:lvl1pPr marL="0" indent="0" defTabSz="507330">
              <a:spcAft>
                <a:spcPts val="490"/>
              </a:spcAft>
              <a:buNone/>
              <a:defRPr sz="1765" spc="0" baseline="0">
                <a:solidFill>
                  <a:schemeClr val="tx2"/>
                </a:solidFill>
              </a:defRPr>
            </a:lvl1pPr>
            <a:lvl2pPr marL="224097" indent="0">
              <a:buNone/>
              <a:defRPr sz="1765"/>
            </a:lvl2pPr>
            <a:lvl3pPr marL="448193" indent="0">
              <a:buNone/>
              <a:defRPr sz="1765"/>
            </a:lvl3pPr>
            <a:lvl4pPr marL="672290" indent="0">
              <a:buNone/>
              <a:defRPr sz="1765"/>
            </a:lvl4pPr>
            <a:lvl5pPr marL="896386" indent="0">
              <a:buNone/>
              <a:defRPr sz="1765"/>
            </a:lvl5pPr>
          </a:lstStyle>
          <a:p>
            <a:pPr lvl="0"/>
            <a:r>
              <a:rPr lang="en-US" dirty="0"/>
              <a:t>##	Section Title</a:t>
            </a: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FD6D9E34-4CC8-4DC0-9040-97073FD74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227542464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Heading Segoe UI </a:t>
            </a:r>
            <a:r>
              <a:rPr lang="en-US" dirty="0" err="1"/>
              <a:t>Semibold</a:t>
            </a:r>
            <a:r>
              <a:rPr lang="en-US" dirty="0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802"/>
            <a:ext cx="11306469" cy="603538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sz="1961" b="0" i="0" spc="0">
                <a:solidFill>
                  <a:schemeClr val="tx1"/>
                </a:solidFill>
                <a:latin typeface="+mj-lt"/>
              </a:defRPr>
            </a:lvl1pPr>
            <a:lvl2pPr marL="0" indent="0">
              <a:lnSpc>
                <a:spcPts val="2353"/>
              </a:lnSpc>
              <a:buNone/>
              <a:defRPr spc="0"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Large: subhead Segoe UI </a:t>
            </a:r>
            <a:r>
              <a:rPr lang="en-US" dirty="0" err="1"/>
              <a:t>Semibold</a:t>
            </a:r>
            <a:r>
              <a:rPr lang="en-US" dirty="0"/>
              <a:t> 20/24</a:t>
            </a:r>
          </a:p>
          <a:p>
            <a:pPr lvl="1"/>
            <a:r>
              <a:rPr lang="en-US" dirty="0"/>
              <a:t>Large: subhead Segoe UI Regular 20/24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51388"/>
            <a:ext cx="11306469" cy="443839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buNone/>
              <a:defRPr sz="1372" b="0" spc="0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ts val="1765"/>
              </a:lnSpc>
              <a:spcBef>
                <a:spcPts val="0"/>
              </a:spcBef>
              <a:buNone/>
              <a:defRPr sz="1372" spc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Medium: paragraph title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lvl="1"/>
            <a:r>
              <a:rPr lang="en-US" dirty="0"/>
              <a:t>Body copy Segoe UI Regular 14/18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5995" y="4352947"/>
            <a:ext cx="11306469" cy="331946"/>
          </a:xfrm>
        </p:spPr>
        <p:txBody>
          <a:bodyPr lIns="0" tIns="0" rIns="0" bIns="0"/>
          <a:lstStyle>
            <a:lvl1pPr marL="0" indent="0">
              <a:lnSpc>
                <a:spcPts val="1176"/>
              </a:lnSpc>
              <a:spcBef>
                <a:spcPts val="0"/>
              </a:spcBef>
              <a:buNone/>
              <a:defRPr sz="980" spc="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980" spc="0">
                <a:solidFill>
                  <a:schemeClr val="tx1"/>
                </a:solidFill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0" indent="0">
              <a:lnSpc>
                <a:spcPct val="100000"/>
              </a:lnSpc>
              <a:buNone/>
              <a:defRPr/>
            </a:lvl5pPr>
          </a:lstStyle>
          <a:p>
            <a:pPr lvl="4"/>
            <a:r>
              <a:rPr lang="en-US" dirty="0"/>
              <a:t>Small caption: Segoe UI Bold 10/12</a:t>
            </a:r>
          </a:p>
          <a:p>
            <a:pPr lvl="1"/>
            <a:r>
              <a:rPr lang="en-US" dirty="0"/>
              <a:t>Small caption Segoe Regular 10/12</a:t>
            </a:r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375CD45A-5065-443B-A271-689E522B15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200186150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995" y="620428"/>
            <a:ext cx="11306469" cy="403137"/>
          </a:xfrm>
        </p:spPr>
        <p:txBody>
          <a:bodyPr wrap="square" lIns="0" tIns="0" rIns="0" bIns="0">
            <a:spAutoFit/>
          </a:bodyPr>
          <a:lstStyle>
            <a:lvl1pPr>
              <a:lnSpc>
                <a:spcPts val="3137"/>
              </a:lnSpc>
              <a:defRPr sz="2745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Text option 1: three column bulleted list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55995" y="1922587"/>
            <a:ext cx="9384447" cy="603538"/>
          </a:xfrm>
        </p:spPr>
        <p:txBody>
          <a:bodyPr wrap="square" lIns="0" tIns="0" rIns="0" bIns="0">
            <a:spAutoFit/>
          </a:bodyPr>
          <a:lstStyle>
            <a:lvl1pPr marL="0" indent="0">
              <a:lnSpc>
                <a:spcPts val="2353"/>
              </a:lnSpc>
              <a:buNone/>
              <a:defRPr lang="en-US" sz="1961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Subhead Segoe UI Regular 20/24. Dis </a:t>
            </a:r>
            <a:r>
              <a:rPr lang="en-US" dirty="0" err="1"/>
              <a:t>apid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simusanditis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ex et </a:t>
            </a:r>
            <a:r>
              <a:rPr lang="en-US" dirty="0" err="1"/>
              <a:t>illore</a:t>
            </a:r>
            <a:r>
              <a:rPr lang="en-US" dirty="0"/>
              <a:t>, </a:t>
            </a:r>
            <a:r>
              <a:rPr lang="en-US" dirty="0" err="1"/>
              <a:t>nectationet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dic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vit</a:t>
            </a:r>
            <a:r>
              <a:rPr lang="en-US" dirty="0"/>
              <a:t> </a:t>
            </a:r>
            <a:r>
              <a:rPr lang="en-US" dirty="0" err="1"/>
              <a:t>velestium</a:t>
            </a:r>
            <a:r>
              <a:rPr lang="en-US" dirty="0"/>
              <a:t> </a:t>
            </a:r>
            <a:r>
              <a:rPr lang="en-US" dirty="0" err="1"/>
              <a:t>reperro</a:t>
            </a:r>
            <a:r>
              <a:rPr lang="en-US" dirty="0"/>
              <a:t> </a:t>
            </a:r>
            <a:r>
              <a:rPr lang="en-US" dirty="0" err="1"/>
              <a:t>rroviduntion</a:t>
            </a:r>
            <a:r>
              <a:rPr lang="en-US" dirty="0"/>
              <a:t> </a:t>
            </a:r>
            <a:r>
              <a:rPr lang="en-US" dirty="0" err="1"/>
              <a:t>conem</a:t>
            </a:r>
            <a:r>
              <a:rPr lang="en-US" dirty="0"/>
              <a:t> </a:t>
            </a:r>
            <a:r>
              <a:rPr lang="en-US" dirty="0" err="1"/>
              <a:t>rehend</a:t>
            </a:r>
            <a:r>
              <a:rPr lang="en-US" dirty="0"/>
              <a:t>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5995" y="3151388"/>
            <a:ext cx="3618381" cy="2675220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rgbClr val="008C7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marL="280121" marR="0" lvl="1" indent="-280121" algn="l" defTabSz="914367" rtl="0" eaLnBrk="1" fontAlgn="auto" latinLnBrk="0" hangingPunct="1">
              <a:lnSpc>
                <a:spcPts val="1765"/>
              </a:lnSpc>
              <a:spcBef>
                <a:spcPts val="1176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Body copy Segoe Regular 14/18.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  <a:r>
              <a:rPr lang="en-US" dirty="0" err="1"/>
              <a:t>Urestempor</a:t>
            </a:r>
            <a:r>
              <a:rPr lang="en-US" dirty="0"/>
              <a:t> ra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velique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qui </a:t>
            </a:r>
            <a:r>
              <a:rPr lang="en-US" dirty="0" err="1"/>
              <a:t>omnimus</a:t>
            </a:r>
            <a:r>
              <a:rPr lang="en-US" dirty="0"/>
              <a:t>, sunt </a:t>
            </a:r>
            <a:r>
              <a:rPr lang="en-US" dirty="0" err="1"/>
              <a:t>fuga</a:t>
            </a:r>
            <a:r>
              <a:rPr lang="en-US" dirty="0"/>
              <a:t>.</a:t>
            </a:r>
          </a:p>
          <a:p>
            <a:pPr marL="280121" marR="0" lvl="1" indent="-280121" algn="l" defTabSz="914367" rtl="0" eaLnBrk="1" fontAlgn="auto" latinLnBrk="0" hangingPunct="1">
              <a:lnSpc>
                <a:spcPts val="1765"/>
              </a:lnSpc>
              <a:spcBef>
                <a:spcPts val="1176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 dirty="0"/>
              <a:t>Body copy Segoe Regular 14/18.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  <a:r>
              <a:rPr lang="en-US" dirty="0" err="1"/>
              <a:t>Urestempor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velique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qui </a:t>
            </a:r>
            <a:r>
              <a:rPr lang="en-US" dirty="0" err="1"/>
              <a:t>omnimus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fuga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03383CEA-4FEB-4C9E-B7D6-3B36BC8EB7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449" y="3151388"/>
            <a:ext cx="3618381" cy="2675220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rgbClr val="008C7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marL="280121" marR="0" lvl="1" indent="-280121" algn="l" defTabSz="914367" rtl="0" eaLnBrk="1" fontAlgn="auto" latinLnBrk="0" hangingPunct="1">
              <a:lnSpc>
                <a:spcPts val="1765"/>
              </a:lnSpc>
              <a:spcBef>
                <a:spcPts val="1176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Body copy Segoe Regular 14/18.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  <a:r>
              <a:rPr lang="en-US" dirty="0" err="1"/>
              <a:t>Urestempor</a:t>
            </a:r>
            <a:r>
              <a:rPr lang="en-US" dirty="0"/>
              <a:t> ra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velique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qui </a:t>
            </a:r>
            <a:r>
              <a:rPr lang="en-US" dirty="0" err="1"/>
              <a:t>omnimus</a:t>
            </a:r>
            <a:r>
              <a:rPr lang="en-US" dirty="0"/>
              <a:t>, sunt </a:t>
            </a:r>
            <a:r>
              <a:rPr lang="en-US" dirty="0" err="1"/>
              <a:t>fuga</a:t>
            </a:r>
            <a:r>
              <a:rPr lang="en-US" dirty="0"/>
              <a:t>.</a:t>
            </a:r>
          </a:p>
          <a:p>
            <a:pPr marL="280121" marR="0" lvl="1" indent="-280121" algn="l" defTabSz="914367" rtl="0" eaLnBrk="1" fontAlgn="auto" latinLnBrk="0" hangingPunct="1">
              <a:lnSpc>
                <a:spcPts val="1765"/>
              </a:lnSpc>
              <a:spcBef>
                <a:spcPts val="1176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 dirty="0"/>
              <a:t>Body copy Segoe Regular 14/18.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  <a:r>
              <a:rPr lang="en-US" dirty="0" err="1"/>
              <a:t>Urestempor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velique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qui </a:t>
            </a:r>
            <a:r>
              <a:rPr lang="en-US" dirty="0" err="1"/>
              <a:t>omnimus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fuga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5007055-7118-477F-B301-DB401591FA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49960" y="3151388"/>
            <a:ext cx="3618381" cy="2675220"/>
          </a:xfrm>
        </p:spPr>
        <p:txBody>
          <a:bodyPr lIns="0" tIns="0" rIns="0" bIns="0"/>
          <a:lstStyle>
            <a:lvl1pPr marL="0" indent="0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None/>
              <a:defRPr sz="1372" b="0" spc="0" baseline="0">
                <a:solidFill>
                  <a:srgbClr val="008C72"/>
                </a:solidFill>
                <a:latin typeface="+mj-lt"/>
              </a:defRPr>
            </a:lvl1pPr>
            <a:lvl2pPr marL="280121" marR="0" indent="-280121" algn="l" defTabSz="914367" rtl="0" eaLnBrk="1" fontAlgn="auto" latinLnBrk="0" hangingPunct="1">
              <a:lnSpc>
                <a:spcPts val="1765"/>
              </a:lnSpc>
              <a:spcBef>
                <a:spcPts val="0"/>
              </a:spcBef>
              <a:spcAft>
                <a:spcPts val="588"/>
              </a:spcAft>
              <a:buClrTx/>
              <a:buSzPct val="90000"/>
              <a:buFont typeface="Arial" panose="020B0604020202020204" pitchFamily="34" charset="0"/>
              <a:buChar char="•"/>
              <a:tabLst/>
              <a:defRPr lang="en-US" sz="1372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 dirty="0"/>
              <a:t>Paragraph title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marL="280121" marR="0" lvl="1" indent="-280121" algn="l" defTabSz="914367" rtl="0" eaLnBrk="1" fontAlgn="auto" latinLnBrk="0" hangingPunct="1">
              <a:lnSpc>
                <a:spcPts val="1765"/>
              </a:lnSpc>
              <a:spcBef>
                <a:spcPts val="1176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Body copy Segoe Regular 14/18.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  <a:r>
              <a:rPr lang="en-US" dirty="0" err="1"/>
              <a:t>Urestempor</a:t>
            </a:r>
            <a:r>
              <a:rPr lang="en-US" dirty="0"/>
              <a:t> ra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velique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qui </a:t>
            </a:r>
            <a:r>
              <a:rPr lang="en-US" dirty="0" err="1"/>
              <a:t>omnimus</a:t>
            </a:r>
            <a:r>
              <a:rPr lang="en-US" dirty="0"/>
              <a:t>, sunt </a:t>
            </a:r>
            <a:r>
              <a:rPr lang="en-US" dirty="0" err="1"/>
              <a:t>fuga</a:t>
            </a:r>
            <a:r>
              <a:rPr lang="en-US" dirty="0"/>
              <a:t>.</a:t>
            </a:r>
          </a:p>
          <a:p>
            <a:pPr marL="280121" marR="0" lvl="1" indent="-280121" algn="l" defTabSz="914367" rtl="0" eaLnBrk="1" fontAlgn="auto" latinLnBrk="0" hangingPunct="1">
              <a:lnSpc>
                <a:spcPts val="1765"/>
              </a:lnSpc>
              <a:spcBef>
                <a:spcPts val="1176"/>
              </a:spcBef>
              <a:spcAft>
                <a:spcPts val="0"/>
              </a:spcAft>
              <a:buClrTx/>
              <a:buSzPct val="90000"/>
              <a:tabLst/>
              <a:defRPr/>
            </a:pPr>
            <a:r>
              <a:rPr lang="en-US" dirty="0"/>
              <a:t>Body copy Segoe Regular 14/18. </a:t>
            </a:r>
            <a:r>
              <a:rPr lang="en-US" dirty="0" err="1"/>
              <a:t>Boribus</a:t>
            </a:r>
            <a:r>
              <a:rPr lang="en-US" dirty="0"/>
              <a:t> </a:t>
            </a:r>
            <a:r>
              <a:rPr lang="en-US" dirty="0" err="1"/>
              <a:t>sinctius</a:t>
            </a:r>
            <a:r>
              <a:rPr lang="en-US" dirty="0"/>
              <a:t> </a:t>
            </a:r>
            <a:r>
              <a:rPr lang="en-US" dirty="0" err="1"/>
              <a:t>nimaxime</a:t>
            </a:r>
            <a:r>
              <a:rPr lang="en-US" dirty="0"/>
              <a:t> </a:t>
            </a:r>
            <a:r>
              <a:rPr lang="en-US" dirty="0" err="1"/>
              <a:t>nonsequibus</a:t>
            </a:r>
            <a:r>
              <a:rPr lang="en-US" dirty="0"/>
              <a:t> </a:t>
            </a:r>
            <a:r>
              <a:rPr lang="en-US" dirty="0" err="1"/>
              <a:t>dollendis</a:t>
            </a:r>
            <a:r>
              <a:rPr lang="en-US" dirty="0"/>
              <a:t> as </a:t>
            </a:r>
            <a:r>
              <a:rPr lang="en-US" dirty="0" err="1"/>
              <a:t>autestiatur</a:t>
            </a:r>
            <a:r>
              <a:rPr lang="en-US" dirty="0"/>
              <a:t>. </a:t>
            </a:r>
            <a:r>
              <a:rPr lang="en-US" dirty="0" err="1"/>
              <a:t>Urestempor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velique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qui </a:t>
            </a:r>
            <a:r>
              <a:rPr lang="en-US" dirty="0" err="1"/>
              <a:t>omnimus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fuga</a:t>
            </a:r>
            <a:r>
              <a:rPr lang="en-US" dirty="0"/>
              <a:t>.</a:t>
            </a:r>
          </a:p>
          <a:p>
            <a:pPr lvl="1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C3334197-F6FD-4697-BB72-4AD1810C0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32373553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xt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14">
            <a:extLst>
              <a:ext uri="{FF2B5EF4-FFF2-40B4-BE49-F238E27FC236}">
                <a16:creationId xmlns:a16="http://schemas.microsoft.com/office/drawing/2014/main" id="{DB61DE79-74B8-40AA-A2F6-483C4BB58B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B692AD-5927-47BA-93B7-76748B550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838" y="2764607"/>
            <a:ext cx="2016178" cy="8138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37853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94" y="556381"/>
            <a:ext cx="11306469" cy="813819"/>
          </a:xfrm>
          <a:prstGeom prst="rect">
            <a:avLst/>
          </a:prstGeom>
        </p:spPr>
        <p:txBody>
          <a:bodyPr vert="horz" wrap="square" lIns="0" tIns="91440" rIns="146304" bIns="91440" rtlCol="0" anchor="t">
            <a:noAutofit/>
          </a:bodyPr>
          <a:lstStyle/>
          <a:p>
            <a:r>
              <a:rPr lang="en-US" dirty="0"/>
              <a:t>Heading Segoe UI </a:t>
            </a:r>
            <a:r>
              <a:rPr lang="en-US" dirty="0" err="1"/>
              <a:t>Semibold</a:t>
            </a:r>
            <a:r>
              <a:rPr lang="en-US" dirty="0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5994" y="1817559"/>
            <a:ext cx="11306469" cy="2350387"/>
          </a:xfrm>
          <a:prstGeom prst="rect">
            <a:avLst/>
          </a:prstGeom>
        </p:spPr>
        <p:txBody>
          <a:bodyPr vert="horz" wrap="square" lIns="0" tIns="91440" rIns="146304" bIns="91440" rtlCol="0">
            <a:spAutoFit/>
          </a:bodyPr>
          <a:lstStyle/>
          <a:p>
            <a:pPr lvl="0"/>
            <a:r>
              <a:rPr lang="en-US" dirty="0"/>
              <a:t>H2 Segoe UI </a:t>
            </a:r>
            <a:r>
              <a:rPr lang="en-US" dirty="0" err="1"/>
              <a:t>Semibold</a:t>
            </a:r>
            <a:r>
              <a:rPr lang="en-US" dirty="0"/>
              <a:t> 20/24</a:t>
            </a:r>
          </a:p>
          <a:p>
            <a:pPr lvl="1"/>
            <a:r>
              <a:rPr lang="en-US" dirty="0"/>
              <a:t>B1 Segoe UI Regular 20/24 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H3 Segoe UI </a:t>
            </a:r>
            <a:r>
              <a:rPr lang="en-US" dirty="0" err="1"/>
              <a:t>Semibold</a:t>
            </a:r>
            <a:r>
              <a:rPr lang="en-US" dirty="0"/>
              <a:t> 14/18</a:t>
            </a:r>
          </a:p>
          <a:p>
            <a:pPr lvl="3"/>
            <a:r>
              <a:rPr lang="en-US" dirty="0"/>
              <a:t>B2 Segoe UI Regular 14/18</a:t>
            </a:r>
          </a:p>
          <a:p>
            <a:pPr lvl="3"/>
            <a:endParaRPr lang="en-US" dirty="0"/>
          </a:p>
          <a:p>
            <a:pPr lvl="4"/>
            <a:r>
              <a:rPr lang="en-US" dirty="0"/>
              <a:t>H4 Segoe UI Bold 10/12</a:t>
            </a:r>
          </a:p>
          <a:p>
            <a:pPr lvl="6"/>
            <a:r>
              <a:rPr lang="en-US" dirty="0"/>
              <a:t>B3 Segoe UI Regular 10/12</a:t>
            </a:r>
          </a:p>
        </p:txBody>
      </p:sp>
      <p:pic>
        <p:nvPicPr>
          <p:cNvPr id="14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458F08C-E145-410B-B71F-F971408D4FA6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9"/>
          <a:stretch/>
        </p:blipFill>
        <p:spPr>
          <a:xfrm>
            <a:off x="12293068" y="0"/>
            <a:ext cx="669495" cy="6858000"/>
          </a:xfrm>
          <a:prstGeom prst="rect">
            <a:avLst/>
          </a:prstGeom>
        </p:spPr>
      </p:pic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99A560D-F2FE-428C-A24D-30E7600CC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342354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46" r:id="rId22"/>
    <p:sldLayoutId id="2147483747" r:id="rId23"/>
    <p:sldLayoutId id="2147483748" r:id="rId24"/>
    <p:sldLayoutId id="2147483749" r:id="rId25"/>
    <p:sldLayoutId id="2147483750" r:id="rId26"/>
    <p:sldLayoutId id="2147483751" r:id="rId27"/>
    <p:sldLayoutId id="2147483752" r:id="rId28"/>
    <p:sldLayoutId id="2147483753" r:id="rId29"/>
    <p:sldLayoutId id="2147483754" r:id="rId30"/>
    <p:sldLayoutId id="2147483755" r:id="rId31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2800" b="0" kern="1200" cap="none" spc="0" baseline="0" dirty="0" smtClean="0">
          <a:ln w="3175">
            <a:noFill/>
          </a:ln>
          <a:gradFill>
            <a:gsLst>
              <a:gs pos="0">
                <a:schemeClr val="tx1"/>
              </a:gs>
              <a:gs pos="100000">
                <a:schemeClr val="tx1"/>
              </a:gs>
            </a:gsLst>
            <a:lin ang="5400000" scaled="1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kern="1200" spc="-49" baseline="0">
          <a:gradFill>
            <a:gsLst>
              <a:gs pos="0">
                <a:schemeClr val="tx1"/>
              </a:gs>
              <a:gs pos="100000">
                <a:schemeClr val="tx1"/>
              </a:gs>
            </a:gsLst>
            <a:lin ang="5400000" scaled="1"/>
          </a:gradFill>
          <a:latin typeface="+mj-lt"/>
          <a:ea typeface="+mn-ea"/>
          <a:cs typeface="+mn-cs"/>
        </a:defRPr>
      </a:lvl1pPr>
      <a:lvl2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961" kern="1200" spc="0" baseline="0">
          <a:gradFill>
            <a:gsLst>
              <a:gs pos="0">
                <a:schemeClr val="tx1"/>
              </a:gs>
              <a:gs pos="100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2pPr>
      <a:lvl3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kern="1200" spc="0" baseline="0">
          <a:gradFill>
            <a:gsLst>
              <a:gs pos="0">
                <a:schemeClr val="tx2"/>
              </a:gs>
              <a:gs pos="100000">
                <a:schemeClr val="tx2"/>
              </a:gs>
            </a:gsLst>
            <a:lin ang="5400000" scaled="1"/>
          </a:gradFill>
          <a:latin typeface="+mj-lt"/>
          <a:ea typeface="+mn-ea"/>
          <a:cs typeface="+mn-cs"/>
        </a:defRPr>
      </a:lvl3pPr>
      <a:lvl4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800" kern="1200" spc="0" baseline="0">
          <a:gradFill>
            <a:gsLst>
              <a:gs pos="0">
                <a:schemeClr val="tx1"/>
              </a:gs>
              <a:gs pos="100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4pPr>
      <a:lvl5pPr marL="0" marR="0" indent="0" algn="l" defTabSz="914367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176" b="1" kern="1200" spc="0" baseline="0">
          <a:gradFill>
            <a:gsLst>
              <a:gs pos="0">
                <a:schemeClr val="tx1"/>
              </a:gs>
              <a:gs pos="100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5pPr>
      <a:lvl6pPr marL="2285916" indent="0" algn="l" defTabSz="914367" rtl="0" eaLnBrk="1" latinLnBrk="0" hangingPunct="1">
        <a:spcBef>
          <a:spcPct val="20000"/>
        </a:spcBef>
        <a:buFont typeface="Arial" pitchFamily="34" charset="0"/>
        <a:buNone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367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itchFamily="34" charset="0"/>
        <a:buNone/>
        <a:defRPr sz="1176" kern="1200">
          <a:gradFill>
            <a:gsLst>
              <a:gs pos="0">
                <a:schemeClr val="tx1"/>
              </a:gs>
              <a:gs pos="100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1349">
          <p15:clr>
            <a:srgbClr val="C35EA4"/>
          </p15:clr>
        </p15:guide>
        <p15:guide id="32" pos="1528">
          <p15:clr>
            <a:srgbClr val="C35EA4"/>
          </p15:clr>
        </p15:guide>
        <p15:guide id="33" pos="2621">
          <p15:clr>
            <a:srgbClr val="C35EA4"/>
          </p15:clr>
        </p15:guide>
        <p15:guide id="34" pos="2765">
          <p15:clr>
            <a:srgbClr val="C35EA4"/>
          </p15:clr>
        </p15:guide>
        <p15:guide id="35" pos="3854">
          <p15:clr>
            <a:srgbClr val="C35EA4"/>
          </p15:clr>
        </p15:guide>
        <p15:guide id="36" pos="4003">
          <p15:clr>
            <a:srgbClr val="C35EA4"/>
          </p15:clr>
        </p15:guide>
        <p15:guide id="37" pos="5083">
          <p15:clr>
            <a:srgbClr val="C35EA4"/>
          </p15:clr>
        </p15:guide>
        <p15:guide id="38" pos="5230">
          <p15:clr>
            <a:srgbClr val="C35EA4"/>
          </p15:clr>
        </p15:guide>
        <p15:guide id="39" pos="6323">
          <p15:clr>
            <a:srgbClr val="C35EA4"/>
          </p15:clr>
        </p15:guide>
        <p15:guide id="40" pos="6469">
          <p15:clr>
            <a:srgbClr val="C35EA4"/>
          </p15:clr>
        </p15:guide>
        <p15:guide id="41" pos="293">
          <p15:clr>
            <a:srgbClr val="F26B43"/>
          </p15:clr>
        </p15:guide>
        <p15:guide id="42" pos="7565">
          <p15:clr>
            <a:srgbClr val="F26B43"/>
          </p15:clr>
        </p15:guide>
        <p15:guide id="43" orient="horz" pos="751">
          <p15:clr>
            <a:srgbClr val="5ACBF0"/>
          </p15:clr>
        </p15:guide>
        <p15:guide id="44" orient="horz" pos="1387">
          <p15:clr>
            <a:srgbClr val="5ACBF0"/>
          </p15:clr>
        </p15:guide>
        <p15:guide id="45" orient="horz" pos="605">
          <p15:clr>
            <a:srgbClr val="5ACBF0"/>
          </p15:clr>
        </p15:guide>
        <p15:guide id="46" orient="horz" pos="1514">
          <p15:clr>
            <a:srgbClr val="5ACBF0"/>
          </p15:clr>
        </p15:guide>
        <p15:guide id="47" orient="horz" pos="2130">
          <p15:clr>
            <a:srgbClr val="5ACBF0"/>
          </p15:clr>
        </p15:guide>
        <p15:guide id="48" orient="horz" pos="2299">
          <p15:clr>
            <a:srgbClr val="5ACBF0"/>
          </p15:clr>
        </p15:guide>
        <p15:guide id="49" orient="horz" pos="283">
          <p15:clr>
            <a:srgbClr val="F26B43"/>
          </p15:clr>
        </p15:guide>
        <p15:guide id="50" orient="horz" pos="4120">
          <p15:clr>
            <a:srgbClr val="F26B43"/>
          </p15:clr>
        </p15:guide>
        <p15:guide id="51" orient="horz" pos="2891">
          <p15:clr>
            <a:srgbClr val="5ACBF0"/>
          </p15:clr>
        </p15:guide>
        <p15:guide id="52" orient="horz" pos="3019">
          <p15:clr>
            <a:srgbClr val="5ACBF0"/>
          </p15:clr>
        </p15:guide>
        <p15:guide id="53" orient="horz" pos="3643">
          <p15:clr>
            <a:srgbClr val="5ACBF0"/>
          </p15:clr>
        </p15:guide>
        <p15:guide id="54" orient="horz" pos="376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DB803C-2D20-4695-8714-5A69B0A4D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pc="0" dirty="0">
                <a:gradFill>
                  <a:gsLst>
                    <a:gs pos="83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>Dynamics 365 for Sales - Elevator Pitch</a:t>
            </a:r>
            <a:r>
              <a:rPr lang="en-US" spc="0" dirty="0">
                <a:gradFill>
                  <a:gsLst>
                    <a:gs pos="83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/>
            </a:r>
            <a:br>
              <a:rPr lang="en-US" spc="0" dirty="0">
                <a:gradFill>
                  <a:gsLst>
                    <a:gs pos="83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</a:br>
            <a:r>
              <a:rPr lang="en-US" sz="2000" spc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+mn-lt"/>
              </a:rPr>
              <a:t>Turn relationships into revenue</a:t>
            </a:r>
            <a:r>
              <a:rPr lang="en-US" spc="0" dirty="0">
                <a:gradFill>
                  <a:gsLst>
                    <a:gs pos="83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  <a:t/>
            </a:r>
            <a:br>
              <a:rPr lang="en-US" spc="0" dirty="0">
                <a:gradFill>
                  <a:gsLst>
                    <a:gs pos="8300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</a:rPr>
            </a:br>
            <a:endParaRPr lang="en-US" spc="0" dirty="0">
              <a:gradFill>
                <a:gsLst>
                  <a:gs pos="83000">
                    <a:schemeClr val="tx1"/>
                  </a:gs>
                  <a:gs pos="100000">
                    <a:schemeClr val="tx1"/>
                  </a:gs>
                </a:gsLst>
                <a:lin ang="5400000" scaled="1"/>
              </a:gra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D2C3C9-F820-4F10-AC4F-52D0D1A216AC}"/>
              </a:ext>
            </a:extLst>
          </p:cNvPr>
          <p:cNvSpPr/>
          <p:nvPr/>
        </p:nvSpPr>
        <p:spPr bwMode="auto">
          <a:xfrm>
            <a:off x="0" y="2459960"/>
            <a:ext cx="12193160" cy="831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505050">
                  <a:lumMod val="50000"/>
                </a:srgbClr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620191-EC97-4761-B883-07C760E31F0E}"/>
              </a:ext>
            </a:extLst>
          </p:cNvPr>
          <p:cNvSpPr/>
          <p:nvPr/>
        </p:nvSpPr>
        <p:spPr>
          <a:xfrm>
            <a:off x="396761" y="2598514"/>
            <a:ext cx="11453568" cy="76944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914367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Quick pitch</a:t>
            </a:r>
          </a:p>
          <a:p>
            <a:pPr defTabSz="914367" fontAlgn="base">
              <a:defRPr/>
            </a:pPr>
            <a:r>
              <a:rPr lang="en-US" sz="1400" dirty="0"/>
              <a:t>Guided, intelligent selling with insights from Dynamics 365, LinkedIn, and Office 365</a:t>
            </a:r>
            <a:endParaRPr lang="en-US" sz="1400" dirty="0">
              <a:gradFill>
                <a:gsLst>
                  <a:gs pos="83000">
                    <a:schemeClr val="tx1"/>
                  </a:gs>
                  <a:gs pos="100000">
                    <a:schemeClr val="tx1"/>
                  </a:gs>
                </a:gsLst>
                <a:lin ang="5400000" scaled="1"/>
              </a:gradFill>
            </a:endParaRPr>
          </a:p>
          <a:p>
            <a:pPr defTabSz="914367" fontAlgn="base">
              <a:defRPr/>
            </a:pPr>
            <a:endParaRPr lang="en-US" sz="1400" dirty="0">
              <a:cs typeface="Segoe UI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3E6E8B6-2F95-4593-BF8A-02042E67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415645"/>
              </p:ext>
            </p:extLst>
          </p:nvPr>
        </p:nvGraphicFramePr>
        <p:xfrm>
          <a:off x="413130" y="3353137"/>
          <a:ext cx="4343353" cy="2575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353">
                  <a:extLst>
                    <a:ext uri="{9D8B030D-6E8A-4147-A177-3AD203B41FA5}">
                      <a16:colId xmlns:a16="http://schemas.microsoft.com/office/drawing/2014/main" val="4059160711"/>
                    </a:ext>
                  </a:extLst>
                </a:gridCol>
              </a:tblGrid>
              <a:tr h="327400">
                <a:tc>
                  <a:txBody>
                    <a:bodyPr/>
                    <a:lstStyle/>
                    <a:p>
                      <a:pPr marL="0" marR="0" lvl="0" indent="0" algn="l" defTabSz="914367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noProof="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Segoe UI Light" panose="020B0502040204020203" pitchFamily="34" charset="0"/>
                        </a:rPr>
                        <a:t>Customer benefits</a:t>
                      </a:r>
                    </a:p>
                  </a:txBody>
                  <a:tcPr marL="91427" marR="91427" marT="45713" marB="4571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265977"/>
                  </a:ext>
                </a:extLst>
              </a:tr>
              <a:tr h="588714">
                <a:tc>
                  <a:txBody>
                    <a:bodyPr/>
                    <a:lstStyle/>
                    <a:p>
                      <a:pPr marL="228600" marR="0" lvl="0" indent="-228600" algn="l" rtl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AutoNum type="arabicPeriod"/>
                      </a:pPr>
                      <a:r>
                        <a:rPr lang="en-US" sz="1200" b="1" kern="1200" dirty="0">
                          <a:latin typeface="+mn-lt"/>
                          <a:ea typeface="+mn-ea"/>
                          <a:cs typeface="+mn-cs"/>
                        </a:rPr>
                        <a:t>Helps sellers close more deals with actionable insights </a:t>
                      </a:r>
                      <a: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  <a:t>by proactively recommending relevant, personalized outreach to customers and the next best action to take</a:t>
                      </a:r>
                    </a:p>
                    <a:p>
                      <a:pPr marL="228600" marR="0" lvl="0" indent="-22860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b="1" kern="1200" dirty="0">
                          <a:latin typeface="+mn-lt"/>
                          <a:ea typeface="+mn-ea"/>
                          <a:cs typeface="+mn-cs"/>
                        </a:rPr>
                        <a:t>Focus on the right opportunities and contacts </a:t>
                      </a:r>
                      <a:br>
                        <a:rPr lang="en-US" sz="1200" b="1" kern="1200" dirty="0"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  <a:t>across the account plan with data across LinkedIn, </a:t>
                      </a:r>
                      <a:b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  <a:t>Sales Navigator, Office 365, and Dynamics 365</a:t>
                      </a:r>
                    </a:p>
                    <a:p>
                      <a:pPr marL="228600" marR="0" lvl="0" indent="-22860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b="1" kern="1200" dirty="0">
                          <a:latin typeface="+mn-lt"/>
                          <a:ea typeface="+mn-ea"/>
                          <a:cs typeface="+mn-cs"/>
                        </a:rPr>
                        <a:t>Optimize seller productivity </a:t>
                      </a:r>
                      <a: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  <a:t>by automating routine </a:t>
                      </a:r>
                      <a:b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b="0" kern="1200" dirty="0">
                          <a:latin typeface="+mn-lt"/>
                          <a:ea typeface="+mn-ea"/>
                          <a:cs typeface="+mn-cs"/>
                        </a:rPr>
                        <a:t>tasks and embedding familiar tools in the context of the sales processes (LinkedIn, Outlook, Teams, Excel, Word)</a:t>
                      </a:r>
                    </a:p>
                    <a:p>
                      <a:pPr marL="228600" marR="0" lvl="0" indent="-228600" algn="l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US" sz="1400" b="0" dirty="0">
                        <a:gradFill>
                          <a:gsLst>
                            <a:gs pos="8300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1"/>
                        </a:gradFill>
                      </a:endParaRPr>
                    </a:p>
                  </a:txBody>
                  <a:tcPr marL="91427" marR="91427" marT="45713" marB="4571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664298"/>
                  </a:ext>
                </a:extLst>
              </a:tr>
            </a:tbl>
          </a:graphicData>
        </a:graphic>
      </p:graphicFrame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5DAF63AB-9756-4419-A72B-263105334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634115"/>
              </p:ext>
            </p:extLst>
          </p:nvPr>
        </p:nvGraphicFramePr>
        <p:xfrm>
          <a:off x="4805680" y="3684044"/>
          <a:ext cx="7251641" cy="3110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0779">
                  <a:extLst>
                    <a:ext uri="{9D8B030D-6E8A-4147-A177-3AD203B41FA5}">
                      <a16:colId xmlns:a16="http://schemas.microsoft.com/office/drawing/2014/main" val="1522177934"/>
                    </a:ext>
                  </a:extLst>
                </a:gridCol>
                <a:gridCol w="4290862">
                  <a:extLst>
                    <a:ext uri="{9D8B030D-6E8A-4147-A177-3AD203B41FA5}">
                      <a16:colId xmlns:a16="http://schemas.microsoft.com/office/drawing/2014/main" val="43540729"/>
                    </a:ext>
                  </a:extLst>
                </a:gridCol>
              </a:tblGrid>
              <a:tr h="34497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gradFill>
                            <a:gsLst>
                              <a:gs pos="83000">
                                <a:schemeClr val="bg1"/>
                              </a:gs>
                              <a:gs pos="100000">
                                <a:schemeClr val="bg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+mn-cs"/>
                        </a:rPr>
                        <a:t>Question</a:t>
                      </a:r>
                    </a:p>
                  </a:txBody>
                  <a:tcPr marL="55981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gradFill>
                            <a:gsLst>
                              <a:gs pos="83000">
                                <a:schemeClr val="bg1"/>
                              </a:gs>
                              <a:gs pos="100000">
                                <a:schemeClr val="bg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+mn-cs"/>
                        </a:rPr>
                        <a:t>Answer</a:t>
                      </a:r>
                    </a:p>
                  </a:txBody>
                  <a:tcPr marR="55981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859614"/>
                  </a:ext>
                </a:extLst>
              </a:tr>
              <a:tr h="953837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+mn-cs"/>
                        </a:rPr>
                        <a:t>How is your organization extracting value from the relationship data you already have? </a:t>
                      </a:r>
                    </a:p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kern="1200" dirty="0">
                        <a:gradFill>
                          <a:gsLst>
                            <a:gs pos="8300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1"/>
                        </a:gra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5880" marR="55880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cs"/>
                        </a:rPr>
                        <a:t>Your relationship data is scattered across CRM, social networks like LinkedIn, and productivity applications like Office 365. With unified relationship data, your sales team can finally get a complete picture of your B2B buyers. Dynamics 365 unifies relationship data and leverages prebuilt AI/ML to generate actionable insights, such as the best prospects to focus on, the most effective way to connect, the next best action, and the most important relationships to focus on.   </a:t>
                      </a:r>
                    </a:p>
                  </a:txBody>
                  <a:tcPr marL="55880" marR="55880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910281"/>
                  </a:ext>
                </a:extLst>
              </a:tr>
              <a:tr h="761183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+mn-cs"/>
                        </a:rPr>
                        <a:t>How much time are sellers spending on routine, repetitive tasks? </a:t>
                      </a:r>
                    </a:p>
                  </a:txBody>
                  <a:tcPr marL="55880" marR="55880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cs"/>
                        </a:rPr>
                        <a:t>Dynamics 365 frees up more time for selling by automating time-consuming tasks and optimizing sales processes. Dynamics 365 streamlines time-consuming tasks such as data-entry and email tracking and follow-up, so sellers can focus on building relationships at scale.</a:t>
                      </a:r>
                    </a:p>
                  </a:txBody>
                  <a:tcPr marL="55880" marR="55880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943254"/>
                  </a:ext>
                </a:extLst>
              </a:tr>
              <a:tr h="761183"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+mn-cs"/>
                        </a:rPr>
                        <a:t>Have your costs escalated beyond the initial quote? Are you able to right-size usage based on your contract period?</a:t>
                      </a:r>
                    </a:p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kern="1200" dirty="0">
                        <a:gradFill>
                          <a:gsLst>
                            <a:gs pos="83000">
                              <a:schemeClr val="tx1"/>
                            </a:gs>
                            <a:gs pos="100000">
                              <a:schemeClr val="tx1"/>
                            </a:gs>
                          </a:gsLst>
                          <a:lin ang="5400000" scaled="1"/>
                        </a:gra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55880" marR="55880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67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n-lt"/>
                          <a:ea typeface="+mn-ea"/>
                          <a:cs typeface="+mn-cs"/>
                        </a:rPr>
                        <a:t>With Dynamics 365, there are no hidden costs. We honor yearly true-downs, so there is flexibility in that you only pay for what you use. We won’t automatically raise the price at renewal. We offer a choice of plans so you can start with what you need. We’re also the only vendor to offer hybrid deployment options. </a:t>
                      </a:r>
                    </a:p>
                  </a:txBody>
                  <a:tcPr marL="55880" marR="55880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8715278"/>
                  </a:ext>
                </a:extLst>
              </a:tr>
            </a:tbl>
          </a:graphicData>
        </a:graphic>
      </p:graphicFrame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E0279573-258F-4DF7-9441-A27502211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700496"/>
              </p:ext>
            </p:extLst>
          </p:nvPr>
        </p:nvGraphicFramePr>
        <p:xfrm>
          <a:off x="4756483" y="3321333"/>
          <a:ext cx="6000807" cy="350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807">
                  <a:extLst>
                    <a:ext uri="{9D8B030D-6E8A-4147-A177-3AD203B41FA5}">
                      <a16:colId xmlns:a16="http://schemas.microsoft.com/office/drawing/2014/main" val="4059160711"/>
                    </a:ext>
                  </a:extLst>
                </a:gridCol>
              </a:tblGrid>
              <a:tr h="327400">
                <a:tc>
                  <a:txBody>
                    <a:bodyPr/>
                    <a:lstStyle/>
                    <a:p>
                      <a:pPr marL="0" marR="0" lvl="0" indent="0" algn="l" defTabSz="914367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noProof="0" dirty="0">
                          <a:gradFill>
                            <a:gsLst>
                              <a:gs pos="83000">
                                <a:schemeClr val="tx1"/>
                              </a:gs>
                              <a:gs pos="100000">
                                <a:schemeClr val="tx1"/>
                              </a:gs>
                            </a:gsLst>
                            <a:lin ang="5400000" scaled="1"/>
                          </a:gradFill>
                          <a:latin typeface="+mj-lt"/>
                          <a:ea typeface="+mn-ea"/>
                          <a:cs typeface="Segoe UI Light" panose="020B0502040204020203" pitchFamily="34" charset="0"/>
                        </a:rPr>
                        <a:t>Conversation starters</a:t>
                      </a:r>
                    </a:p>
                  </a:txBody>
                  <a:tcPr marL="91427" marR="91427" marT="4571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265977"/>
                  </a:ext>
                </a:extLst>
              </a:tr>
            </a:tbl>
          </a:graphicData>
        </a:graphic>
      </p:graphicFrame>
      <p:sp>
        <p:nvSpPr>
          <p:cNvPr id="84" name="TextBox 83">
            <a:extLst>
              <a:ext uri="{FF2B5EF4-FFF2-40B4-BE49-F238E27FC236}">
                <a16:creationId xmlns:a16="http://schemas.microsoft.com/office/drawing/2014/main" id="{D8984C26-FE2B-4E94-B18E-69AF11B7364D}"/>
              </a:ext>
            </a:extLst>
          </p:cNvPr>
          <p:cNvSpPr txBox="1"/>
          <p:nvPr/>
        </p:nvSpPr>
        <p:spPr>
          <a:xfrm>
            <a:off x="376883" y="1744196"/>
            <a:ext cx="1794273" cy="369283"/>
          </a:xfrm>
          <a:prstGeom prst="rect">
            <a:avLst/>
          </a:prstGeom>
          <a:noFill/>
        </p:spPr>
        <p:txBody>
          <a:bodyPr wrap="square" lIns="121872" tIns="60936" rIns="121872" bIns="60936" rtlCol="0">
            <a:spAutoFit/>
          </a:bodyPr>
          <a:lstStyle/>
          <a:p>
            <a:pPr>
              <a:spcBef>
                <a:spcPts val="400"/>
              </a:spcBef>
              <a:spcAft>
                <a:spcPts val="1333"/>
              </a:spcAft>
              <a:defRPr/>
            </a:pPr>
            <a:r>
              <a:rPr lang="en-US" sz="1600" b="1" spc="-40" dirty="0">
                <a:gradFill>
                  <a:gsLst>
                    <a:gs pos="8300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"/>
              </a:rPr>
              <a:t>Target audience: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9A1F572-E743-455C-AB93-7CC4AA7E4FB6}"/>
              </a:ext>
            </a:extLst>
          </p:cNvPr>
          <p:cNvGrpSpPr/>
          <p:nvPr/>
        </p:nvGrpSpPr>
        <p:grpSpPr>
          <a:xfrm>
            <a:off x="5142359" y="1602282"/>
            <a:ext cx="3171005" cy="653111"/>
            <a:chOff x="5395983" y="1122817"/>
            <a:chExt cx="3171005" cy="653111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9E829A2-2020-4696-9934-70D38185941A}"/>
                </a:ext>
              </a:extLst>
            </p:cNvPr>
            <p:cNvSpPr txBox="1"/>
            <p:nvPr/>
          </p:nvSpPr>
          <p:spPr>
            <a:xfrm>
              <a:off x="6204026" y="1310873"/>
              <a:ext cx="23629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600"/>
                </a:spcAft>
                <a:defRPr/>
              </a:pPr>
              <a:r>
                <a:rPr lang="en-US" sz="1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Segoe"/>
                </a:rPr>
                <a:t>Sales Operations</a:t>
              </a:r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A607F88-A398-4132-90B9-607D4DDA5215}"/>
                </a:ext>
              </a:extLst>
            </p:cNvPr>
            <p:cNvGrpSpPr/>
            <p:nvPr/>
          </p:nvGrpSpPr>
          <p:grpSpPr>
            <a:xfrm>
              <a:off x="5395983" y="1122817"/>
              <a:ext cx="653111" cy="653111"/>
              <a:chOff x="5359693" y="1001228"/>
              <a:chExt cx="689402" cy="689402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5A1E2581-CA31-4F53-BD2C-E9070617EDA6}"/>
                  </a:ext>
                </a:extLst>
              </p:cNvPr>
              <p:cNvSpPr/>
              <p:nvPr/>
            </p:nvSpPr>
            <p:spPr bwMode="auto">
              <a:xfrm>
                <a:off x="5359693" y="1001228"/>
                <a:ext cx="689402" cy="689402"/>
              </a:xfrm>
              <a:prstGeom prst="ellipse">
                <a:avLst/>
              </a:prstGeom>
              <a:solidFill>
                <a:schemeClr val="bg1"/>
              </a:solidFill>
              <a:ln w="10795" cap="flat" cmpd="sng" algn="ctr">
                <a:noFill/>
                <a:prstDash val="solid"/>
              </a:ln>
              <a:effectLst>
                <a:outerShdw blurRad="254000" dist="50800" dir="2700000" sx="101000" sy="101000" algn="tl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0" tIns="146304" rIns="0" bIns="146304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cs typeface="Segoe UI" pitchFamily="34" charset="0"/>
                </a:endParaRPr>
              </a:p>
            </p:txBody>
          </p:sp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3D7D9AA0-D952-46C2-BFAB-ECAF2F6DD1BB}"/>
                  </a:ext>
                </a:extLst>
              </p:cNvPr>
              <p:cNvGrpSpPr/>
              <p:nvPr/>
            </p:nvGrpSpPr>
            <p:grpSpPr>
              <a:xfrm>
                <a:off x="5501573" y="1117327"/>
                <a:ext cx="405642" cy="405642"/>
                <a:chOff x="3120656" y="3158274"/>
                <a:chExt cx="541454" cy="541454"/>
              </a:xfrm>
            </p:grpSpPr>
            <p:sp>
              <p:nvSpPr>
                <p:cNvPr id="90" name="Freeform 969">
                  <a:extLst>
                    <a:ext uri="{FF2B5EF4-FFF2-40B4-BE49-F238E27FC236}">
                      <a16:creationId xmlns:a16="http://schemas.microsoft.com/office/drawing/2014/main" id="{C9EF75C1-A259-44CD-98CA-9A8576500C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7308" y="3158274"/>
                  <a:ext cx="254802" cy="254802"/>
                </a:xfrm>
                <a:custGeom>
                  <a:avLst/>
                  <a:gdLst>
                    <a:gd name="T0" fmla="*/ 55 w 60"/>
                    <a:gd name="T1" fmla="*/ 24 h 60"/>
                    <a:gd name="T2" fmla="*/ 52 w 60"/>
                    <a:gd name="T3" fmla="*/ 17 h 60"/>
                    <a:gd name="T4" fmla="*/ 54 w 60"/>
                    <a:gd name="T5" fmla="*/ 12 h 60"/>
                    <a:gd name="T6" fmla="*/ 48 w 60"/>
                    <a:gd name="T7" fmla="*/ 6 h 60"/>
                    <a:gd name="T8" fmla="*/ 43 w 60"/>
                    <a:gd name="T9" fmla="*/ 8 h 60"/>
                    <a:gd name="T10" fmla="*/ 36 w 60"/>
                    <a:gd name="T11" fmla="*/ 5 h 60"/>
                    <a:gd name="T12" fmla="*/ 34 w 60"/>
                    <a:gd name="T13" fmla="*/ 0 h 60"/>
                    <a:gd name="T14" fmla="*/ 26 w 60"/>
                    <a:gd name="T15" fmla="*/ 0 h 60"/>
                    <a:gd name="T16" fmla="*/ 24 w 60"/>
                    <a:gd name="T17" fmla="*/ 5 h 60"/>
                    <a:gd name="T18" fmla="*/ 17 w 60"/>
                    <a:gd name="T19" fmla="*/ 8 h 60"/>
                    <a:gd name="T20" fmla="*/ 12 w 60"/>
                    <a:gd name="T21" fmla="*/ 6 h 60"/>
                    <a:gd name="T22" fmla="*/ 6 w 60"/>
                    <a:gd name="T23" fmla="*/ 12 h 60"/>
                    <a:gd name="T24" fmla="*/ 8 w 60"/>
                    <a:gd name="T25" fmla="*/ 17 h 60"/>
                    <a:gd name="T26" fmla="*/ 5 w 60"/>
                    <a:gd name="T27" fmla="*/ 24 h 60"/>
                    <a:gd name="T28" fmla="*/ 0 w 60"/>
                    <a:gd name="T29" fmla="*/ 26 h 60"/>
                    <a:gd name="T30" fmla="*/ 0 w 60"/>
                    <a:gd name="T31" fmla="*/ 34 h 60"/>
                    <a:gd name="T32" fmla="*/ 5 w 60"/>
                    <a:gd name="T33" fmla="*/ 36 h 60"/>
                    <a:gd name="T34" fmla="*/ 8 w 60"/>
                    <a:gd name="T35" fmla="*/ 43 h 60"/>
                    <a:gd name="T36" fmla="*/ 6 w 60"/>
                    <a:gd name="T37" fmla="*/ 48 h 60"/>
                    <a:gd name="T38" fmla="*/ 12 w 60"/>
                    <a:gd name="T39" fmla="*/ 54 h 60"/>
                    <a:gd name="T40" fmla="*/ 17 w 60"/>
                    <a:gd name="T41" fmla="*/ 52 h 60"/>
                    <a:gd name="T42" fmla="*/ 24 w 60"/>
                    <a:gd name="T43" fmla="*/ 55 h 60"/>
                    <a:gd name="T44" fmla="*/ 26 w 60"/>
                    <a:gd name="T45" fmla="*/ 60 h 60"/>
                    <a:gd name="T46" fmla="*/ 34 w 60"/>
                    <a:gd name="T47" fmla="*/ 60 h 60"/>
                    <a:gd name="T48" fmla="*/ 36 w 60"/>
                    <a:gd name="T49" fmla="*/ 55 h 60"/>
                    <a:gd name="T50" fmla="*/ 43 w 60"/>
                    <a:gd name="T51" fmla="*/ 52 h 60"/>
                    <a:gd name="T52" fmla="*/ 48 w 60"/>
                    <a:gd name="T53" fmla="*/ 54 h 60"/>
                    <a:gd name="T54" fmla="*/ 54 w 60"/>
                    <a:gd name="T55" fmla="*/ 48 h 60"/>
                    <a:gd name="T56" fmla="*/ 52 w 60"/>
                    <a:gd name="T57" fmla="*/ 43 h 60"/>
                    <a:gd name="T58" fmla="*/ 55 w 60"/>
                    <a:gd name="T59" fmla="*/ 36 h 60"/>
                    <a:gd name="T60" fmla="*/ 60 w 60"/>
                    <a:gd name="T61" fmla="*/ 34 h 60"/>
                    <a:gd name="T62" fmla="*/ 60 w 60"/>
                    <a:gd name="T63" fmla="*/ 26 h 60"/>
                    <a:gd name="T64" fmla="*/ 55 w 60"/>
                    <a:gd name="T65" fmla="*/ 2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" h="60">
                      <a:moveTo>
                        <a:pt x="55" y="24"/>
                      </a:moveTo>
                      <a:cubicBezTo>
                        <a:pt x="54" y="21"/>
                        <a:pt x="53" y="19"/>
                        <a:pt x="52" y="17"/>
                      </a:cubicBezTo>
                      <a:cubicBezTo>
                        <a:pt x="54" y="12"/>
                        <a:pt x="54" y="12"/>
                        <a:pt x="54" y="12"/>
                      </a:cubicBezTo>
                      <a:cubicBezTo>
                        <a:pt x="48" y="6"/>
                        <a:pt x="48" y="6"/>
                        <a:pt x="48" y="6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1" y="7"/>
                        <a:pt x="39" y="6"/>
                        <a:pt x="36" y="5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1" y="6"/>
                        <a:pt x="19" y="7"/>
                        <a:pt x="17" y="8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9"/>
                        <a:pt x="6" y="21"/>
                        <a:pt x="5" y="24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6" y="39"/>
                        <a:pt x="7" y="41"/>
                        <a:pt x="8" y="43"/>
                      </a:cubicBezTo>
                      <a:cubicBezTo>
                        <a:pt x="6" y="48"/>
                        <a:pt x="6" y="48"/>
                        <a:pt x="6" y="48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7" y="52"/>
                        <a:pt x="17" y="52"/>
                        <a:pt x="17" y="52"/>
                      </a:cubicBezTo>
                      <a:cubicBezTo>
                        <a:pt x="19" y="53"/>
                        <a:pt x="21" y="54"/>
                        <a:pt x="24" y="55"/>
                      </a:cubicBezTo>
                      <a:cubicBezTo>
                        <a:pt x="26" y="60"/>
                        <a:pt x="26" y="60"/>
                        <a:pt x="26" y="60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9" y="54"/>
                        <a:pt x="41" y="53"/>
                        <a:pt x="43" y="52"/>
                      </a:cubicBezTo>
                      <a:cubicBezTo>
                        <a:pt x="48" y="54"/>
                        <a:pt x="48" y="54"/>
                        <a:pt x="48" y="54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ubicBezTo>
                        <a:pt x="53" y="41"/>
                        <a:pt x="54" y="39"/>
                        <a:pt x="55" y="36"/>
                      </a:cubicBezTo>
                      <a:cubicBezTo>
                        <a:pt x="60" y="34"/>
                        <a:pt x="60" y="34"/>
                        <a:pt x="60" y="34"/>
                      </a:cubicBezTo>
                      <a:cubicBezTo>
                        <a:pt x="60" y="26"/>
                        <a:pt x="60" y="26"/>
                        <a:pt x="60" y="26"/>
                      </a:cubicBezTo>
                      <a:lnTo>
                        <a:pt x="55" y="24"/>
                      </a:lnTo>
                      <a:close/>
                    </a:path>
                  </a:pathLst>
                </a:custGeom>
                <a:solidFill>
                  <a:srgbClr val="7575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</a:endParaRPr>
                </a:p>
              </p:txBody>
            </p:sp>
            <p:sp>
              <p:nvSpPr>
                <p:cNvPr id="91" name="Freeform 1042">
                  <a:extLst>
                    <a:ext uri="{FF2B5EF4-FFF2-40B4-BE49-F238E27FC236}">
                      <a16:creationId xmlns:a16="http://schemas.microsoft.com/office/drawing/2014/main" id="{18848760-724D-4539-BC6B-B9978D5155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1626" y="3237898"/>
                  <a:ext cx="111478" cy="95551"/>
                </a:xfrm>
                <a:custGeom>
                  <a:avLst/>
                  <a:gdLst>
                    <a:gd name="T0" fmla="*/ 21 w 21"/>
                    <a:gd name="T1" fmla="*/ 5 h 18"/>
                    <a:gd name="T2" fmla="*/ 16 w 21"/>
                    <a:gd name="T3" fmla="*/ 0 h 18"/>
                    <a:gd name="T4" fmla="*/ 8 w 21"/>
                    <a:gd name="T5" fmla="*/ 8 h 18"/>
                    <a:gd name="T6" fmla="*/ 5 w 21"/>
                    <a:gd name="T7" fmla="*/ 5 h 18"/>
                    <a:gd name="T8" fmla="*/ 0 w 21"/>
                    <a:gd name="T9" fmla="*/ 10 h 18"/>
                    <a:gd name="T10" fmla="*/ 8 w 21"/>
                    <a:gd name="T11" fmla="*/ 18 h 18"/>
                    <a:gd name="T12" fmla="*/ 8 w 21"/>
                    <a:gd name="T13" fmla="*/ 18 h 18"/>
                    <a:gd name="T14" fmla="*/ 8 w 21"/>
                    <a:gd name="T15" fmla="*/ 18 h 18"/>
                    <a:gd name="T16" fmla="*/ 21 w 21"/>
                    <a:gd name="T17" fmla="*/ 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18">
                      <a:moveTo>
                        <a:pt x="21" y="5"/>
                      </a:moveTo>
                      <a:lnTo>
                        <a:pt x="16" y="0"/>
                      </a:lnTo>
                      <a:lnTo>
                        <a:pt x="8" y="8"/>
                      </a:lnTo>
                      <a:lnTo>
                        <a:pt x="5" y="5"/>
                      </a:lnTo>
                      <a:lnTo>
                        <a:pt x="0" y="10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21" y="5"/>
                      </a:lnTo>
                      <a:close/>
                    </a:path>
                  </a:pathLst>
                </a:custGeom>
                <a:solidFill>
                  <a:srgbClr val="30E3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</a:endParaRPr>
                </a:p>
              </p:txBody>
            </p:sp>
            <p:sp>
              <p:nvSpPr>
                <p:cNvPr id="92" name="Freeform 1054">
                  <a:extLst>
                    <a:ext uri="{FF2B5EF4-FFF2-40B4-BE49-F238E27FC236}">
                      <a16:creationId xmlns:a16="http://schemas.microsoft.com/office/drawing/2014/main" id="{C16DAB1C-02C7-4DDF-B6FC-A5EFD0499B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20656" y="3359992"/>
                  <a:ext cx="339736" cy="339736"/>
                </a:xfrm>
                <a:custGeom>
                  <a:avLst/>
                  <a:gdLst>
                    <a:gd name="T0" fmla="*/ 73 w 80"/>
                    <a:gd name="T1" fmla="*/ 46 h 80"/>
                    <a:gd name="T2" fmla="*/ 73 w 80"/>
                    <a:gd name="T3" fmla="*/ 33 h 80"/>
                    <a:gd name="T4" fmla="*/ 80 w 80"/>
                    <a:gd name="T5" fmla="*/ 28 h 80"/>
                    <a:gd name="T6" fmla="*/ 77 w 80"/>
                    <a:gd name="T7" fmla="*/ 20 h 80"/>
                    <a:gd name="T8" fmla="*/ 68 w 80"/>
                    <a:gd name="T9" fmla="*/ 21 h 80"/>
                    <a:gd name="T10" fmla="*/ 59 w 80"/>
                    <a:gd name="T11" fmla="*/ 12 h 80"/>
                    <a:gd name="T12" fmla="*/ 60 w 80"/>
                    <a:gd name="T13" fmla="*/ 3 h 80"/>
                    <a:gd name="T14" fmla="*/ 52 w 80"/>
                    <a:gd name="T15" fmla="*/ 0 h 80"/>
                    <a:gd name="T16" fmla="*/ 47 w 80"/>
                    <a:gd name="T17" fmla="*/ 7 h 80"/>
                    <a:gd name="T18" fmla="*/ 33 w 80"/>
                    <a:gd name="T19" fmla="*/ 7 h 80"/>
                    <a:gd name="T20" fmla="*/ 28 w 80"/>
                    <a:gd name="T21" fmla="*/ 0 h 80"/>
                    <a:gd name="T22" fmla="*/ 20 w 80"/>
                    <a:gd name="T23" fmla="*/ 3 h 80"/>
                    <a:gd name="T24" fmla="*/ 22 w 80"/>
                    <a:gd name="T25" fmla="*/ 12 h 80"/>
                    <a:gd name="T26" fmla="*/ 12 w 80"/>
                    <a:gd name="T27" fmla="*/ 21 h 80"/>
                    <a:gd name="T28" fmla="*/ 3 w 80"/>
                    <a:gd name="T29" fmla="*/ 20 h 80"/>
                    <a:gd name="T30" fmla="*/ 0 w 80"/>
                    <a:gd name="T31" fmla="*/ 28 h 80"/>
                    <a:gd name="T32" fmla="*/ 7 w 80"/>
                    <a:gd name="T33" fmla="*/ 33 h 80"/>
                    <a:gd name="T34" fmla="*/ 7 w 80"/>
                    <a:gd name="T35" fmla="*/ 47 h 80"/>
                    <a:gd name="T36" fmla="*/ 0 w 80"/>
                    <a:gd name="T37" fmla="*/ 52 h 80"/>
                    <a:gd name="T38" fmla="*/ 3 w 80"/>
                    <a:gd name="T39" fmla="*/ 60 h 80"/>
                    <a:gd name="T40" fmla="*/ 12 w 80"/>
                    <a:gd name="T41" fmla="*/ 58 h 80"/>
                    <a:gd name="T42" fmla="*/ 22 w 80"/>
                    <a:gd name="T43" fmla="*/ 68 h 80"/>
                    <a:gd name="T44" fmla="*/ 20 w 80"/>
                    <a:gd name="T45" fmla="*/ 77 h 80"/>
                    <a:gd name="T46" fmla="*/ 28 w 80"/>
                    <a:gd name="T47" fmla="*/ 80 h 80"/>
                    <a:gd name="T48" fmla="*/ 34 w 80"/>
                    <a:gd name="T49" fmla="*/ 73 h 80"/>
                    <a:gd name="T50" fmla="*/ 47 w 80"/>
                    <a:gd name="T51" fmla="*/ 73 h 80"/>
                    <a:gd name="T52" fmla="*/ 52 w 80"/>
                    <a:gd name="T53" fmla="*/ 80 h 80"/>
                    <a:gd name="T54" fmla="*/ 60 w 80"/>
                    <a:gd name="T55" fmla="*/ 77 h 80"/>
                    <a:gd name="T56" fmla="*/ 59 w 80"/>
                    <a:gd name="T57" fmla="*/ 68 h 80"/>
                    <a:gd name="T58" fmla="*/ 68 w 80"/>
                    <a:gd name="T59" fmla="*/ 58 h 80"/>
                    <a:gd name="T60" fmla="*/ 77 w 80"/>
                    <a:gd name="T61" fmla="*/ 60 h 80"/>
                    <a:gd name="T62" fmla="*/ 80 w 80"/>
                    <a:gd name="T63" fmla="*/ 52 h 80"/>
                    <a:gd name="T64" fmla="*/ 73 w 80"/>
                    <a:gd name="T65" fmla="*/ 46 h 80"/>
                    <a:gd name="T66" fmla="*/ 32 w 80"/>
                    <a:gd name="T67" fmla="*/ 59 h 80"/>
                    <a:gd name="T68" fmla="*/ 21 w 80"/>
                    <a:gd name="T69" fmla="*/ 32 h 80"/>
                    <a:gd name="T70" fmla="*/ 48 w 80"/>
                    <a:gd name="T71" fmla="*/ 21 h 80"/>
                    <a:gd name="T72" fmla="*/ 59 w 80"/>
                    <a:gd name="T73" fmla="*/ 48 h 80"/>
                    <a:gd name="T74" fmla="*/ 32 w 80"/>
                    <a:gd name="T75" fmla="*/ 59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80">
                      <a:moveTo>
                        <a:pt x="73" y="46"/>
                      </a:moveTo>
                      <a:cubicBezTo>
                        <a:pt x="74" y="42"/>
                        <a:pt x="74" y="37"/>
                        <a:pt x="73" y="33"/>
                      </a:cubicBezTo>
                      <a:cubicBezTo>
                        <a:pt x="80" y="28"/>
                        <a:pt x="80" y="28"/>
                        <a:pt x="80" y="28"/>
                      </a:cubicBezTo>
                      <a:cubicBezTo>
                        <a:pt x="77" y="20"/>
                        <a:pt x="77" y="20"/>
                        <a:pt x="77" y="20"/>
                      </a:cubicBezTo>
                      <a:cubicBezTo>
                        <a:pt x="68" y="21"/>
                        <a:pt x="68" y="21"/>
                        <a:pt x="68" y="21"/>
                      </a:cubicBezTo>
                      <a:cubicBezTo>
                        <a:pt x="66" y="18"/>
                        <a:pt x="62" y="14"/>
                        <a:pt x="59" y="12"/>
                      </a:cubicBezTo>
                      <a:cubicBezTo>
                        <a:pt x="60" y="3"/>
                        <a:pt x="60" y="3"/>
                        <a:pt x="60" y="3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47" y="7"/>
                        <a:pt x="47" y="7"/>
                        <a:pt x="47" y="7"/>
                      </a:cubicBezTo>
                      <a:cubicBezTo>
                        <a:pt x="42" y="6"/>
                        <a:pt x="38" y="6"/>
                        <a:pt x="33" y="7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18" y="14"/>
                        <a:pt x="15" y="18"/>
                        <a:pt x="12" y="21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7" y="38"/>
                        <a:pt x="7" y="42"/>
                        <a:pt x="7" y="47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5" y="62"/>
                        <a:pt x="18" y="65"/>
                        <a:pt x="22" y="68"/>
                      </a:cubicBezTo>
                      <a:cubicBezTo>
                        <a:pt x="20" y="77"/>
                        <a:pt x="20" y="77"/>
                        <a:pt x="20" y="77"/>
                      </a:cubicBezTo>
                      <a:cubicBezTo>
                        <a:pt x="28" y="80"/>
                        <a:pt x="28" y="80"/>
                        <a:pt x="28" y="80"/>
                      </a:cubicBezTo>
                      <a:cubicBezTo>
                        <a:pt x="34" y="73"/>
                        <a:pt x="34" y="73"/>
                        <a:pt x="34" y="73"/>
                      </a:cubicBezTo>
                      <a:cubicBezTo>
                        <a:pt x="38" y="73"/>
                        <a:pt x="43" y="73"/>
                        <a:pt x="47" y="73"/>
                      </a:cubicBezTo>
                      <a:cubicBezTo>
                        <a:pt x="52" y="80"/>
                        <a:pt x="52" y="80"/>
                        <a:pt x="52" y="80"/>
                      </a:cubicBezTo>
                      <a:cubicBezTo>
                        <a:pt x="60" y="77"/>
                        <a:pt x="60" y="77"/>
                        <a:pt x="60" y="77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62" y="65"/>
                        <a:pt x="66" y="62"/>
                        <a:pt x="68" y="58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80" y="52"/>
                        <a:pt x="80" y="52"/>
                        <a:pt x="80" y="52"/>
                      </a:cubicBezTo>
                      <a:lnTo>
                        <a:pt x="73" y="46"/>
                      </a:lnTo>
                      <a:close/>
                      <a:moveTo>
                        <a:pt x="32" y="59"/>
                      </a:moveTo>
                      <a:cubicBezTo>
                        <a:pt x="22" y="55"/>
                        <a:pt x="16" y="43"/>
                        <a:pt x="21" y="32"/>
                      </a:cubicBezTo>
                      <a:cubicBezTo>
                        <a:pt x="25" y="21"/>
                        <a:pt x="37" y="16"/>
                        <a:pt x="48" y="21"/>
                      </a:cubicBezTo>
                      <a:cubicBezTo>
                        <a:pt x="59" y="25"/>
                        <a:pt x="64" y="37"/>
                        <a:pt x="59" y="48"/>
                      </a:cubicBezTo>
                      <a:cubicBezTo>
                        <a:pt x="55" y="58"/>
                        <a:pt x="43" y="64"/>
                        <a:pt x="32" y="59"/>
                      </a:cubicBezTo>
                      <a:close/>
                    </a:path>
                  </a:pathLst>
                </a:custGeom>
                <a:solidFill>
                  <a:srgbClr val="3C3C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</a:endParaRPr>
                </a:p>
              </p:txBody>
            </p:sp>
          </p:grp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AAE40CD-89FE-4646-851C-06900C049B57}"/>
              </a:ext>
            </a:extLst>
          </p:cNvPr>
          <p:cNvGrpSpPr/>
          <p:nvPr/>
        </p:nvGrpSpPr>
        <p:grpSpPr>
          <a:xfrm>
            <a:off x="8180760" y="1600656"/>
            <a:ext cx="3447670" cy="653111"/>
            <a:chOff x="8180760" y="1600656"/>
            <a:chExt cx="3447670" cy="653111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1D39FE1-15BA-4D03-8D0E-F95B01E8AAE2}"/>
                </a:ext>
              </a:extLst>
            </p:cNvPr>
            <p:cNvGrpSpPr/>
            <p:nvPr/>
          </p:nvGrpSpPr>
          <p:grpSpPr>
            <a:xfrm>
              <a:off x="8180760" y="1600656"/>
              <a:ext cx="653111" cy="653111"/>
              <a:chOff x="8180760" y="1546866"/>
              <a:chExt cx="653111" cy="653111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5A769294-8F96-482A-8F74-8B04C92DBE11}"/>
                  </a:ext>
                </a:extLst>
              </p:cNvPr>
              <p:cNvSpPr/>
              <p:nvPr/>
            </p:nvSpPr>
            <p:spPr bwMode="auto">
              <a:xfrm>
                <a:off x="8180760" y="1546866"/>
                <a:ext cx="653111" cy="653111"/>
              </a:xfrm>
              <a:prstGeom prst="ellipse">
                <a:avLst/>
              </a:prstGeom>
              <a:solidFill>
                <a:schemeClr val="bg1"/>
              </a:solidFill>
              <a:ln w="10795" cap="flat" cmpd="sng" algn="ctr">
                <a:noFill/>
                <a:prstDash val="solid"/>
              </a:ln>
              <a:effectLst>
                <a:outerShdw blurRad="254000" dist="50800" dir="2700000" sx="101000" sy="101000" algn="tl" rotWithShape="0">
                  <a:prstClr val="black">
                    <a:alpha val="35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spcFirstLastPara="0" vertOverflow="overflow" horzOverflow="overflow" vert="horz" wrap="square" lIns="0" tIns="146304" rIns="0" bIns="146304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32472" rtl="0" eaLnBrk="1" fontAlgn="base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"/>
                  <a:ea typeface="+mn-ea"/>
                  <a:cs typeface="Segoe UI" pitchFamily="34" charset="0"/>
                </a:endParaRP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8E6D9DE8-4086-4B6F-BB33-1153188D29CA}"/>
                  </a:ext>
                </a:extLst>
              </p:cNvPr>
              <p:cNvGrpSpPr/>
              <p:nvPr/>
            </p:nvGrpSpPr>
            <p:grpSpPr>
              <a:xfrm>
                <a:off x="8323399" y="1702127"/>
                <a:ext cx="367833" cy="342589"/>
                <a:chOff x="5451031" y="1624151"/>
                <a:chExt cx="541457" cy="504298"/>
              </a:xfrm>
            </p:grpSpPr>
            <p:sp>
              <p:nvSpPr>
                <p:cNvPr id="47" name="Freeform 966">
                  <a:extLst>
                    <a:ext uri="{FF2B5EF4-FFF2-40B4-BE49-F238E27FC236}">
                      <a16:creationId xmlns:a16="http://schemas.microsoft.com/office/drawing/2014/main" id="{7E95CC22-9F35-43A4-A101-52B5892980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89049" y="1756862"/>
                  <a:ext cx="355663" cy="238878"/>
                </a:xfrm>
                <a:custGeom>
                  <a:avLst/>
                  <a:gdLst>
                    <a:gd name="T0" fmla="*/ 44 w 84"/>
                    <a:gd name="T1" fmla="*/ 50 h 56"/>
                    <a:gd name="T2" fmla="*/ 74 w 84"/>
                    <a:gd name="T3" fmla="*/ 20 h 56"/>
                    <a:gd name="T4" fmla="*/ 84 w 84"/>
                    <a:gd name="T5" fmla="*/ 22 h 56"/>
                    <a:gd name="T6" fmla="*/ 84 w 84"/>
                    <a:gd name="T7" fmla="*/ 0 h 56"/>
                    <a:gd name="T8" fmla="*/ 0 w 84"/>
                    <a:gd name="T9" fmla="*/ 0 h 56"/>
                    <a:gd name="T10" fmla="*/ 0 w 84"/>
                    <a:gd name="T11" fmla="*/ 56 h 56"/>
                    <a:gd name="T12" fmla="*/ 45 w 84"/>
                    <a:gd name="T13" fmla="*/ 56 h 56"/>
                    <a:gd name="T14" fmla="*/ 44 w 84"/>
                    <a:gd name="T15" fmla="*/ 5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4" h="56">
                      <a:moveTo>
                        <a:pt x="44" y="50"/>
                      </a:moveTo>
                      <a:cubicBezTo>
                        <a:pt x="44" y="34"/>
                        <a:pt x="57" y="20"/>
                        <a:pt x="74" y="20"/>
                      </a:cubicBezTo>
                      <a:cubicBezTo>
                        <a:pt x="78" y="20"/>
                        <a:pt x="81" y="21"/>
                        <a:pt x="84" y="22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45" y="56"/>
                        <a:pt x="45" y="56"/>
                        <a:pt x="45" y="56"/>
                      </a:cubicBezTo>
                      <a:cubicBezTo>
                        <a:pt x="44" y="54"/>
                        <a:pt x="44" y="52"/>
                        <a:pt x="44" y="50"/>
                      </a:cubicBezTo>
                      <a:close/>
                    </a:path>
                  </a:pathLst>
                </a:custGeom>
                <a:solidFill>
                  <a:srgbClr val="3C3C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1006">
                  <a:extLst>
                    <a:ext uri="{FF2B5EF4-FFF2-40B4-BE49-F238E27FC236}">
                      <a16:creationId xmlns:a16="http://schemas.microsoft.com/office/drawing/2014/main" id="{5A5D11C7-ACFD-48AC-A491-01632A1E15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1031" y="1624151"/>
                  <a:ext cx="323813" cy="201718"/>
                </a:xfrm>
                <a:custGeom>
                  <a:avLst/>
                  <a:gdLst>
                    <a:gd name="T0" fmla="*/ 20 w 61"/>
                    <a:gd name="T1" fmla="*/ 19 h 38"/>
                    <a:gd name="T2" fmla="*/ 20 w 61"/>
                    <a:gd name="T3" fmla="*/ 19 h 38"/>
                    <a:gd name="T4" fmla="*/ 26 w 61"/>
                    <a:gd name="T5" fmla="*/ 19 h 38"/>
                    <a:gd name="T6" fmla="*/ 61 w 61"/>
                    <a:gd name="T7" fmla="*/ 19 h 38"/>
                    <a:gd name="T8" fmla="*/ 61 w 61"/>
                    <a:gd name="T9" fmla="*/ 0 h 38"/>
                    <a:gd name="T10" fmla="*/ 0 w 61"/>
                    <a:gd name="T11" fmla="*/ 0 h 38"/>
                    <a:gd name="T12" fmla="*/ 0 w 61"/>
                    <a:gd name="T13" fmla="*/ 38 h 38"/>
                    <a:gd name="T14" fmla="*/ 20 w 61"/>
                    <a:gd name="T15" fmla="*/ 38 h 38"/>
                    <a:gd name="T16" fmla="*/ 20 w 61"/>
                    <a:gd name="T17" fmla="*/ 19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38">
                      <a:moveTo>
                        <a:pt x="20" y="19"/>
                      </a:moveTo>
                      <a:lnTo>
                        <a:pt x="20" y="19"/>
                      </a:lnTo>
                      <a:lnTo>
                        <a:pt x="26" y="19"/>
                      </a:lnTo>
                      <a:lnTo>
                        <a:pt x="61" y="19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38"/>
                      </a:lnTo>
                      <a:lnTo>
                        <a:pt x="20" y="38"/>
                      </a:lnTo>
                      <a:lnTo>
                        <a:pt x="20" y="19"/>
                      </a:lnTo>
                      <a:close/>
                    </a:path>
                  </a:pathLst>
                </a:custGeom>
                <a:solidFill>
                  <a:srgbClr val="7575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Rectangle 1007">
                  <a:extLst>
                    <a:ext uri="{FF2B5EF4-FFF2-40B4-BE49-F238E27FC236}">
                      <a16:creationId xmlns:a16="http://schemas.microsoft.com/office/drawing/2014/main" id="{341E9571-D975-460E-B314-B5E31F8166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58059" y="1889570"/>
                  <a:ext cx="31850" cy="69011"/>
                </a:xfrm>
                <a:prstGeom prst="rect">
                  <a:avLst/>
                </a:prstGeom>
                <a:solidFill>
                  <a:srgbClr val="30E3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Rectangle 1008">
                  <a:extLst>
                    <a:ext uri="{FF2B5EF4-FFF2-40B4-BE49-F238E27FC236}">
                      <a16:creationId xmlns:a16="http://schemas.microsoft.com/office/drawing/2014/main" id="{B0C13174-761A-4C51-A0C9-560B874E25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1760" y="1788713"/>
                  <a:ext cx="37160" cy="169868"/>
                </a:xfrm>
                <a:prstGeom prst="rect">
                  <a:avLst/>
                </a:prstGeom>
                <a:solidFill>
                  <a:srgbClr val="30E3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1061">
                  <a:extLst>
                    <a:ext uri="{FF2B5EF4-FFF2-40B4-BE49-F238E27FC236}">
                      <a16:creationId xmlns:a16="http://schemas.microsoft.com/office/drawing/2014/main" id="{CF6610BC-89AA-4505-BFE0-3E0CA68EDA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742993" y="1873647"/>
                  <a:ext cx="249495" cy="254802"/>
                </a:xfrm>
                <a:custGeom>
                  <a:avLst/>
                  <a:gdLst>
                    <a:gd name="T0" fmla="*/ 38 w 60"/>
                    <a:gd name="T1" fmla="*/ 0 h 60"/>
                    <a:gd name="T2" fmla="*/ 16 w 60"/>
                    <a:gd name="T3" fmla="*/ 22 h 60"/>
                    <a:gd name="T4" fmla="*/ 20 w 60"/>
                    <a:gd name="T5" fmla="*/ 35 h 60"/>
                    <a:gd name="T6" fmla="*/ 0 w 60"/>
                    <a:gd name="T7" fmla="*/ 54 h 60"/>
                    <a:gd name="T8" fmla="*/ 6 w 60"/>
                    <a:gd name="T9" fmla="*/ 60 h 60"/>
                    <a:gd name="T10" fmla="*/ 26 w 60"/>
                    <a:gd name="T11" fmla="*/ 40 h 60"/>
                    <a:gd name="T12" fmla="*/ 38 w 60"/>
                    <a:gd name="T13" fmla="*/ 44 h 60"/>
                    <a:gd name="T14" fmla="*/ 60 w 60"/>
                    <a:gd name="T15" fmla="*/ 22 h 60"/>
                    <a:gd name="T16" fmla="*/ 38 w 60"/>
                    <a:gd name="T17" fmla="*/ 0 h 60"/>
                    <a:gd name="T18" fmla="*/ 38 w 60"/>
                    <a:gd name="T19" fmla="*/ 36 h 60"/>
                    <a:gd name="T20" fmla="*/ 24 w 60"/>
                    <a:gd name="T21" fmla="*/ 22 h 60"/>
                    <a:gd name="T22" fmla="*/ 38 w 60"/>
                    <a:gd name="T23" fmla="*/ 8 h 60"/>
                    <a:gd name="T24" fmla="*/ 52 w 60"/>
                    <a:gd name="T25" fmla="*/ 22 h 60"/>
                    <a:gd name="T26" fmla="*/ 38 w 60"/>
                    <a:gd name="T27" fmla="*/ 3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0" h="60">
                      <a:moveTo>
                        <a:pt x="38" y="0"/>
                      </a:moveTo>
                      <a:cubicBezTo>
                        <a:pt x="26" y="0"/>
                        <a:pt x="16" y="10"/>
                        <a:pt x="16" y="22"/>
                      </a:cubicBezTo>
                      <a:cubicBezTo>
                        <a:pt x="16" y="27"/>
                        <a:pt x="17" y="31"/>
                        <a:pt x="20" y="35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9" y="43"/>
                        <a:pt x="33" y="44"/>
                        <a:pt x="38" y="44"/>
                      </a:cubicBezTo>
                      <a:cubicBezTo>
                        <a:pt x="50" y="44"/>
                        <a:pt x="60" y="34"/>
                        <a:pt x="60" y="22"/>
                      </a:cubicBezTo>
                      <a:cubicBezTo>
                        <a:pt x="60" y="10"/>
                        <a:pt x="50" y="0"/>
                        <a:pt x="38" y="0"/>
                      </a:cubicBezTo>
                      <a:close/>
                      <a:moveTo>
                        <a:pt x="38" y="36"/>
                      </a:moveTo>
                      <a:cubicBezTo>
                        <a:pt x="30" y="36"/>
                        <a:pt x="24" y="30"/>
                        <a:pt x="24" y="22"/>
                      </a:cubicBezTo>
                      <a:cubicBezTo>
                        <a:pt x="24" y="14"/>
                        <a:pt x="30" y="8"/>
                        <a:pt x="38" y="8"/>
                      </a:cubicBezTo>
                      <a:cubicBezTo>
                        <a:pt x="46" y="8"/>
                        <a:pt x="52" y="14"/>
                        <a:pt x="52" y="22"/>
                      </a:cubicBezTo>
                      <a:cubicBezTo>
                        <a:pt x="52" y="30"/>
                        <a:pt x="46" y="36"/>
                        <a:pt x="38" y="36"/>
                      </a:cubicBezTo>
                      <a:close/>
                    </a:path>
                  </a:pathLst>
                </a:custGeom>
                <a:solidFill>
                  <a:srgbClr val="3C3C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1091">
                  <a:extLst>
                    <a:ext uri="{FF2B5EF4-FFF2-40B4-BE49-F238E27FC236}">
                      <a16:creationId xmlns:a16="http://schemas.microsoft.com/office/drawing/2014/main" id="{44BFF147-D1FC-4AE4-BA9A-566202F94D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90767" y="1825870"/>
                  <a:ext cx="31850" cy="79627"/>
                </a:xfrm>
                <a:custGeom>
                  <a:avLst/>
                  <a:gdLst>
                    <a:gd name="T0" fmla="*/ 0 w 8"/>
                    <a:gd name="T1" fmla="*/ 0 h 19"/>
                    <a:gd name="T2" fmla="*/ 0 w 8"/>
                    <a:gd name="T3" fmla="*/ 19 h 19"/>
                    <a:gd name="T4" fmla="*/ 8 w 8"/>
                    <a:gd name="T5" fmla="*/ 10 h 19"/>
                    <a:gd name="T6" fmla="*/ 8 w 8"/>
                    <a:gd name="T7" fmla="*/ 0 h 19"/>
                    <a:gd name="T8" fmla="*/ 0 w 8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0" y="0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" y="16"/>
                        <a:pt x="5" y="13"/>
                        <a:pt x="8" y="10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0E3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tx1"/>
                        </a:gs>
                        <a:gs pos="100000">
                          <a:schemeClr val="tx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Segoe U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FE999D06-1364-4BAE-BFBD-5A4C691DDCC4}"/>
                </a:ext>
              </a:extLst>
            </p:cNvPr>
            <p:cNvSpPr txBox="1"/>
            <p:nvPr/>
          </p:nvSpPr>
          <p:spPr>
            <a:xfrm>
              <a:off x="8956325" y="1712268"/>
              <a:ext cx="26721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300"/>
                </a:spcBef>
                <a:spcAft>
                  <a:spcPts val="600"/>
                </a:spcAft>
                <a:defRPr/>
              </a:pPr>
              <a:r>
                <a:rPr lang="en-US" sz="1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Segoe"/>
                </a:rPr>
                <a:t>Influencing roles: </a:t>
              </a:r>
              <a:br>
                <a:rPr lang="en-US" sz="1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Segoe"/>
                </a:rPr>
              </a:br>
              <a:r>
                <a:rPr lang="en-US" sz="1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1"/>
                  </a:gradFill>
                  <a:latin typeface="Segoe"/>
                </a:rPr>
                <a:t>CMO, CFO, CIO</a:t>
              </a: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49E4D8E5-2F37-4FF7-AE60-DC92964F630D}"/>
              </a:ext>
            </a:extLst>
          </p:cNvPr>
          <p:cNvSpPr txBox="1"/>
          <p:nvPr/>
        </p:nvSpPr>
        <p:spPr>
          <a:xfrm>
            <a:off x="3235874" y="1712268"/>
            <a:ext cx="1751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600"/>
              </a:spcAft>
              <a:defRPr/>
            </a:pPr>
            <a:r>
              <a:rPr lang="en-US" sz="1200" b="1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Segoe"/>
              </a:rPr>
              <a:t>VP Sales/Management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4B8611F-50B0-46BF-AABF-B24337C33D2E}"/>
              </a:ext>
            </a:extLst>
          </p:cNvPr>
          <p:cNvGrpSpPr/>
          <p:nvPr/>
        </p:nvGrpSpPr>
        <p:grpSpPr>
          <a:xfrm>
            <a:off x="2467486" y="1643386"/>
            <a:ext cx="653111" cy="653111"/>
            <a:chOff x="1985972" y="1122817"/>
            <a:chExt cx="653111" cy="653111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CAD0A16-D112-4CF8-84D3-C388FC39D6F0}"/>
                </a:ext>
              </a:extLst>
            </p:cNvPr>
            <p:cNvSpPr/>
            <p:nvPr/>
          </p:nvSpPr>
          <p:spPr bwMode="auto">
            <a:xfrm>
              <a:off x="1985972" y="1122817"/>
              <a:ext cx="653111" cy="653111"/>
            </a:xfrm>
            <a:prstGeom prst="ellipse">
              <a:avLst/>
            </a:prstGeom>
            <a:solidFill>
              <a:schemeClr val="bg1"/>
            </a:solidFill>
            <a:ln w="10795" cap="flat" cmpd="sng" algn="ctr">
              <a:noFill/>
              <a:prstDash val="solid"/>
            </a:ln>
            <a:effectLst>
              <a:outerShdw blurRad="254000" dist="50800" dir="2700000" sx="101000" sy="101000" algn="tl" rotWithShape="0">
                <a:prstClr val="black">
                  <a:alpha val="3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0" tIns="146304" rIns="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cs typeface="Segoe UI" pitchFamily="34" charset="0"/>
              </a:endParaRPr>
            </a:p>
          </p:txBody>
        </p:sp>
        <p:grpSp>
          <p:nvGrpSpPr>
            <p:cNvPr id="53" name="Group 80">
              <a:extLst>
                <a:ext uri="{FF2B5EF4-FFF2-40B4-BE49-F238E27FC236}">
                  <a16:creationId xmlns:a16="http://schemas.microsoft.com/office/drawing/2014/main" id="{3EFA2F61-A858-4F01-AF79-27BEF239B96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17065" y="1310873"/>
              <a:ext cx="390925" cy="230832"/>
              <a:chOff x="695" y="1513"/>
              <a:chExt cx="210" cy="124"/>
            </a:xfrm>
            <a:solidFill>
              <a:schemeClr val="accent2"/>
            </a:solidFill>
          </p:grpSpPr>
          <p:sp>
            <p:nvSpPr>
              <p:cNvPr id="54" name="Freeform 81">
                <a:extLst>
                  <a:ext uri="{FF2B5EF4-FFF2-40B4-BE49-F238E27FC236}">
                    <a16:creationId xmlns:a16="http://schemas.microsoft.com/office/drawing/2014/main" id="{F9B3968B-0E12-4444-8B80-9A34AABE7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604"/>
                <a:ext cx="46" cy="33"/>
              </a:xfrm>
              <a:custGeom>
                <a:avLst/>
                <a:gdLst>
                  <a:gd name="T0" fmla="*/ 0 w 75"/>
                  <a:gd name="T1" fmla="*/ 53 h 53"/>
                  <a:gd name="T2" fmla="*/ 0 w 75"/>
                  <a:gd name="T3" fmla="*/ 53 h 53"/>
                  <a:gd name="T4" fmla="*/ 63 w 75"/>
                  <a:gd name="T5" fmla="*/ 53 h 53"/>
                  <a:gd name="T6" fmla="*/ 63 w 75"/>
                  <a:gd name="T7" fmla="*/ 53 h 53"/>
                  <a:gd name="T8" fmla="*/ 75 w 75"/>
                  <a:gd name="T9" fmla="*/ 4 h 53"/>
                  <a:gd name="T10" fmla="*/ 54 w 75"/>
                  <a:gd name="T11" fmla="*/ 0 h 53"/>
                  <a:gd name="T12" fmla="*/ 0 w 75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3">
                    <a:moveTo>
                      <a:pt x="0" y="53"/>
                    </a:moveTo>
                    <a:lnTo>
                      <a:pt x="0" y="53"/>
                    </a:lnTo>
                    <a:lnTo>
                      <a:pt x="63" y="53"/>
                    </a:lnTo>
                    <a:lnTo>
                      <a:pt x="63" y="53"/>
                    </a:lnTo>
                    <a:cubicBezTo>
                      <a:pt x="63" y="35"/>
                      <a:pt x="67" y="19"/>
                      <a:pt x="75" y="4"/>
                    </a:cubicBezTo>
                    <a:cubicBezTo>
                      <a:pt x="69" y="1"/>
                      <a:pt x="61" y="0"/>
                      <a:pt x="54" y="0"/>
                    </a:cubicBezTo>
                    <a:cubicBezTo>
                      <a:pt x="24" y="0"/>
                      <a:pt x="0" y="24"/>
                      <a:pt x="0" y="5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82">
                <a:extLst>
                  <a:ext uri="{FF2B5EF4-FFF2-40B4-BE49-F238E27FC236}">
                    <a16:creationId xmlns:a16="http://schemas.microsoft.com/office/drawing/2014/main" id="{F8F7AC45-303C-400E-BCEC-2FC754A37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" y="1588"/>
                <a:ext cx="85" cy="49"/>
              </a:xfrm>
              <a:custGeom>
                <a:avLst/>
                <a:gdLst>
                  <a:gd name="T0" fmla="*/ 22 w 138"/>
                  <a:gd name="T1" fmla="*/ 25 h 80"/>
                  <a:gd name="T2" fmla="*/ 22 w 138"/>
                  <a:gd name="T3" fmla="*/ 25 h 80"/>
                  <a:gd name="T4" fmla="*/ 13 w 138"/>
                  <a:gd name="T5" fmla="*/ 36 h 80"/>
                  <a:gd name="T6" fmla="*/ 6 w 138"/>
                  <a:gd name="T7" fmla="*/ 48 h 80"/>
                  <a:gd name="T8" fmla="*/ 0 w 138"/>
                  <a:gd name="T9" fmla="*/ 80 h 80"/>
                  <a:gd name="T10" fmla="*/ 17 w 138"/>
                  <a:gd name="T11" fmla="*/ 80 h 80"/>
                  <a:gd name="T12" fmla="*/ 30 w 138"/>
                  <a:gd name="T13" fmla="*/ 80 h 80"/>
                  <a:gd name="T14" fmla="*/ 44 w 138"/>
                  <a:gd name="T15" fmla="*/ 80 h 80"/>
                  <a:gd name="T16" fmla="*/ 116 w 138"/>
                  <a:gd name="T17" fmla="*/ 80 h 80"/>
                  <a:gd name="T18" fmla="*/ 138 w 138"/>
                  <a:gd name="T19" fmla="*/ 25 h 80"/>
                  <a:gd name="T20" fmla="*/ 80 w 138"/>
                  <a:gd name="T21" fmla="*/ 0 h 80"/>
                  <a:gd name="T22" fmla="*/ 22 w 138"/>
                  <a:gd name="T23" fmla="*/ 2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8" h="80">
                    <a:moveTo>
                      <a:pt x="22" y="25"/>
                    </a:moveTo>
                    <a:lnTo>
                      <a:pt x="22" y="25"/>
                    </a:lnTo>
                    <a:cubicBezTo>
                      <a:pt x="19" y="28"/>
                      <a:pt x="16" y="32"/>
                      <a:pt x="13" y="36"/>
                    </a:cubicBezTo>
                    <a:cubicBezTo>
                      <a:pt x="11" y="40"/>
                      <a:pt x="8" y="44"/>
                      <a:pt x="6" y="48"/>
                    </a:cubicBezTo>
                    <a:cubicBezTo>
                      <a:pt x="2" y="58"/>
                      <a:pt x="0" y="69"/>
                      <a:pt x="0" y="80"/>
                    </a:cubicBezTo>
                    <a:lnTo>
                      <a:pt x="17" y="80"/>
                    </a:lnTo>
                    <a:lnTo>
                      <a:pt x="30" y="80"/>
                    </a:lnTo>
                    <a:lnTo>
                      <a:pt x="44" y="80"/>
                    </a:lnTo>
                    <a:lnTo>
                      <a:pt x="116" y="80"/>
                    </a:lnTo>
                    <a:cubicBezTo>
                      <a:pt x="116" y="58"/>
                      <a:pt x="124" y="39"/>
                      <a:pt x="138" y="25"/>
                    </a:cubicBezTo>
                    <a:cubicBezTo>
                      <a:pt x="123" y="9"/>
                      <a:pt x="103" y="0"/>
                      <a:pt x="80" y="0"/>
                    </a:cubicBezTo>
                    <a:cubicBezTo>
                      <a:pt x="57" y="0"/>
                      <a:pt x="36" y="9"/>
                      <a:pt x="22" y="2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83">
                <a:extLst>
                  <a:ext uri="{FF2B5EF4-FFF2-40B4-BE49-F238E27FC236}">
                    <a16:creationId xmlns:a16="http://schemas.microsoft.com/office/drawing/2014/main" id="{1A4D3CCE-01EB-4997-9C1D-8C4A26578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" y="1604"/>
                <a:ext cx="66" cy="33"/>
              </a:xfrm>
              <a:custGeom>
                <a:avLst/>
                <a:gdLst>
                  <a:gd name="T0" fmla="*/ 53 w 106"/>
                  <a:gd name="T1" fmla="*/ 0 h 54"/>
                  <a:gd name="T2" fmla="*/ 53 w 106"/>
                  <a:gd name="T3" fmla="*/ 0 h 54"/>
                  <a:gd name="T4" fmla="*/ 32 w 106"/>
                  <a:gd name="T5" fmla="*/ 5 h 54"/>
                  <a:gd name="T6" fmla="*/ 20 w 106"/>
                  <a:gd name="T7" fmla="*/ 12 h 54"/>
                  <a:gd name="T8" fmla="*/ 10 w 106"/>
                  <a:gd name="T9" fmla="*/ 22 h 54"/>
                  <a:gd name="T10" fmla="*/ 0 w 106"/>
                  <a:gd name="T11" fmla="*/ 54 h 54"/>
                  <a:gd name="T12" fmla="*/ 17 w 106"/>
                  <a:gd name="T13" fmla="*/ 54 h 54"/>
                  <a:gd name="T14" fmla="*/ 30 w 106"/>
                  <a:gd name="T15" fmla="*/ 54 h 54"/>
                  <a:gd name="T16" fmla="*/ 44 w 106"/>
                  <a:gd name="T17" fmla="*/ 54 h 54"/>
                  <a:gd name="T18" fmla="*/ 106 w 106"/>
                  <a:gd name="T19" fmla="*/ 54 h 54"/>
                  <a:gd name="T20" fmla="*/ 53 w 106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54">
                    <a:moveTo>
                      <a:pt x="53" y="0"/>
                    </a:moveTo>
                    <a:lnTo>
                      <a:pt x="53" y="0"/>
                    </a:lnTo>
                    <a:cubicBezTo>
                      <a:pt x="45" y="0"/>
                      <a:pt x="38" y="2"/>
                      <a:pt x="32" y="5"/>
                    </a:cubicBezTo>
                    <a:cubicBezTo>
                      <a:pt x="27" y="7"/>
                      <a:pt x="24" y="9"/>
                      <a:pt x="20" y="12"/>
                    </a:cubicBezTo>
                    <a:cubicBezTo>
                      <a:pt x="16" y="15"/>
                      <a:pt x="13" y="18"/>
                      <a:pt x="10" y="22"/>
                    </a:cubicBezTo>
                    <a:cubicBezTo>
                      <a:pt x="4" y="31"/>
                      <a:pt x="0" y="42"/>
                      <a:pt x="0" y="54"/>
                    </a:cubicBezTo>
                    <a:lnTo>
                      <a:pt x="17" y="54"/>
                    </a:lnTo>
                    <a:lnTo>
                      <a:pt x="30" y="54"/>
                    </a:lnTo>
                    <a:lnTo>
                      <a:pt x="44" y="54"/>
                    </a:lnTo>
                    <a:lnTo>
                      <a:pt x="106" y="54"/>
                    </a:lnTo>
                    <a:cubicBezTo>
                      <a:pt x="106" y="24"/>
                      <a:pt x="82" y="0"/>
                      <a:pt x="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84">
                <a:extLst>
                  <a:ext uri="{FF2B5EF4-FFF2-40B4-BE49-F238E27FC236}">
                    <a16:creationId xmlns:a16="http://schemas.microsoft.com/office/drawing/2014/main" id="{83F32778-05E9-4869-90F4-2AFC19BB6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" y="1555"/>
                <a:ext cx="41" cy="41"/>
              </a:xfrm>
              <a:custGeom>
                <a:avLst/>
                <a:gdLst>
                  <a:gd name="T0" fmla="*/ 31 w 66"/>
                  <a:gd name="T1" fmla="*/ 66 h 67"/>
                  <a:gd name="T2" fmla="*/ 31 w 66"/>
                  <a:gd name="T3" fmla="*/ 66 h 67"/>
                  <a:gd name="T4" fmla="*/ 33 w 66"/>
                  <a:gd name="T5" fmla="*/ 67 h 67"/>
                  <a:gd name="T6" fmla="*/ 35 w 66"/>
                  <a:gd name="T7" fmla="*/ 66 h 67"/>
                  <a:gd name="T8" fmla="*/ 57 w 66"/>
                  <a:gd name="T9" fmla="*/ 56 h 67"/>
                  <a:gd name="T10" fmla="*/ 66 w 66"/>
                  <a:gd name="T11" fmla="*/ 33 h 67"/>
                  <a:gd name="T12" fmla="*/ 33 w 66"/>
                  <a:gd name="T13" fmla="*/ 0 h 67"/>
                  <a:gd name="T14" fmla="*/ 0 w 66"/>
                  <a:gd name="T15" fmla="*/ 33 h 67"/>
                  <a:gd name="T16" fmla="*/ 9 w 66"/>
                  <a:gd name="T17" fmla="*/ 56 h 67"/>
                  <a:gd name="T18" fmla="*/ 31 w 66"/>
                  <a:gd name="T19" fmla="*/ 6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7">
                    <a:moveTo>
                      <a:pt x="31" y="66"/>
                    </a:moveTo>
                    <a:lnTo>
                      <a:pt x="31" y="66"/>
                    </a:lnTo>
                    <a:cubicBezTo>
                      <a:pt x="31" y="66"/>
                      <a:pt x="32" y="67"/>
                      <a:pt x="33" y="67"/>
                    </a:cubicBezTo>
                    <a:cubicBezTo>
                      <a:pt x="34" y="67"/>
                      <a:pt x="34" y="66"/>
                      <a:pt x="35" y="66"/>
                    </a:cubicBezTo>
                    <a:cubicBezTo>
                      <a:pt x="44" y="66"/>
                      <a:pt x="51" y="62"/>
                      <a:pt x="57" y="56"/>
                    </a:cubicBezTo>
                    <a:cubicBezTo>
                      <a:pt x="63" y="50"/>
                      <a:pt x="66" y="42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4" y="0"/>
                      <a:pt x="0" y="15"/>
                      <a:pt x="0" y="33"/>
                    </a:cubicBezTo>
                    <a:cubicBezTo>
                      <a:pt x="0" y="42"/>
                      <a:pt x="3" y="50"/>
                      <a:pt x="9" y="56"/>
                    </a:cubicBezTo>
                    <a:cubicBezTo>
                      <a:pt x="15" y="62"/>
                      <a:pt x="22" y="66"/>
                      <a:pt x="31" y="66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85">
                <a:extLst>
                  <a:ext uri="{FF2B5EF4-FFF2-40B4-BE49-F238E27FC236}">
                    <a16:creationId xmlns:a16="http://schemas.microsoft.com/office/drawing/2014/main" id="{8509C27C-B2B7-4503-8D66-BC157C723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" y="1513"/>
                <a:ext cx="66" cy="66"/>
              </a:xfrm>
              <a:custGeom>
                <a:avLst/>
                <a:gdLst>
                  <a:gd name="T0" fmla="*/ 23 w 106"/>
                  <a:gd name="T1" fmla="*/ 98 h 107"/>
                  <a:gd name="T2" fmla="*/ 23 w 106"/>
                  <a:gd name="T3" fmla="*/ 98 h 107"/>
                  <a:gd name="T4" fmla="*/ 49 w 106"/>
                  <a:gd name="T5" fmla="*/ 107 h 107"/>
                  <a:gd name="T6" fmla="*/ 53 w 106"/>
                  <a:gd name="T7" fmla="*/ 107 h 107"/>
                  <a:gd name="T8" fmla="*/ 57 w 106"/>
                  <a:gd name="T9" fmla="*/ 107 h 107"/>
                  <a:gd name="T10" fmla="*/ 83 w 106"/>
                  <a:gd name="T11" fmla="*/ 98 h 107"/>
                  <a:gd name="T12" fmla="*/ 106 w 106"/>
                  <a:gd name="T13" fmla="*/ 54 h 107"/>
                  <a:gd name="T14" fmla="*/ 75 w 106"/>
                  <a:gd name="T15" fmla="*/ 5 h 107"/>
                  <a:gd name="T16" fmla="*/ 53 w 106"/>
                  <a:gd name="T17" fmla="*/ 0 h 107"/>
                  <a:gd name="T18" fmla="*/ 31 w 106"/>
                  <a:gd name="T19" fmla="*/ 5 h 107"/>
                  <a:gd name="T20" fmla="*/ 31 w 106"/>
                  <a:gd name="T21" fmla="*/ 5 h 107"/>
                  <a:gd name="T22" fmla="*/ 0 w 106"/>
                  <a:gd name="T23" fmla="*/ 54 h 107"/>
                  <a:gd name="T24" fmla="*/ 23 w 106"/>
                  <a:gd name="T25" fmla="*/ 9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107">
                    <a:moveTo>
                      <a:pt x="23" y="98"/>
                    </a:moveTo>
                    <a:lnTo>
                      <a:pt x="23" y="98"/>
                    </a:lnTo>
                    <a:cubicBezTo>
                      <a:pt x="30" y="103"/>
                      <a:pt x="39" y="106"/>
                      <a:pt x="49" y="107"/>
                    </a:cubicBezTo>
                    <a:cubicBezTo>
                      <a:pt x="50" y="107"/>
                      <a:pt x="52" y="107"/>
                      <a:pt x="53" y="107"/>
                    </a:cubicBezTo>
                    <a:cubicBezTo>
                      <a:pt x="54" y="107"/>
                      <a:pt x="55" y="107"/>
                      <a:pt x="57" y="107"/>
                    </a:cubicBezTo>
                    <a:cubicBezTo>
                      <a:pt x="66" y="106"/>
                      <a:pt x="76" y="103"/>
                      <a:pt x="83" y="98"/>
                    </a:cubicBezTo>
                    <a:cubicBezTo>
                      <a:pt x="97" y="88"/>
                      <a:pt x="106" y="72"/>
                      <a:pt x="106" y="54"/>
                    </a:cubicBezTo>
                    <a:cubicBezTo>
                      <a:pt x="106" y="32"/>
                      <a:pt x="93" y="14"/>
                      <a:pt x="75" y="5"/>
                    </a:cubicBezTo>
                    <a:cubicBezTo>
                      <a:pt x="68" y="2"/>
                      <a:pt x="61" y="0"/>
                      <a:pt x="53" y="0"/>
                    </a:cubicBezTo>
                    <a:cubicBezTo>
                      <a:pt x="45" y="0"/>
                      <a:pt x="38" y="2"/>
                      <a:pt x="31" y="5"/>
                    </a:cubicBezTo>
                    <a:lnTo>
                      <a:pt x="31" y="5"/>
                    </a:lnTo>
                    <a:cubicBezTo>
                      <a:pt x="12" y="14"/>
                      <a:pt x="0" y="32"/>
                      <a:pt x="0" y="54"/>
                    </a:cubicBezTo>
                    <a:cubicBezTo>
                      <a:pt x="0" y="72"/>
                      <a:pt x="9" y="88"/>
                      <a:pt x="23" y="9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86">
                <a:extLst>
                  <a:ext uri="{FF2B5EF4-FFF2-40B4-BE49-F238E27FC236}">
                    <a16:creationId xmlns:a16="http://schemas.microsoft.com/office/drawing/2014/main" id="{FDCBEE4D-036D-47DE-AC84-C2C5E4942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" y="1547"/>
                <a:ext cx="50" cy="49"/>
              </a:xfrm>
              <a:custGeom>
                <a:avLst/>
                <a:gdLst>
                  <a:gd name="T0" fmla="*/ 40 w 80"/>
                  <a:gd name="T1" fmla="*/ 0 h 80"/>
                  <a:gd name="T2" fmla="*/ 40 w 80"/>
                  <a:gd name="T3" fmla="*/ 0 h 80"/>
                  <a:gd name="T4" fmla="*/ 0 w 80"/>
                  <a:gd name="T5" fmla="*/ 40 h 80"/>
                  <a:gd name="T6" fmla="*/ 14 w 80"/>
                  <a:gd name="T7" fmla="*/ 70 h 80"/>
                  <a:gd name="T8" fmla="*/ 37 w 80"/>
                  <a:gd name="T9" fmla="*/ 80 h 80"/>
                  <a:gd name="T10" fmla="*/ 40 w 80"/>
                  <a:gd name="T11" fmla="*/ 80 h 80"/>
                  <a:gd name="T12" fmla="*/ 42 w 80"/>
                  <a:gd name="T13" fmla="*/ 80 h 80"/>
                  <a:gd name="T14" fmla="*/ 65 w 80"/>
                  <a:gd name="T15" fmla="*/ 70 h 80"/>
                  <a:gd name="T16" fmla="*/ 80 w 80"/>
                  <a:gd name="T17" fmla="*/ 40 h 80"/>
                  <a:gd name="T18" fmla="*/ 40 w 80"/>
                  <a:gd name="T1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lnTo>
                      <a:pt x="40" y="0"/>
                    </a:lnTo>
                    <a:cubicBezTo>
                      <a:pt x="18" y="0"/>
                      <a:pt x="0" y="18"/>
                      <a:pt x="0" y="40"/>
                    </a:cubicBezTo>
                    <a:cubicBezTo>
                      <a:pt x="0" y="52"/>
                      <a:pt x="5" y="63"/>
                      <a:pt x="14" y="70"/>
                    </a:cubicBezTo>
                    <a:cubicBezTo>
                      <a:pt x="21" y="76"/>
                      <a:pt x="29" y="79"/>
                      <a:pt x="37" y="80"/>
                    </a:cubicBezTo>
                    <a:cubicBezTo>
                      <a:pt x="38" y="80"/>
                      <a:pt x="39" y="80"/>
                      <a:pt x="40" y="80"/>
                    </a:cubicBezTo>
                    <a:cubicBezTo>
                      <a:pt x="41" y="80"/>
                      <a:pt x="41" y="80"/>
                      <a:pt x="42" y="80"/>
                    </a:cubicBezTo>
                    <a:cubicBezTo>
                      <a:pt x="51" y="79"/>
                      <a:pt x="59" y="76"/>
                      <a:pt x="65" y="70"/>
                    </a:cubicBezTo>
                    <a:cubicBezTo>
                      <a:pt x="74" y="63"/>
                      <a:pt x="80" y="5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BB8315D-EA81-4A00-91C0-49B2B13E1C89}"/>
              </a:ext>
            </a:extLst>
          </p:cNvPr>
          <p:cNvSpPr txBox="1"/>
          <p:nvPr/>
        </p:nvSpPr>
        <p:spPr>
          <a:xfrm>
            <a:off x="159198" y="6351230"/>
            <a:ext cx="3803202" cy="746358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/>
              <a:t>Microsoft and Partner NDA Only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1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3961642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DYNAMICS 2018">
  <a:themeElements>
    <a:clrScheme name="Dynamics365">
      <a:dk1>
        <a:srgbClr val="3C3C41"/>
      </a:dk1>
      <a:lt1>
        <a:srgbClr val="FFFFFF"/>
      </a:lt1>
      <a:dk2>
        <a:srgbClr val="008272"/>
      </a:dk2>
      <a:lt2>
        <a:srgbClr val="FFFFFF"/>
      </a:lt2>
      <a:accent1>
        <a:srgbClr val="EBEBEB"/>
      </a:accent1>
      <a:accent2>
        <a:srgbClr val="75757A"/>
      </a:accent2>
      <a:accent3>
        <a:srgbClr val="3C3C41"/>
      </a:accent3>
      <a:accent4>
        <a:srgbClr val="008272"/>
      </a:accent4>
      <a:accent5>
        <a:srgbClr val="30E5D0"/>
      </a:accent5>
      <a:accent6>
        <a:srgbClr val="FEF000"/>
      </a:accent6>
      <a:hlink>
        <a:srgbClr val="0078D4"/>
      </a:hlink>
      <a:folHlink>
        <a:srgbClr val="0078D4"/>
      </a:folHlink>
    </a:clrScheme>
    <a:fontScheme name="Dynamics 365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YNAMICS 2018" id="{279C24F1-F1E8-4F77-9029-0DEB168EC412}" vid="{815577B2-6876-4A6D-ADAE-56F0014216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F944107AF7F4AB18913A71EE36A8C" ma:contentTypeVersion="2" ma:contentTypeDescription="Create a new document." ma:contentTypeScope="" ma:versionID="fe60c413a83e0528834b72be48a59029">
  <xsd:schema xmlns:xsd="http://www.w3.org/2001/XMLSchema" xmlns:xs="http://www.w3.org/2001/XMLSchema" xmlns:p="http://schemas.microsoft.com/office/2006/metadata/properties" xmlns:ns2="05f0c6f6-19ff-461e-9bcb-256f2d2c61b0" targetNamespace="http://schemas.microsoft.com/office/2006/metadata/properties" ma:root="true" ma:fieldsID="1359d30257915241b5fe065379c50547" ns2:_="">
    <xsd:import namespace="05f0c6f6-19ff-461e-9bcb-256f2d2c61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0c6f6-19ff-461e-9bcb-256f2d2c61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FD4D5C-9B52-4D1D-B7D6-F24CF86464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E1C501-91D8-49FB-9E63-7B7F36B36F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f0c6f6-19ff-461e-9bcb-256f2d2c61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7E0EE5F-4D34-48B3-9282-BE3F47757360}">
  <ds:schemaRefs>
    <ds:schemaRef ds:uri="http://purl.org/dc/terms/"/>
    <ds:schemaRef ds:uri="http://schemas.openxmlformats.org/package/2006/metadata/core-properties"/>
    <ds:schemaRef ds:uri="05f0c6f6-19ff-461e-9bcb-256f2d2c61b0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374</Words>
  <Application>Microsoft Office PowerPoint</Application>
  <PresentationFormat>Widescreen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Segoe</vt:lpstr>
      <vt:lpstr>Segoe UI</vt:lpstr>
      <vt:lpstr>Segoe UI Light</vt:lpstr>
      <vt:lpstr>Segoe UI Semibold</vt:lpstr>
      <vt:lpstr>Wingdings</vt:lpstr>
      <vt:lpstr>1_DYNAMICS 2018</vt:lpstr>
      <vt:lpstr>Dynamics 365 for Sales - Elevator Pitch Turn relationships into revenue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Dynamics 365 for Sales - Elevator Pitch Turn relationships into revenue</dc:title>
  <dc:creator>ylee@crmnorthwest.com</dc:creator>
  <cp:keywords/>
  <cp:lastModifiedBy>Passaro, Danielle</cp:lastModifiedBy>
  <cp:revision>46</cp:revision>
  <dcterms:created xsi:type="dcterms:W3CDTF">2017-10-26T19:46:35Z</dcterms:created>
  <dcterms:modified xsi:type="dcterms:W3CDTF">2020-02-24T18:53:59Z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Ref">
    <vt:lpwstr>https://api.informationprotection.azure.com/api/72f988bf-86f1-41af-91ab-2d7cd011db47</vt:lpwstr>
  </property>
  <property fmtid="{D5CDD505-2E9C-101B-9397-08002B2CF9AE}" pid="5" name="MSIP_Label_f42aa342-8706-4288-bd11-ebb85995028c_Owner">
    <vt:lpwstr>v-camcoo@microsoft.com</vt:lpwstr>
  </property>
  <property fmtid="{D5CDD505-2E9C-101B-9397-08002B2CF9AE}" pid="6" name="MSIP_Label_f42aa342-8706-4288-bd11-ebb85995028c_SetDate">
    <vt:lpwstr>2017-10-26T14:11:34.6733233-07:00</vt:lpwstr>
  </property>
  <property fmtid="{D5CDD505-2E9C-101B-9397-08002B2CF9AE}" pid="7" name="MSIP_Label_f42aa342-8706-4288-bd11-ebb85995028c_Name">
    <vt:lpwstr>General</vt:lpwstr>
  </property>
  <property fmtid="{D5CDD505-2E9C-101B-9397-08002B2CF9AE}" pid="8" name="MSIP_Label_f42aa342-8706-4288-bd11-ebb85995028c_Application">
    <vt:lpwstr>Microsoft Azure Information Protection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0x010100710F944107AF7F4AB18913A71EE36A8C</vt:lpwstr>
  </property>
  <property fmtid="{D5CDD505-2E9C-101B-9397-08002B2CF9AE}" pid="12" name="_dlc_policyId">
    <vt:lpwstr>0x0101000E4CB7077FEE4FF7AE86D4A500EEC780030016C849C62B10EB41ACA8C7EEDEF40BB20099ECF64382448D48A56095091C66B1A9|-661092312</vt:lpwstr>
  </property>
  <property fmtid="{D5CDD505-2E9C-101B-9397-08002B2CF9AE}" pid="13" name="ItemRetentionFormula">
    <vt:lpwstr>&lt;formula id="Microsoft.Office.RecordsManagement.PolicyFeatures.Expiration.Formula.BuiltIn"&gt;&lt;number&gt;0&lt;/number&gt;&lt;property&gt;Expire_x005f_x0020_Review&lt;/property&gt;&lt;propertyId&gt;4efb7b69-53dd-4711-a372-96a7c80c7a38&lt;/propertyId&gt;&lt;period&gt;days&lt;/period&gt;&lt;/formula&gt;</vt:lpwstr>
  </property>
  <property fmtid="{D5CDD505-2E9C-101B-9397-08002B2CF9AE}" pid="14" name="_dlc_DocIdItemGuid">
    <vt:lpwstr>c55c7220-f449-4091-bf60-004a6be07f7a</vt:lpwstr>
  </property>
  <property fmtid="{D5CDD505-2E9C-101B-9397-08002B2CF9AE}" pid="15" name="of67e5d4b76f4a9db8769983fda9cec0">
    <vt:lpwstr/>
  </property>
  <property fmtid="{D5CDD505-2E9C-101B-9397-08002B2CF9AE}" pid="16" name="TaxKeyword">
    <vt:lpwstr>2495;#Dynamics 365 for Field Service|88f2bef7-c42c-4631-97d2-9137adb9ca26</vt:lpwstr>
  </property>
  <property fmtid="{D5CDD505-2E9C-101B-9397-08002B2CF9AE}" pid="17" name="NewsType">
    <vt:lpwstr/>
  </property>
  <property fmtid="{D5CDD505-2E9C-101B-9397-08002B2CF9AE}" pid="18" name="Region">
    <vt:lpwstr/>
  </property>
  <property fmtid="{D5CDD505-2E9C-101B-9397-08002B2CF9AE}" pid="19" name="ItemType">
    <vt:lpwstr>443;#talking points|c81c3c99-48f6-4e96-9f2d-e1b12d2e9ada</vt:lpwstr>
  </property>
  <property fmtid="{D5CDD505-2E9C-101B-9397-08002B2CF9AE}" pid="20" name="Confidentiality">
    <vt:lpwstr>5;#internal users|461efa83-0283-486a-a8d5-943328f3693f</vt:lpwstr>
  </property>
  <property fmtid="{D5CDD505-2E9C-101B-9397-08002B2CF9AE}" pid="21" name="Industries">
    <vt:lpwstr/>
  </property>
  <property fmtid="{D5CDD505-2E9C-101B-9397-08002B2CF9AE}" pid="22" name="MSProducts">
    <vt:lpwstr/>
  </property>
  <property fmtid="{D5CDD505-2E9C-101B-9397-08002B2CF9AE}" pid="23" name="Competitors">
    <vt:lpwstr/>
  </property>
  <property fmtid="{D5CDD505-2E9C-101B-9397-08002B2CF9AE}" pid="24" name="SMSGDomain">
    <vt:lpwstr>453;#Microsoft Business Solutions|659377a4-c7bd-435e-b683-bdae8524bc80;#2548;#Business Applications Domain|610af3f5-b43d-455a-97a7-f917993f5652;#454;#Dynamics Domain|c9ee6292-a1e2-403c-bbb9-76077437e5b5</vt:lpwstr>
  </property>
  <property fmtid="{D5CDD505-2E9C-101B-9397-08002B2CF9AE}" pid="25" name="ExperienceContentType">
    <vt:lpwstr/>
  </property>
  <property fmtid="{D5CDD505-2E9C-101B-9397-08002B2CF9AE}" pid="26" name="BusinessArchitecture">
    <vt:lpwstr>1799;#Business Applications|bc6a3471-5036-4c6f-8724-05bc21271c2e</vt:lpwstr>
  </property>
  <property fmtid="{D5CDD505-2E9C-101B-9397-08002B2CF9AE}" pid="27" name="Products">
    <vt:lpwstr>2569;#Dynamics 365 for Field Service|88f2bef7-c42c-4631-97d2-9137adb9ca26</vt:lpwstr>
  </property>
  <property fmtid="{D5CDD505-2E9C-101B-9397-08002B2CF9AE}" pid="28" name="EnterpriseDomainTags">
    <vt:lpwstr/>
  </property>
  <property fmtid="{D5CDD505-2E9C-101B-9397-08002B2CF9AE}" pid="29" name="j3562c58ee414e028925bc902cfc01a1">
    <vt:lpwstr/>
  </property>
  <property fmtid="{D5CDD505-2E9C-101B-9397-08002B2CF9AE}" pid="30" name="Segments">
    <vt:lpwstr/>
  </property>
  <property fmtid="{D5CDD505-2E9C-101B-9397-08002B2CF9AE}" pid="31" name="Partners">
    <vt:lpwstr/>
  </property>
  <property fmtid="{D5CDD505-2E9C-101B-9397-08002B2CF9AE}" pid="32" name="ActivitiesAndPrograms">
    <vt:lpwstr/>
  </property>
  <property fmtid="{D5CDD505-2E9C-101B-9397-08002B2CF9AE}" pid="33" name="l6f004f21209409da86a713c0f24627d">
    <vt:lpwstr/>
  </property>
  <property fmtid="{D5CDD505-2E9C-101B-9397-08002B2CF9AE}" pid="34" name="la4444b61d19467597d63190b69ac227">
    <vt:lpwstr/>
  </property>
  <property fmtid="{D5CDD505-2E9C-101B-9397-08002B2CF9AE}" pid="35" name="Topics">
    <vt:lpwstr/>
  </property>
  <property fmtid="{D5CDD505-2E9C-101B-9397-08002B2CF9AE}" pid="36" name="Groups">
    <vt:lpwstr>1241;#Dynamics Lead MBS Community|29042913-2610-472d-8777-3abcefce15f9</vt:lpwstr>
  </property>
  <property fmtid="{D5CDD505-2E9C-101B-9397-08002B2CF9AE}" pid="37" name="MSProductsTaxHTField0">
    <vt:lpwstr/>
  </property>
  <property fmtid="{D5CDD505-2E9C-101B-9397-08002B2CF9AE}" pid="38" name="Languages">
    <vt:lpwstr/>
  </property>
  <property fmtid="{D5CDD505-2E9C-101B-9397-08002B2CF9AE}" pid="39" name="e8080b0481964c759b2c36ae49591b31">
    <vt:lpwstr/>
  </property>
  <property fmtid="{D5CDD505-2E9C-101B-9397-08002B2CF9AE}" pid="40" name="TechnicalLevel">
    <vt:lpwstr>1104;#100|7d022d07-ff67-4af8-910d-8ea6b46b5908</vt:lpwstr>
  </property>
  <property fmtid="{D5CDD505-2E9C-101B-9397-08002B2CF9AE}" pid="41" name="Audiences">
    <vt:lpwstr>2526;#field marketing managers|20ed1d05-17cb-47f2-accb-1918d29b2e87</vt:lpwstr>
  </property>
  <property fmtid="{D5CDD505-2E9C-101B-9397-08002B2CF9AE}" pid="42" name="ldac8aee9d1f469e8cd8c3f8d6a615f2">
    <vt:lpwstr/>
  </property>
  <property fmtid="{D5CDD505-2E9C-101B-9397-08002B2CF9AE}" pid="43" name="EmployeeRole">
    <vt:lpwstr/>
  </property>
  <property fmtid="{D5CDD505-2E9C-101B-9397-08002B2CF9AE}" pid="44" name="NewsTopic">
    <vt:lpwstr/>
  </property>
  <property fmtid="{D5CDD505-2E9C-101B-9397-08002B2CF9AE}" pid="45" name="Roles">
    <vt:lpwstr>656;#Sales|72627068-acd7-4c1a-8b95-a0256be5dc9f</vt:lpwstr>
  </property>
  <property fmtid="{D5CDD505-2E9C-101B-9397-08002B2CF9AE}" pid="46" name="NewsSource">
    <vt:lpwstr/>
  </property>
  <property fmtid="{D5CDD505-2E9C-101B-9397-08002B2CF9AE}" pid="47" name="SMSGTags">
    <vt:lpwstr/>
  </property>
  <property fmtid="{D5CDD505-2E9C-101B-9397-08002B2CF9AE}" pid="48" name="MSPhysicalGeography">
    <vt:lpwstr/>
  </property>
  <property fmtid="{D5CDD505-2E9C-101B-9397-08002B2CF9AE}" pid="49" name="_docset_NoMedatataSyncRequired">
    <vt:lpwstr>False</vt:lpwstr>
  </property>
</Properties>
</file>