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4082" r:id="rId4"/>
  </p:sldMasterIdLst>
  <p:notesMasterIdLst>
    <p:notesMasterId r:id="rId8"/>
  </p:notesMasterIdLst>
  <p:handoutMasterIdLst>
    <p:handoutMasterId r:id="rId9"/>
  </p:handoutMasterIdLst>
  <p:sldIdLst>
    <p:sldId id="264" r:id="rId5"/>
    <p:sldId id="267" r:id="rId6"/>
    <p:sldId id="261" r:id="rId7"/>
  </p:sldIdLst>
  <p:sldSz cx="10058400" cy="7772400"/>
  <p:notesSz cx="7010400" cy="9236075"/>
  <p:defaultTextStyle>
    <a:defPPr>
      <a:defRPr lang="en-US"/>
    </a:defPPr>
    <a:lvl1pPr marL="0" algn="l" defTabSz="1019021" rtl="0" eaLnBrk="1" latinLnBrk="0" hangingPunct="1">
      <a:defRPr sz="1967" kern="1200">
        <a:solidFill>
          <a:schemeClr val="tx1"/>
        </a:solidFill>
        <a:latin typeface="+mn-lt"/>
        <a:ea typeface="+mn-ea"/>
        <a:cs typeface="+mn-cs"/>
      </a:defRPr>
    </a:lvl1pPr>
    <a:lvl2pPr marL="509510" algn="l" defTabSz="1019021" rtl="0" eaLnBrk="1" latinLnBrk="0" hangingPunct="1">
      <a:defRPr sz="1967" kern="1200">
        <a:solidFill>
          <a:schemeClr val="tx1"/>
        </a:solidFill>
        <a:latin typeface="+mn-lt"/>
        <a:ea typeface="+mn-ea"/>
        <a:cs typeface="+mn-cs"/>
      </a:defRPr>
    </a:lvl2pPr>
    <a:lvl3pPr marL="1019021" algn="l" defTabSz="1019021" rtl="0" eaLnBrk="1" latinLnBrk="0" hangingPunct="1">
      <a:defRPr sz="1967" kern="1200">
        <a:solidFill>
          <a:schemeClr val="tx1"/>
        </a:solidFill>
        <a:latin typeface="+mn-lt"/>
        <a:ea typeface="+mn-ea"/>
        <a:cs typeface="+mn-cs"/>
      </a:defRPr>
    </a:lvl3pPr>
    <a:lvl4pPr marL="1528531" algn="l" defTabSz="1019021" rtl="0" eaLnBrk="1" latinLnBrk="0" hangingPunct="1">
      <a:defRPr sz="1967" kern="1200">
        <a:solidFill>
          <a:schemeClr val="tx1"/>
        </a:solidFill>
        <a:latin typeface="+mn-lt"/>
        <a:ea typeface="+mn-ea"/>
        <a:cs typeface="+mn-cs"/>
      </a:defRPr>
    </a:lvl4pPr>
    <a:lvl5pPr marL="2038041" algn="l" defTabSz="1019021" rtl="0" eaLnBrk="1" latinLnBrk="0" hangingPunct="1">
      <a:defRPr sz="1967" kern="1200">
        <a:solidFill>
          <a:schemeClr val="tx1"/>
        </a:solidFill>
        <a:latin typeface="+mn-lt"/>
        <a:ea typeface="+mn-ea"/>
        <a:cs typeface="+mn-cs"/>
      </a:defRPr>
    </a:lvl5pPr>
    <a:lvl6pPr marL="2547553" algn="l" defTabSz="1019021" rtl="0" eaLnBrk="1" latinLnBrk="0" hangingPunct="1">
      <a:defRPr sz="1967" kern="1200">
        <a:solidFill>
          <a:schemeClr val="tx1"/>
        </a:solidFill>
        <a:latin typeface="+mn-lt"/>
        <a:ea typeface="+mn-ea"/>
        <a:cs typeface="+mn-cs"/>
      </a:defRPr>
    </a:lvl6pPr>
    <a:lvl7pPr marL="3057062" algn="l" defTabSz="1019021" rtl="0" eaLnBrk="1" latinLnBrk="0" hangingPunct="1">
      <a:defRPr sz="1967" kern="1200">
        <a:solidFill>
          <a:schemeClr val="tx1"/>
        </a:solidFill>
        <a:latin typeface="+mn-lt"/>
        <a:ea typeface="+mn-ea"/>
        <a:cs typeface="+mn-cs"/>
      </a:defRPr>
    </a:lvl7pPr>
    <a:lvl8pPr marL="3566572" algn="l" defTabSz="1019021" rtl="0" eaLnBrk="1" latinLnBrk="0" hangingPunct="1">
      <a:defRPr sz="1967" kern="1200">
        <a:solidFill>
          <a:schemeClr val="tx1"/>
        </a:solidFill>
        <a:latin typeface="+mn-lt"/>
        <a:ea typeface="+mn-ea"/>
        <a:cs typeface="+mn-cs"/>
      </a:defRPr>
    </a:lvl8pPr>
    <a:lvl9pPr marL="4076084" algn="l" defTabSz="1019021" rtl="0" eaLnBrk="1" latinLnBrk="0" hangingPunct="1">
      <a:defRPr sz="1967" kern="1200">
        <a:solidFill>
          <a:schemeClr val="tx1"/>
        </a:solidFill>
        <a:latin typeface="+mn-lt"/>
        <a:ea typeface="+mn-ea"/>
        <a:cs typeface="+mn-cs"/>
      </a:defRPr>
    </a:lvl9pPr>
  </p:defaultTextStyle>
  <p:extLst>
    <p:ext uri="{521415D9-36F7-43E2-AB2F-B90AF26B5E84}">
      <p14:sectionLst xmlns:p14="http://schemas.microsoft.com/office/powerpoint/2010/main">
        <p14:section name="Battlecard" id="{0C8682EF-709C-4DD2-B11B-19E2D910C2A9}">
          <p14:sldIdLst>
            <p14:sldId id="264"/>
            <p14:sldId id="267"/>
            <p14:sldId id="261"/>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909"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extLst>
      <p:ext uri="{19B8F6BF-5375-455C-9EA6-DF929625EA0E}">
        <p15:presenceInfo xmlns:p15="http://schemas.microsoft.com/office/powerpoint/2012/main" userId="S-1-5-21-2127521184-1604012920-1887927527-2598260" providerId="AD"/>
      </p:ext>
    </p:extLst>
  </p:cmAuthor>
  <p:cmAuthor id="3" name="Mary Feil-Jacobs" initials="MF" lastIdx="22" clrIdx="3">
    <p:extLst>
      <p:ext uri="{19B8F6BF-5375-455C-9EA6-DF929625EA0E}">
        <p15:presenceInfo xmlns:p15="http://schemas.microsoft.com/office/powerpoint/2012/main" userId="S-1-5-21-2127521184-1604012920-1887927527-65006" providerId="AD"/>
      </p:ext>
    </p:extLst>
  </p:cmAuthor>
  <p:cmAuthor id="4" name="Daniel Partin" initials="DP" lastIdx="21" clrIdx="4">
    <p:extLst>
      <p:ext uri="{19B8F6BF-5375-455C-9EA6-DF929625EA0E}">
        <p15:presenceInfo xmlns:p15="http://schemas.microsoft.com/office/powerpoint/2012/main" userId="S-1-12-1-1139833973-1216589274-1447364996-2766568343" providerId="AD"/>
      </p:ext>
    </p:extLst>
  </p:cmAuthor>
  <p:cmAuthor id="5" name="Jennifer Dorsey" initials="JD" lastIdx="10" clrIdx="5">
    <p:extLst>
      <p:ext uri="{19B8F6BF-5375-455C-9EA6-DF929625EA0E}">
        <p15:presenceInfo xmlns:p15="http://schemas.microsoft.com/office/powerpoint/2012/main" userId="S-1-5-21-124525095-708259637-1543119021-168622" providerId="AD"/>
      </p:ext>
    </p:extLst>
  </p:cmAuthor>
  <p:cmAuthor id="6" name="Becca Walker" initials="BW" lastIdx="4" clrIdx="6">
    <p:extLst>
      <p:ext uri="{19B8F6BF-5375-455C-9EA6-DF929625EA0E}">
        <p15:presenceInfo xmlns:p15="http://schemas.microsoft.com/office/powerpoint/2012/main" userId="S-1-12-1-4245561969-1206198032-4228213436-2870629579" providerId="AD"/>
      </p:ext>
    </p:extLst>
  </p:cmAuthor>
  <p:cmAuthor id="7" name="Daniel Partin" initials="DP [2]" lastIdx="3" clrIdx="7">
    <p:extLst>
      <p:ext uri="{19B8F6BF-5375-455C-9EA6-DF929625EA0E}">
        <p15:presenceInfo xmlns:p15="http://schemas.microsoft.com/office/powerpoint/2012/main" userId="Daniel Partin" providerId="None"/>
      </p:ext>
    </p:extLst>
  </p:cmAuthor>
  <p:cmAuthor id="8" name="Shruti Shukla" initials="SS" lastIdx="8" clrIdx="8">
    <p:extLst>
      <p:ext uri="{19B8F6BF-5375-455C-9EA6-DF929625EA0E}">
        <p15:presenceInfo xmlns:p15="http://schemas.microsoft.com/office/powerpoint/2012/main" userId="S-1-5-21-2127521184-1604012920-1887927527-21088084" providerId="AD"/>
      </p:ext>
    </p:extLst>
  </p:cmAuthor>
  <p:cmAuthor id="9" name="Judy Zerbach (CELA)" initials="JZ(" lastIdx="2" clrIdx="9">
    <p:extLst>
      <p:ext uri="{19B8F6BF-5375-455C-9EA6-DF929625EA0E}">
        <p15:presenceInfo xmlns:p15="http://schemas.microsoft.com/office/powerpoint/2012/main" userId="S-1-5-21-2127521184-1604012920-1887927527-22344" providerId="AD"/>
      </p:ext>
    </p:extLst>
  </p:cmAuthor>
  <p:cmAuthor id="10" name="Claire Logan" initials="CL" lastIdx="5" clrIdx="10">
    <p:extLst>
      <p:ext uri="{19B8F6BF-5375-455C-9EA6-DF929625EA0E}">
        <p15:presenceInfo xmlns:p15="http://schemas.microsoft.com/office/powerpoint/2012/main" userId="S-1-12-1-2901524542-1235436062-647794618-4070599124" providerId="AD"/>
      </p:ext>
    </p:extLst>
  </p:cmAuthor>
  <p:cmAuthor id="11" name="Pamela Hiatt (CELA)" initials="PH(" lastIdx="8" clrIdx="11">
    <p:extLst>
      <p:ext uri="{19B8F6BF-5375-455C-9EA6-DF929625EA0E}">
        <p15:presenceInfo xmlns:p15="http://schemas.microsoft.com/office/powerpoint/2012/main" userId="S-1-5-21-2127521184-1604012920-1887927527-1842094" providerId="AD"/>
      </p:ext>
    </p:extLst>
  </p:cmAuthor>
  <p:cmAuthor id="12" name="Yee-Ann Lee (Magnolia Ventures LLC)" initials="YL(VL" lastIdx="8" clrIdx="12">
    <p:extLst>
      <p:ext uri="{19B8F6BF-5375-455C-9EA6-DF929625EA0E}">
        <p15:presenceInfo xmlns:p15="http://schemas.microsoft.com/office/powerpoint/2012/main" userId="Yee-Ann Lee (Magnolia Ventures LLC)" providerId="None"/>
      </p:ext>
    </p:extLst>
  </p:cmAuthor>
  <p:cmAuthor id="13" name="Yee-Ann Lee (Magnolia Ventures LLC)" initials="YL" lastIdx="1" clrIdx="13">
    <p:extLst>
      <p:ext uri="{19B8F6BF-5375-455C-9EA6-DF929625EA0E}">
        <p15:presenceInfo xmlns:p15="http://schemas.microsoft.com/office/powerpoint/2012/main" userId="S::v-yeelee@microsoft.com::08adca8e-d2a9-42ff-a1a4-f8c64345c538" providerId="AD"/>
      </p:ext>
    </p:extLst>
  </p:cmAuthor>
  <p:cmAuthor id="14" name="Eric Twelker" initials="ET" lastIdx="1" clrIdx="14">
    <p:extLst>
      <p:ext uri="{19B8F6BF-5375-455C-9EA6-DF929625EA0E}">
        <p15:presenceInfo xmlns:p15="http://schemas.microsoft.com/office/powerpoint/2012/main" userId="S::Eric@twelkerconsulting.com::a45e5f55-433c-492e-b429-8de35590f34c" providerId="AD"/>
      </p:ext>
    </p:extLst>
  </p:cmAuthor>
  <p:cmAuthor id="15" name="Susan Aznoff" initials="SA" lastIdx="5" clrIdx="15">
    <p:extLst>
      <p:ext uri="{19B8F6BF-5375-455C-9EA6-DF929625EA0E}">
        <p15:presenceInfo xmlns:p15="http://schemas.microsoft.com/office/powerpoint/2012/main" userId="Susan Aznoff"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a:srgbClr val="002050"/>
    <a:srgbClr val="00188F"/>
    <a:srgbClr val="CDD5FF"/>
    <a:srgbClr val="E5F3FF"/>
    <a:srgbClr val="D4E5FF"/>
    <a:srgbClr val="294DFF"/>
    <a:srgbClr val="004BBB"/>
    <a:srgbClr val="AFDBFF"/>
    <a:srgbClr val="94BE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0" d="100"/>
          <a:sy n="110" d="100"/>
        </p:scale>
        <p:origin x="1332" y="108"/>
      </p:cViewPr>
      <p:guideLst/>
    </p:cSldViewPr>
  </p:slideViewPr>
  <p:notesTextViewPr>
    <p:cViewPr>
      <p:scale>
        <a:sx n="1" d="1"/>
        <a:sy n="1" d="1"/>
      </p:scale>
      <p:origin x="0" y="0"/>
    </p:cViewPr>
  </p:notesTextViewPr>
  <p:notesViewPr>
    <p:cSldViewPr snapToGrid="0">
      <p:cViewPr>
        <p:scale>
          <a:sx n="1" d="2"/>
          <a:sy n="1" d="2"/>
        </p:scale>
        <p:origin x="0" y="0"/>
      </p:cViewPr>
      <p:guideLst>
        <p:guide orient="horz" pos="2909"/>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691"/>
            <a:ext cx="3037840" cy="461804"/>
          </a:xfrm>
          <a:prstGeom prst="rect">
            <a:avLst/>
          </a:prstGeom>
        </p:spPr>
        <p:txBody>
          <a:bodyPr vert="horz" lIns="92830" tIns="46415" rIns="92830" bIns="46415" rtlCol="0"/>
          <a:lstStyle>
            <a:lvl1pPr algn="l">
              <a:defRPr sz="1200"/>
            </a:lvl1pPr>
          </a:lstStyle>
          <a:p>
            <a:endParaRPr lang="en-US" dirty="0">
              <a:latin typeface="Segoe UI" pitchFamily="34" charset="0"/>
            </a:endParaRPr>
          </a:p>
        </p:txBody>
      </p:sp>
      <p:sp>
        <p:nvSpPr>
          <p:cNvPr id="7" name="Date Placeholder 6"/>
          <p:cNvSpPr>
            <a:spLocks noGrp="1"/>
          </p:cNvSpPr>
          <p:nvPr>
            <p:ph type="dt" sz="quarter" idx="1"/>
          </p:nvPr>
        </p:nvSpPr>
        <p:spPr>
          <a:xfrm>
            <a:off x="3970938" y="0"/>
            <a:ext cx="3037840" cy="461804"/>
          </a:xfrm>
          <a:prstGeom prst="rect">
            <a:avLst/>
          </a:prstGeom>
        </p:spPr>
        <p:txBody>
          <a:bodyPr vert="horz" lIns="92830" tIns="46415" rIns="92830" bIns="46415" rtlCol="0"/>
          <a:lstStyle>
            <a:lvl1pPr algn="r">
              <a:defRPr sz="1200"/>
            </a:lvl1pPr>
          </a:lstStyle>
          <a:p>
            <a:fld id="{8C8D045D-9A66-44E7-900A-FC6D0BD4E54A}" type="datetime8">
              <a:rPr lang="en-US" smtClean="0">
                <a:latin typeface="Segoe UI" pitchFamily="34" charset="0"/>
              </a:rPr>
              <a:t>2/24/2020 1:53 PM</a:t>
            </a:fld>
            <a:endParaRPr lang="en-US" dirty="0">
              <a:latin typeface="Segoe UI" pitchFamily="34" charset="0"/>
            </a:endParaRPr>
          </a:p>
        </p:txBody>
      </p:sp>
      <p:sp>
        <p:nvSpPr>
          <p:cNvPr id="8" name="Footer Placeholder 7"/>
          <p:cNvSpPr>
            <a:spLocks noGrp="1"/>
          </p:cNvSpPr>
          <p:nvPr>
            <p:ph type="ftr" sz="quarter" idx="2"/>
          </p:nvPr>
        </p:nvSpPr>
        <p:spPr>
          <a:xfrm>
            <a:off x="0" y="8772668"/>
            <a:ext cx="5923788" cy="335781"/>
          </a:xfrm>
          <a:prstGeom prst="rect">
            <a:avLst/>
          </a:prstGeom>
        </p:spPr>
        <p:txBody>
          <a:bodyPr vert="horz" lIns="92830" tIns="46415" rIns="92830" bIns="46415" rtlCol="0" anchor="b"/>
          <a:lstStyle>
            <a:lvl1pPr algn="l">
              <a:defRPr sz="1200"/>
            </a:lvl1pPr>
          </a:lstStyle>
          <a:p>
            <a:pPr marL="404520" defTabSz="927993"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912103" y="8772668"/>
            <a:ext cx="1096674" cy="461804"/>
          </a:xfrm>
          <a:prstGeom prst="rect">
            <a:avLst/>
          </a:prstGeom>
        </p:spPr>
        <p:txBody>
          <a:bodyPr vert="horz" lIns="92830" tIns="46415" rIns="92830" bIns="46415"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3037840" cy="461804"/>
          </a:xfrm>
          <a:prstGeom prst="rect">
            <a:avLst/>
          </a:prstGeom>
        </p:spPr>
        <p:txBody>
          <a:bodyPr vert="horz" lIns="92830" tIns="46415" rIns="92830" bIns="46415"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1263650" y="692150"/>
            <a:ext cx="4483100" cy="3463925"/>
          </a:xfrm>
          <a:prstGeom prst="rect">
            <a:avLst/>
          </a:prstGeom>
          <a:noFill/>
          <a:ln w="12700">
            <a:solidFill>
              <a:prstClr val="black"/>
            </a:solidFill>
          </a:ln>
        </p:spPr>
        <p:txBody>
          <a:bodyPr vert="horz" lIns="92830" tIns="46415" rIns="92830" bIns="46415" rtlCol="0" anchor="ctr"/>
          <a:lstStyle/>
          <a:p>
            <a:endParaRPr lang="en-US" dirty="0"/>
          </a:p>
        </p:txBody>
      </p:sp>
      <p:sp>
        <p:nvSpPr>
          <p:cNvPr id="10" name="Footer Placeholder 9"/>
          <p:cNvSpPr>
            <a:spLocks noGrp="1"/>
          </p:cNvSpPr>
          <p:nvPr>
            <p:ph type="ftr" sz="quarter" idx="4"/>
          </p:nvPr>
        </p:nvSpPr>
        <p:spPr>
          <a:xfrm>
            <a:off x="0" y="8774271"/>
            <a:ext cx="6052312" cy="359548"/>
          </a:xfrm>
          <a:prstGeom prst="rect">
            <a:avLst/>
          </a:prstGeom>
        </p:spPr>
        <p:txBody>
          <a:bodyPr vert="horz" lIns="92830" tIns="46415" rIns="92830" bIns="46415" rtlCol="0" anchor="b"/>
          <a:lstStyle>
            <a:lvl1pPr marL="580187" indent="0" algn="l">
              <a:defRPr sz="1200"/>
            </a:lvl1pPr>
          </a:lstStyle>
          <a:p>
            <a:pPr defTabSz="92799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970938" y="0"/>
            <a:ext cx="3037840" cy="461804"/>
          </a:xfrm>
          <a:prstGeom prst="rect">
            <a:avLst/>
          </a:prstGeom>
        </p:spPr>
        <p:txBody>
          <a:bodyPr vert="horz" lIns="92830" tIns="46415" rIns="92830" bIns="46415" rtlCol="0"/>
          <a:lstStyle>
            <a:lvl1pPr algn="r">
              <a:defRPr sz="1200">
                <a:latin typeface="Segoe UI" pitchFamily="34" charset="0"/>
              </a:defRPr>
            </a:lvl1pPr>
          </a:lstStyle>
          <a:p>
            <a:fld id="{38EEC551-8CDA-4EB6-89BB-2A86C9F091C8}" type="datetime8">
              <a:rPr lang="en-US" smtClean="0"/>
              <a:t>2/24/2020 1:53 PM</a:t>
            </a:fld>
            <a:endParaRPr lang="en-US" dirty="0"/>
          </a:p>
        </p:txBody>
      </p:sp>
      <p:sp>
        <p:nvSpPr>
          <p:cNvPr id="12" name="Notes Placeholder 11"/>
          <p:cNvSpPr>
            <a:spLocks noGrp="1"/>
          </p:cNvSpPr>
          <p:nvPr>
            <p:ph type="body" sz="quarter" idx="3"/>
          </p:nvPr>
        </p:nvSpPr>
        <p:spPr>
          <a:xfrm>
            <a:off x="701040" y="4387136"/>
            <a:ext cx="5608320" cy="4156234"/>
          </a:xfrm>
          <a:prstGeom prst="rect">
            <a:avLst/>
          </a:prstGeom>
        </p:spPr>
        <p:txBody>
          <a:bodyPr vert="horz" lIns="92830" tIns="46415" rIns="92830" bIns="46415"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6040627" y="8772668"/>
            <a:ext cx="968150" cy="461804"/>
          </a:xfrm>
          <a:prstGeom prst="rect">
            <a:avLst/>
          </a:prstGeom>
        </p:spPr>
        <p:txBody>
          <a:bodyPr vert="horz" lIns="92830" tIns="46415" rIns="92830" bIns="46415"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1019021" rtl="0" eaLnBrk="1" latinLnBrk="0" hangingPunct="1">
      <a:lnSpc>
        <a:spcPct val="90000"/>
      </a:lnSpc>
      <a:spcAft>
        <a:spcPts val="371"/>
      </a:spcAft>
      <a:defRPr sz="983" kern="1200">
        <a:solidFill>
          <a:schemeClr val="tx1"/>
        </a:solidFill>
        <a:latin typeface="Segoe UI Light" pitchFamily="34" charset="0"/>
        <a:ea typeface="+mn-ea"/>
        <a:cs typeface="+mn-cs"/>
      </a:defRPr>
    </a:lvl1pPr>
    <a:lvl2pPr marL="237359" indent="-117942" algn="l" defTabSz="1019021" rtl="0" eaLnBrk="1" latinLnBrk="0" hangingPunct="1">
      <a:lnSpc>
        <a:spcPct val="90000"/>
      </a:lnSpc>
      <a:spcAft>
        <a:spcPts val="371"/>
      </a:spcAft>
      <a:buFont typeface="Arial" pitchFamily="34" charset="0"/>
      <a:buChar char="•"/>
      <a:defRPr sz="983" kern="1200">
        <a:solidFill>
          <a:schemeClr val="tx1"/>
        </a:solidFill>
        <a:latin typeface="Segoe UI Light" pitchFamily="34" charset="0"/>
        <a:ea typeface="+mn-ea"/>
        <a:cs typeface="+mn-cs"/>
      </a:defRPr>
    </a:lvl2pPr>
    <a:lvl3pPr marL="365620" indent="-128263" algn="l" defTabSz="1019021" rtl="0" eaLnBrk="1" latinLnBrk="0" hangingPunct="1">
      <a:lnSpc>
        <a:spcPct val="90000"/>
      </a:lnSpc>
      <a:spcAft>
        <a:spcPts val="371"/>
      </a:spcAft>
      <a:buFont typeface="Arial" pitchFamily="34" charset="0"/>
      <a:buChar char="•"/>
      <a:defRPr sz="983" kern="1200">
        <a:solidFill>
          <a:schemeClr val="tx1"/>
        </a:solidFill>
        <a:latin typeface="Segoe UI Light" pitchFamily="34" charset="0"/>
        <a:ea typeface="+mn-ea"/>
        <a:cs typeface="+mn-cs"/>
      </a:defRPr>
    </a:lvl3pPr>
    <a:lvl4pPr marL="538112" indent="-163644" algn="l" defTabSz="1019021" rtl="0" eaLnBrk="1" latinLnBrk="0" hangingPunct="1">
      <a:lnSpc>
        <a:spcPct val="90000"/>
      </a:lnSpc>
      <a:spcAft>
        <a:spcPts val="371"/>
      </a:spcAft>
      <a:buFont typeface="Arial" pitchFamily="34" charset="0"/>
      <a:buChar char="•"/>
      <a:defRPr sz="983" kern="1200">
        <a:solidFill>
          <a:schemeClr val="tx1"/>
        </a:solidFill>
        <a:latin typeface="Segoe UI Light" pitchFamily="34" charset="0"/>
        <a:ea typeface="+mn-ea"/>
        <a:cs typeface="+mn-cs"/>
      </a:defRPr>
    </a:lvl4pPr>
    <a:lvl5pPr marL="685539" indent="-128263" algn="l" defTabSz="1019021" rtl="0" eaLnBrk="1" latinLnBrk="0" hangingPunct="1">
      <a:lnSpc>
        <a:spcPct val="90000"/>
      </a:lnSpc>
      <a:spcAft>
        <a:spcPts val="371"/>
      </a:spcAft>
      <a:buFont typeface="Arial" pitchFamily="34" charset="0"/>
      <a:buChar char="•"/>
      <a:defRPr sz="983" kern="1200">
        <a:solidFill>
          <a:schemeClr val="tx1"/>
        </a:solidFill>
        <a:latin typeface="Segoe UI Light" pitchFamily="34" charset="0"/>
        <a:ea typeface="+mn-ea"/>
        <a:cs typeface="+mn-cs"/>
      </a:defRPr>
    </a:lvl5pPr>
    <a:lvl6pPr marL="2547553" algn="l" defTabSz="1019021" rtl="0" eaLnBrk="1" latinLnBrk="0" hangingPunct="1">
      <a:defRPr sz="1311" kern="1200">
        <a:solidFill>
          <a:schemeClr val="tx1"/>
        </a:solidFill>
        <a:latin typeface="+mn-lt"/>
        <a:ea typeface="+mn-ea"/>
        <a:cs typeface="+mn-cs"/>
      </a:defRPr>
    </a:lvl6pPr>
    <a:lvl7pPr marL="3057062" algn="l" defTabSz="1019021" rtl="0" eaLnBrk="1" latinLnBrk="0" hangingPunct="1">
      <a:defRPr sz="1311" kern="1200">
        <a:solidFill>
          <a:schemeClr val="tx1"/>
        </a:solidFill>
        <a:latin typeface="+mn-lt"/>
        <a:ea typeface="+mn-ea"/>
        <a:cs typeface="+mn-cs"/>
      </a:defRPr>
    </a:lvl7pPr>
    <a:lvl8pPr marL="3566572" algn="l" defTabSz="1019021" rtl="0" eaLnBrk="1" latinLnBrk="0" hangingPunct="1">
      <a:defRPr sz="1311" kern="1200">
        <a:solidFill>
          <a:schemeClr val="tx1"/>
        </a:solidFill>
        <a:latin typeface="+mn-lt"/>
        <a:ea typeface="+mn-ea"/>
        <a:cs typeface="+mn-cs"/>
      </a:defRPr>
    </a:lvl8pPr>
    <a:lvl9pPr marL="4076084" algn="l" defTabSz="1019021" rtl="0" eaLnBrk="1" latinLnBrk="0" hangingPunct="1">
      <a:defRPr sz="1311"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74788" y="1162050"/>
            <a:ext cx="4060825" cy="3136900"/>
          </a:xfrm>
        </p:spPr>
      </p:sp>
      <p:sp>
        <p:nvSpPr>
          <p:cNvPr id="3" name="Notes Placeholder 2"/>
          <p:cNvSpPr>
            <a:spLocks noGrp="1"/>
          </p:cNvSpPr>
          <p:nvPr>
            <p:ph type="body" idx="1"/>
          </p:nvPr>
        </p:nvSpPr>
        <p:spPr/>
        <p:txBody>
          <a:bodyPr/>
          <a:lstStyle/>
          <a:p>
            <a:pPr marL="395931" lvl="1"/>
            <a:endParaRPr lang="en-US" sz="1200" dirty="0"/>
          </a:p>
        </p:txBody>
      </p:sp>
      <p:sp>
        <p:nvSpPr>
          <p:cNvPr id="4" name="Slide Number Placeholder 3"/>
          <p:cNvSpPr>
            <a:spLocks noGrp="1"/>
          </p:cNvSpPr>
          <p:nvPr>
            <p:ph type="sldNum" sz="quarter" idx="10"/>
          </p:nvPr>
        </p:nvSpPr>
        <p:spPr/>
        <p:txBody>
          <a:bodyPr/>
          <a:lstStyle/>
          <a:p>
            <a:pPr defTabSz="931774">
              <a:defRPr/>
            </a:pPr>
            <a:fld id="{A5B258F2-B2E5-4175-B339-81AEE5988F5F}" type="slidenum">
              <a:rPr lang="en-US" sz="1800" kern="0">
                <a:solidFill>
                  <a:srgbClr val="505050"/>
                </a:solidFill>
              </a:rPr>
              <a:pPr defTabSz="931774">
                <a:defRPr/>
              </a:pPr>
              <a:t>1</a:t>
            </a:fld>
            <a:endParaRPr lang="en-US" sz="1800" kern="0" dirty="0">
              <a:solidFill>
                <a:srgbClr val="505050"/>
              </a:solidFill>
            </a:endParaRPr>
          </a:p>
        </p:txBody>
      </p:sp>
    </p:spTree>
    <p:extLst>
      <p:ext uri="{BB962C8B-B14F-4D97-AF65-F5344CB8AC3E}">
        <p14:creationId xmlns:p14="http://schemas.microsoft.com/office/powerpoint/2010/main" val="14582768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2799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EEC551-8CDA-4EB6-89BB-2A86C9F091C8}" type="datetime8">
              <a:rPr lang="en-US" smtClean="0"/>
              <a:t>2/24/2020 1:53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28846421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Segoe UI Light"/>
            </a:endParaRP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27993"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EEC551-8CDA-4EB6-89BB-2A86C9F091C8}" type="datetime8">
              <a:rPr lang="en-US" smtClean="0"/>
              <a:t>2/24/2020 1:53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41349112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image" Target="../media/image3.png"/><Relationship Id="rId5" Type="http://schemas.openxmlformats.org/officeDocument/2006/relationships/image" Target="../media/image2.emf"/><Relationship Id="rId4" Type="http://schemas.openxmlformats.org/officeDocument/2006/relationships/oleObject" Target="../embeddings/oleObject1.bin"/></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Blank Accent Color 1">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D69E88-2B9F-4C01-A5EA-E5F3B0CD498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0420668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WO color Non-bulleted text">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nvPr>
        </p:nvGraphicFramePr>
        <p:xfrm>
          <a:off x="1285" y="1765"/>
          <a:ext cx="1284" cy="1763"/>
        </p:xfrm>
        <a:graphic>
          <a:graphicData uri="http://schemas.openxmlformats.org/presentationml/2006/ole">
            <mc:AlternateContent xmlns:mc="http://schemas.openxmlformats.org/markup-compatibility/2006">
              <mc:Choice xmlns:v="urn:schemas-microsoft-com:vml" Requires="v">
                <p:oleObj spid="_x0000_s4098" name="think-cell Slide" r:id="rId4" imgW="377" imgH="377" progId="TCLayout.ActiveDocument.1">
                  <p:embed/>
                </p:oleObj>
              </mc:Choice>
              <mc:Fallback>
                <p:oleObj name="think-cell Slide" r:id="rId4" imgW="377" imgH="377" progId="TCLayout.ActiveDocument.1">
                  <p:embed/>
                  <p:pic>
                    <p:nvPicPr>
                      <p:cNvPr id="2" name="Object 1" hidden="1"/>
                      <p:cNvPicPr/>
                      <p:nvPr/>
                    </p:nvPicPr>
                    <p:blipFill>
                      <a:blip r:embed="rId5"/>
                      <a:stretch>
                        <a:fillRect/>
                      </a:stretch>
                    </p:blipFill>
                    <p:spPr>
                      <a:xfrm>
                        <a:off x="1285" y="1765"/>
                        <a:ext cx="1284" cy="1763"/>
                      </a:xfrm>
                      <a:prstGeom prst="rect">
                        <a:avLst/>
                      </a:prstGeom>
                    </p:spPr>
                  </p:pic>
                </p:oleObj>
              </mc:Fallback>
            </mc:AlternateContent>
          </a:graphicData>
        </a:graphic>
      </p:graphicFrame>
      <p:sp>
        <p:nvSpPr>
          <p:cNvPr id="7" name="Rectangle 6">
            <a:extLst>
              <a:ext uri="{FF2B5EF4-FFF2-40B4-BE49-F238E27FC236}">
                <a16:creationId xmlns:a16="http://schemas.microsoft.com/office/drawing/2014/main" id="{61BE8440-025D-4CAC-827B-A2979469B515}"/>
              </a:ext>
            </a:extLst>
          </p:cNvPr>
          <p:cNvSpPr/>
          <p:nvPr userDrawn="1"/>
        </p:nvSpPr>
        <p:spPr>
          <a:xfrm>
            <a:off x="2570163" y="7518400"/>
            <a:ext cx="5029200" cy="244682"/>
          </a:xfrm>
          <a:prstGeom prst="rect">
            <a:avLst/>
          </a:prstGeom>
        </p:spPr>
        <p:txBody>
          <a:bodyPr>
            <a:spAutoFit/>
          </a:bodyPr>
          <a:lstStyle/>
          <a:p>
            <a:pPr algn="ctr" defTabSz="932472" fontAlgn="base">
              <a:lnSpc>
                <a:spcPct val="90000"/>
              </a:lnSpc>
              <a:spcBef>
                <a:spcPct val="0"/>
              </a:spcBef>
              <a:spcAft>
                <a:spcPct val="0"/>
              </a:spcAft>
            </a:pPr>
            <a:r>
              <a:rPr lang="en-US" sz="1100" dirty="0">
                <a:solidFill>
                  <a:srgbClr val="FF0000"/>
                </a:solidFill>
                <a:ea typeface="Segoe UI" pitchFamily="34" charset="0"/>
                <a:cs typeface="Segoe UI" pitchFamily="34" charset="0"/>
              </a:rPr>
              <a:t>Microsoft &amp; Partner NDA Only</a:t>
            </a:r>
          </a:p>
        </p:txBody>
      </p:sp>
      <p:sp>
        <p:nvSpPr>
          <p:cNvPr id="4" name="Rectangle 3">
            <a:extLst>
              <a:ext uri="{FF2B5EF4-FFF2-40B4-BE49-F238E27FC236}">
                <a16:creationId xmlns:a16="http://schemas.microsoft.com/office/drawing/2014/main" id="{6FC46E85-C02B-495B-8196-76200C29F95F}"/>
              </a:ext>
            </a:extLst>
          </p:cNvPr>
          <p:cNvSpPr/>
          <p:nvPr userDrawn="1"/>
        </p:nvSpPr>
        <p:spPr>
          <a:xfrm>
            <a:off x="128243" y="151894"/>
            <a:ext cx="9801569" cy="365760"/>
          </a:xfrm>
          <a:prstGeom prst="rect">
            <a:avLst/>
          </a:prstGeom>
          <a:solidFill>
            <a:schemeClr val="tx2"/>
          </a:solidFill>
          <a:ln w="12700" cap="flat" cmpd="sng" algn="ctr">
            <a:noFill/>
            <a:prstDash val="solid"/>
            <a:miter lim="800000"/>
          </a:ln>
          <a:effectLst/>
        </p:spPr>
        <p:txBody>
          <a:bodyPr rtlCol="0" anchor="ctr"/>
          <a:lstStyle/>
          <a:p>
            <a:pPr lvl="0" defTabSz="457200"/>
            <a:endParaRPr lang="en-US" sz="1400" dirty="0">
              <a:solidFill>
                <a:srgbClr val="FFFFFF"/>
              </a:solidFill>
              <a:latin typeface="Segoe UI Semibold" panose="020B0702040204020203" pitchFamily="34" charset="0"/>
            </a:endParaRPr>
          </a:p>
        </p:txBody>
      </p:sp>
      <p:pic>
        <p:nvPicPr>
          <p:cNvPr id="5" name="Picture 4">
            <a:extLst>
              <a:ext uri="{FF2B5EF4-FFF2-40B4-BE49-F238E27FC236}">
                <a16:creationId xmlns:a16="http://schemas.microsoft.com/office/drawing/2014/main" id="{56217F10-E8A5-4388-B655-8268AA6A94BF}"/>
              </a:ext>
            </a:extLst>
          </p:cNvPr>
          <p:cNvPicPr>
            <a:picLocks noChangeAspect="1"/>
          </p:cNvPicPr>
          <p:nvPr userDrawn="1"/>
        </p:nvPicPr>
        <p:blipFill>
          <a:blip r:embed="rId6"/>
          <a:stretch>
            <a:fillRect/>
          </a:stretch>
        </p:blipFill>
        <p:spPr>
          <a:xfrm>
            <a:off x="8851724" y="232506"/>
            <a:ext cx="936802" cy="204536"/>
          </a:xfrm>
          <a:prstGeom prst="rect">
            <a:avLst/>
          </a:prstGeom>
        </p:spPr>
      </p:pic>
      <p:sp>
        <p:nvSpPr>
          <p:cNvPr id="3" name="Title 2">
            <a:extLst>
              <a:ext uri="{FF2B5EF4-FFF2-40B4-BE49-F238E27FC236}">
                <a16:creationId xmlns:a16="http://schemas.microsoft.com/office/drawing/2014/main" id="{92D60A87-DD4A-4C78-A287-F6634FE53476}"/>
              </a:ext>
            </a:extLst>
          </p:cNvPr>
          <p:cNvSpPr>
            <a:spLocks noGrp="1"/>
          </p:cNvSpPr>
          <p:nvPr>
            <p:ph type="title"/>
          </p:nvPr>
        </p:nvSpPr>
        <p:spPr>
          <a:xfrm>
            <a:off x="128588" y="212433"/>
            <a:ext cx="9466023" cy="244682"/>
          </a:xfrm>
        </p:spPr>
        <p:txBody>
          <a:bodyPr lIns="91440" rIns="91440" anchor="ctr"/>
          <a:lstStyle>
            <a:lvl1pPr>
              <a:defRPr lang="en-US" sz="1400" kern="1200" dirty="0">
                <a:solidFill>
                  <a:srgbClr val="FFFFFF"/>
                </a:solidFill>
                <a:latin typeface="Segoe UI Semibold" panose="020B0702040204020203" pitchFamily="34" charset="0"/>
                <a:ea typeface="+mn-ea"/>
                <a:cs typeface="+mn-cs"/>
              </a:defRPr>
            </a:lvl1pPr>
          </a:lstStyle>
          <a:p>
            <a:pPr marL="0" lvl="0" algn="l" defTabSz="457200" rtl="0" eaLnBrk="1" latinLnBrk="0" hangingPunct="1"/>
            <a:r>
              <a:rPr lang="en-US"/>
              <a:t>Click to edit Master title style</a:t>
            </a:r>
          </a:p>
        </p:txBody>
      </p:sp>
    </p:spTree>
    <p:extLst>
      <p:ext uri="{BB962C8B-B14F-4D97-AF65-F5344CB8AC3E}">
        <p14:creationId xmlns:p14="http://schemas.microsoft.com/office/powerpoint/2010/main" val="270997328"/>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96189" y="328116"/>
            <a:ext cx="9466023" cy="1019620"/>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296189" y="1347739"/>
            <a:ext cx="9466024" cy="2037481"/>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p:cNvPicPr>
            <a:picLocks noChangeAspect="1"/>
          </p:cNvPicPr>
          <p:nvPr userDrawn="1"/>
        </p:nvPicPr>
        <p:blipFill>
          <a:blip r:embed="rId5"/>
          <a:stretch>
            <a:fillRect/>
          </a:stretch>
        </p:blipFill>
        <p:spPr>
          <a:xfrm rot="5400000">
            <a:off x="6539846" y="3524973"/>
            <a:ext cx="7773106" cy="723159"/>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93" r:id="rId1"/>
    <p:sldLayoutId id="2147484127" r:id="rId2"/>
    <p:sldLayoutId id="2147484292" r:id="rId3"/>
  </p:sldLayoutIdLst>
  <p:transition>
    <p:fade/>
  </p:transition>
  <p:txStyles>
    <p:titleStyle>
      <a:lvl1pPr algn="l" defTabSz="699463" rtl="0" eaLnBrk="1" latinLnBrk="0" hangingPunct="1">
        <a:lnSpc>
          <a:spcPct val="90000"/>
        </a:lnSpc>
        <a:spcBef>
          <a:spcPct val="0"/>
        </a:spcBef>
        <a:buNone/>
        <a:defRPr lang="en-US" sz="4400" b="0" kern="1200" cap="none" spc="-76"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57141" marR="0" indent="-257141" algn="l" defTabSz="699463" rtl="0" eaLnBrk="1" fontAlgn="auto" latinLnBrk="0" hangingPunct="1">
        <a:lnSpc>
          <a:spcPct val="90000"/>
        </a:lnSpc>
        <a:spcBef>
          <a:spcPct val="20000"/>
        </a:spcBef>
        <a:spcAft>
          <a:spcPts val="0"/>
        </a:spcAft>
        <a:buClrTx/>
        <a:buSzPct val="90000"/>
        <a:buFont typeface="Arial" pitchFamily="34" charset="0"/>
        <a:buChar char="•"/>
        <a:tabLst/>
        <a:defRPr sz="3600" kern="1200" spc="0" baseline="0">
          <a:gradFill>
            <a:gsLst>
              <a:gs pos="1250">
                <a:schemeClr val="tx1"/>
              </a:gs>
              <a:gs pos="100000">
                <a:schemeClr val="tx1"/>
              </a:gs>
            </a:gsLst>
            <a:lin ang="5400000" scaled="0"/>
          </a:gradFill>
          <a:latin typeface="+mj-lt"/>
          <a:ea typeface="+mn-ea"/>
          <a:cs typeface="+mn-cs"/>
        </a:defRPr>
      </a:lvl1pPr>
      <a:lvl2pPr marL="461963" marR="0" indent="-204788" algn="l" defTabSz="69946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630238" marR="0" indent="-169863" algn="l" defTabSz="6994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798513" marR="0" indent="-169863" algn="l" defTabSz="6994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914400" marR="0" indent="-169863" algn="l" defTabSz="6994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1923523" indent="-174866" algn="l" defTabSz="699463"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73256" indent="-174866" algn="l" defTabSz="699463"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622987" indent="-174866" algn="l" defTabSz="699463"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72720" indent="-174866" algn="l" defTabSz="699463"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99463" rtl="0" eaLnBrk="1" latinLnBrk="0" hangingPunct="1">
        <a:defRPr sz="1350" kern="1200">
          <a:solidFill>
            <a:schemeClr val="tx1"/>
          </a:solidFill>
          <a:latin typeface="+mn-lt"/>
          <a:ea typeface="+mn-ea"/>
          <a:cs typeface="+mn-cs"/>
        </a:defRPr>
      </a:lvl1pPr>
      <a:lvl2pPr marL="349732" algn="l" defTabSz="699463" rtl="0" eaLnBrk="1" latinLnBrk="0" hangingPunct="1">
        <a:defRPr sz="1350" kern="1200">
          <a:solidFill>
            <a:schemeClr val="tx1"/>
          </a:solidFill>
          <a:latin typeface="+mn-lt"/>
          <a:ea typeface="+mn-ea"/>
          <a:cs typeface="+mn-cs"/>
        </a:defRPr>
      </a:lvl2pPr>
      <a:lvl3pPr marL="699463" algn="l" defTabSz="699463" rtl="0" eaLnBrk="1" latinLnBrk="0" hangingPunct="1">
        <a:defRPr sz="1350" kern="1200">
          <a:solidFill>
            <a:schemeClr val="tx1"/>
          </a:solidFill>
          <a:latin typeface="+mn-lt"/>
          <a:ea typeface="+mn-ea"/>
          <a:cs typeface="+mn-cs"/>
        </a:defRPr>
      </a:lvl3pPr>
      <a:lvl4pPr marL="1049195" algn="l" defTabSz="699463" rtl="0" eaLnBrk="1" latinLnBrk="0" hangingPunct="1">
        <a:defRPr sz="1350" kern="1200">
          <a:solidFill>
            <a:schemeClr val="tx1"/>
          </a:solidFill>
          <a:latin typeface="+mn-lt"/>
          <a:ea typeface="+mn-ea"/>
          <a:cs typeface="+mn-cs"/>
        </a:defRPr>
      </a:lvl4pPr>
      <a:lvl5pPr marL="1398926" algn="l" defTabSz="699463" rtl="0" eaLnBrk="1" latinLnBrk="0" hangingPunct="1">
        <a:defRPr sz="1350" kern="1200">
          <a:solidFill>
            <a:schemeClr val="tx1"/>
          </a:solidFill>
          <a:latin typeface="+mn-lt"/>
          <a:ea typeface="+mn-ea"/>
          <a:cs typeface="+mn-cs"/>
        </a:defRPr>
      </a:lvl5pPr>
      <a:lvl6pPr marL="1748659" algn="l" defTabSz="699463" rtl="0" eaLnBrk="1" latinLnBrk="0" hangingPunct="1">
        <a:defRPr sz="1350" kern="1200">
          <a:solidFill>
            <a:schemeClr val="tx1"/>
          </a:solidFill>
          <a:latin typeface="+mn-lt"/>
          <a:ea typeface="+mn-ea"/>
          <a:cs typeface="+mn-cs"/>
        </a:defRPr>
      </a:lvl6pPr>
      <a:lvl7pPr marL="2098390" algn="l" defTabSz="699463" rtl="0" eaLnBrk="1" latinLnBrk="0" hangingPunct="1">
        <a:defRPr sz="1350" kern="1200">
          <a:solidFill>
            <a:schemeClr val="tx1"/>
          </a:solidFill>
          <a:latin typeface="+mn-lt"/>
          <a:ea typeface="+mn-ea"/>
          <a:cs typeface="+mn-cs"/>
        </a:defRPr>
      </a:lvl7pPr>
      <a:lvl8pPr marL="2448121" algn="l" defTabSz="699463" rtl="0" eaLnBrk="1" latinLnBrk="0" hangingPunct="1">
        <a:defRPr sz="1350" kern="1200">
          <a:solidFill>
            <a:schemeClr val="tx1"/>
          </a:solidFill>
          <a:latin typeface="+mn-lt"/>
          <a:ea typeface="+mn-ea"/>
          <a:cs typeface="+mn-cs"/>
        </a:defRPr>
      </a:lvl8pPr>
      <a:lvl9pPr marL="2797854" algn="l" defTabSz="699463"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08" userDrawn="1">
          <p15:clr>
            <a:srgbClr val="5ACBF0"/>
          </p15:clr>
        </p15:guide>
        <p15:guide id="2" pos="187" userDrawn="1">
          <p15:clr>
            <a:srgbClr val="5ACBF0"/>
          </p15:clr>
        </p15:guide>
        <p15:guide id="3" pos="808" userDrawn="1">
          <p15:clr>
            <a:srgbClr val="5ACBF0"/>
          </p15:clr>
        </p15:guide>
        <p15:guide id="4" pos="1429" userDrawn="1">
          <p15:clr>
            <a:srgbClr val="5ACBF0"/>
          </p15:clr>
        </p15:guide>
        <p15:guide id="5" pos="2050" userDrawn="1">
          <p15:clr>
            <a:srgbClr val="5ACBF0"/>
          </p15:clr>
        </p15:guide>
        <p15:guide id="6" pos="2671" userDrawn="1">
          <p15:clr>
            <a:srgbClr val="5ACBF0"/>
          </p15:clr>
        </p15:guide>
        <p15:guide id="8" pos="3293" userDrawn="1">
          <p15:clr>
            <a:srgbClr val="5ACBF0"/>
          </p15:clr>
        </p15:guide>
        <p15:guide id="9" pos="3914" userDrawn="1">
          <p15:clr>
            <a:srgbClr val="5ACBF0"/>
          </p15:clr>
        </p15:guide>
        <p15:guide id="11" pos="4535" userDrawn="1">
          <p15:clr>
            <a:srgbClr val="5ACBF0"/>
          </p15:clr>
        </p15:guide>
        <p15:guide id="12" pos="5156" userDrawn="1">
          <p15:clr>
            <a:srgbClr val="5ACBF0"/>
          </p15:clr>
        </p15:guide>
        <p15:guide id="14" pos="5777" userDrawn="1">
          <p15:clr>
            <a:srgbClr val="5ACBF0"/>
          </p15:clr>
        </p15:guide>
        <p15:guide id="15" pos="6149" userDrawn="1">
          <p15:clr>
            <a:srgbClr val="5ACBF0"/>
          </p15:clr>
        </p15:guide>
        <p15:guide id="16" pos="81" userDrawn="1">
          <p15:clr>
            <a:srgbClr val="C35EA4"/>
          </p15:clr>
        </p15:guide>
        <p15:guide id="17" pos="6254" userDrawn="1">
          <p15:clr>
            <a:srgbClr val="C35EA4"/>
          </p15:clr>
        </p15:guide>
        <p15:guide id="18" orient="horz" pos="848" userDrawn="1">
          <p15:clr>
            <a:srgbClr val="5ACBF0"/>
          </p15:clr>
        </p15:guide>
        <p15:guide id="19" orient="horz" pos="1488" userDrawn="1">
          <p15:clr>
            <a:srgbClr val="5ACBF0"/>
          </p15:clr>
        </p15:guide>
        <p15:guide id="20" orient="horz" pos="2128" userDrawn="1">
          <p15:clr>
            <a:srgbClr val="5ACBF0"/>
          </p15:clr>
        </p15:guide>
        <p15:guide id="21" orient="horz" pos="2768" userDrawn="1">
          <p15:clr>
            <a:srgbClr val="5ACBF0"/>
          </p15:clr>
        </p15:guide>
        <p15:guide id="22" orient="horz" pos="3408" userDrawn="1">
          <p15:clr>
            <a:srgbClr val="5ACBF0"/>
          </p15:clr>
        </p15:guide>
        <p15:guide id="23" orient="horz" pos="4048" userDrawn="1">
          <p15:clr>
            <a:srgbClr val="5ACBF0"/>
          </p15:clr>
        </p15:guide>
        <p15:guide id="24" orient="horz" pos="4688" userDrawn="1">
          <p15:clr>
            <a:srgbClr val="5ACBF0"/>
          </p15:clr>
        </p15:guide>
        <p15:guide id="25" orient="horz" pos="336" userDrawn="1">
          <p15:clr>
            <a:srgbClr val="C35EA4"/>
          </p15:clr>
        </p15:guide>
        <p15:guide id="26" orient="horz" pos="4560" userDrawn="1">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s://www.microsoft.com/en-us/open-data-initiative" TargetMode="Externa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Table 12"/>
          <p:cNvGraphicFramePr>
            <a:graphicFrameLocks noGrp="1"/>
          </p:cNvGraphicFramePr>
          <p:nvPr>
            <p:extLst>
              <p:ext uri="{D42A27DB-BD31-4B8C-83A1-F6EECF244321}">
                <p14:modId xmlns:p14="http://schemas.microsoft.com/office/powerpoint/2010/main" val="1387273825"/>
              </p:ext>
            </p:extLst>
          </p:nvPr>
        </p:nvGraphicFramePr>
        <p:xfrm>
          <a:off x="327820" y="1364961"/>
          <a:ext cx="9433718" cy="4690596"/>
        </p:xfrm>
        <a:graphic>
          <a:graphicData uri="http://schemas.openxmlformats.org/drawingml/2006/table">
            <a:tbl>
              <a:tblPr firstRow="1" bandRow="1"/>
              <a:tblGrid>
                <a:gridCol w="1491756">
                  <a:extLst>
                    <a:ext uri="{9D8B030D-6E8A-4147-A177-3AD203B41FA5}">
                      <a16:colId xmlns:a16="http://schemas.microsoft.com/office/drawing/2014/main" val="20000"/>
                    </a:ext>
                  </a:extLst>
                </a:gridCol>
                <a:gridCol w="7941962">
                  <a:extLst>
                    <a:ext uri="{9D8B030D-6E8A-4147-A177-3AD203B41FA5}">
                      <a16:colId xmlns:a16="http://schemas.microsoft.com/office/drawing/2014/main" val="20001"/>
                    </a:ext>
                  </a:extLst>
                </a:gridCol>
              </a:tblGrid>
              <a:tr h="422459">
                <a:tc>
                  <a:txBody>
                    <a:bodyPr/>
                    <a:lstStyle>
                      <a:lvl1pPr marL="0" algn="l" defTabSz="932742" rtl="0" eaLnBrk="1" latinLnBrk="0" hangingPunct="1">
                        <a:defRPr sz="1800" kern="1200">
                          <a:solidFill>
                            <a:schemeClr val="tx1"/>
                          </a:solidFill>
                          <a:latin typeface="Segoe UI"/>
                        </a:defRPr>
                      </a:lvl1pPr>
                      <a:lvl2pPr marL="466371" algn="l" defTabSz="932742" rtl="0" eaLnBrk="1" latinLnBrk="0" hangingPunct="1">
                        <a:defRPr sz="1800" kern="1200">
                          <a:solidFill>
                            <a:schemeClr val="tx1"/>
                          </a:solidFill>
                          <a:latin typeface="Segoe UI"/>
                        </a:defRPr>
                      </a:lvl2pPr>
                      <a:lvl3pPr marL="932742" algn="l" defTabSz="932742" rtl="0" eaLnBrk="1" latinLnBrk="0" hangingPunct="1">
                        <a:defRPr sz="1800" kern="1200">
                          <a:solidFill>
                            <a:schemeClr val="tx1"/>
                          </a:solidFill>
                          <a:latin typeface="Segoe UI"/>
                        </a:defRPr>
                      </a:lvl3pPr>
                      <a:lvl4pPr marL="1399113" algn="l" defTabSz="932742" rtl="0" eaLnBrk="1" latinLnBrk="0" hangingPunct="1">
                        <a:defRPr sz="1800" kern="1200">
                          <a:solidFill>
                            <a:schemeClr val="tx1"/>
                          </a:solidFill>
                          <a:latin typeface="Segoe UI"/>
                        </a:defRPr>
                      </a:lvl4pPr>
                      <a:lvl5pPr marL="1865484" algn="l" defTabSz="932742" rtl="0" eaLnBrk="1" latinLnBrk="0" hangingPunct="1">
                        <a:defRPr sz="1800" kern="1200">
                          <a:solidFill>
                            <a:schemeClr val="tx1"/>
                          </a:solidFill>
                          <a:latin typeface="Segoe UI"/>
                        </a:defRPr>
                      </a:lvl5pPr>
                      <a:lvl6pPr marL="2331856" algn="l" defTabSz="932742" rtl="0" eaLnBrk="1" latinLnBrk="0" hangingPunct="1">
                        <a:defRPr sz="1800" kern="1200">
                          <a:solidFill>
                            <a:schemeClr val="tx1"/>
                          </a:solidFill>
                          <a:latin typeface="Segoe UI"/>
                        </a:defRPr>
                      </a:lvl6pPr>
                      <a:lvl7pPr marL="2798226" algn="l" defTabSz="932742" rtl="0" eaLnBrk="1" latinLnBrk="0" hangingPunct="1">
                        <a:defRPr sz="1800" kern="1200">
                          <a:solidFill>
                            <a:schemeClr val="tx1"/>
                          </a:solidFill>
                          <a:latin typeface="Segoe UI"/>
                        </a:defRPr>
                      </a:lvl7pPr>
                      <a:lvl8pPr marL="3264597" algn="l" defTabSz="932742" rtl="0" eaLnBrk="1" latinLnBrk="0" hangingPunct="1">
                        <a:defRPr sz="1800" kern="1200">
                          <a:solidFill>
                            <a:schemeClr val="tx1"/>
                          </a:solidFill>
                          <a:latin typeface="Segoe UI"/>
                        </a:defRPr>
                      </a:lvl8pPr>
                      <a:lvl9pPr marL="3730969" algn="l" defTabSz="932742" rtl="0" eaLnBrk="1" latinLnBrk="0" hangingPunct="1">
                        <a:defRPr sz="1800" kern="1200">
                          <a:solidFill>
                            <a:schemeClr val="tx1"/>
                          </a:solidFill>
                          <a:latin typeface="Segoe UI"/>
                        </a:defRPr>
                      </a:lvl9pPr>
                    </a:lstStyle>
                    <a:p>
                      <a:r>
                        <a:rPr lang="en-US" sz="1400" b="0" dirty="0">
                          <a:solidFill>
                            <a:schemeClr val="tx1"/>
                          </a:solidFill>
                          <a:latin typeface="Segoe UI Semibold" panose="020B0702040204020203" pitchFamily="34" charset="0"/>
                          <a:cs typeface="Segoe UI" panose="020B0502040204020203" pitchFamily="34" charset="0"/>
                        </a:rPr>
                        <a:t>Title</a:t>
                      </a:r>
                    </a:p>
                  </a:txBody>
                  <a:tcPr marL="0" marR="55458" marT="110933" marB="1109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Segoe UI"/>
                        </a:defRPr>
                      </a:lvl1pPr>
                      <a:lvl2pPr marL="466371" algn="l" defTabSz="932742" rtl="0" eaLnBrk="1" latinLnBrk="0" hangingPunct="1">
                        <a:defRPr sz="1800" kern="1200">
                          <a:solidFill>
                            <a:schemeClr val="tx1"/>
                          </a:solidFill>
                          <a:latin typeface="Segoe UI"/>
                        </a:defRPr>
                      </a:lvl2pPr>
                      <a:lvl3pPr marL="932742" algn="l" defTabSz="932742" rtl="0" eaLnBrk="1" latinLnBrk="0" hangingPunct="1">
                        <a:defRPr sz="1800" kern="1200">
                          <a:solidFill>
                            <a:schemeClr val="tx1"/>
                          </a:solidFill>
                          <a:latin typeface="Segoe UI"/>
                        </a:defRPr>
                      </a:lvl3pPr>
                      <a:lvl4pPr marL="1399113" algn="l" defTabSz="932742" rtl="0" eaLnBrk="1" latinLnBrk="0" hangingPunct="1">
                        <a:defRPr sz="1800" kern="1200">
                          <a:solidFill>
                            <a:schemeClr val="tx1"/>
                          </a:solidFill>
                          <a:latin typeface="Segoe UI"/>
                        </a:defRPr>
                      </a:lvl4pPr>
                      <a:lvl5pPr marL="1865484" algn="l" defTabSz="932742" rtl="0" eaLnBrk="1" latinLnBrk="0" hangingPunct="1">
                        <a:defRPr sz="1800" kern="1200">
                          <a:solidFill>
                            <a:schemeClr val="tx1"/>
                          </a:solidFill>
                          <a:latin typeface="Segoe UI"/>
                        </a:defRPr>
                      </a:lvl5pPr>
                      <a:lvl6pPr marL="2331856" algn="l" defTabSz="932742" rtl="0" eaLnBrk="1" latinLnBrk="0" hangingPunct="1">
                        <a:defRPr sz="1800" kern="1200">
                          <a:solidFill>
                            <a:schemeClr val="tx1"/>
                          </a:solidFill>
                          <a:latin typeface="Segoe UI"/>
                        </a:defRPr>
                      </a:lvl6pPr>
                      <a:lvl7pPr marL="2798226" algn="l" defTabSz="932742" rtl="0" eaLnBrk="1" latinLnBrk="0" hangingPunct="1">
                        <a:defRPr sz="1800" kern="1200">
                          <a:solidFill>
                            <a:schemeClr val="tx1"/>
                          </a:solidFill>
                          <a:latin typeface="Segoe UI"/>
                        </a:defRPr>
                      </a:lvl7pPr>
                      <a:lvl8pPr marL="3264597" algn="l" defTabSz="932742" rtl="0" eaLnBrk="1" latinLnBrk="0" hangingPunct="1">
                        <a:defRPr sz="1800" kern="1200">
                          <a:solidFill>
                            <a:schemeClr val="tx1"/>
                          </a:solidFill>
                          <a:latin typeface="Segoe UI"/>
                        </a:defRPr>
                      </a:lvl8pPr>
                      <a:lvl9pPr marL="3730969" algn="l" defTabSz="932742" rtl="0" eaLnBrk="1" latinLnBrk="0" hangingPunct="1">
                        <a:defRPr sz="1800" kern="1200">
                          <a:solidFill>
                            <a:schemeClr val="tx1"/>
                          </a:solidFill>
                          <a:latin typeface="Segoe UI"/>
                        </a:defRPr>
                      </a:lvl9pPr>
                    </a:lstStyle>
                    <a:p>
                      <a:pPr defTabSz="457200">
                        <a:spcAft>
                          <a:spcPts val="800"/>
                        </a:spcAft>
                      </a:pPr>
                      <a:r>
                        <a:rPr lang="en-US" sz="1400" kern="1200" dirty="0">
                          <a:solidFill>
                            <a:schemeClr val="tx1"/>
                          </a:solidFill>
                          <a:latin typeface="+mn-lt"/>
                          <a:ea typeface="+mn-ea"/>
                          <a:cs typeface="+mn-cs"/>
                        </a:rPr>
                        <a:t>Office 365 and </a:t>
                      </a:r>
                      <a:r>
                        <a:rPr lang="en-US" sz="1400" kern="1200" dirty="0">
                          <a:solidFill>
                            <a:schemeClr val="tx1"/>
                          </a:solidFill>
                          <a:latin typeface="Segoe UI"/>
                          <a:ea typeface="+mn-ea"/>
                          <a:cs typeface="+mn-cs"/>
                        </a:rPr>
                        <a:t>Dynamics 365 for Sales Professional Guide</a:t>
                      </a:r>
                      <a:endParaRPr lang="en-US" sz="1400" kern="1200" dirty="0">
                        <a:solidFill>
                          <a:schemeClr val="tx1"/>
                        </a:solidFill>
                        <a:latin typeface="+mn-lt"/>
                        <a:ea typeface="+mn-ea"/>
                        <a:cs typeface="+mn-cs"/>
                      </a:endParaRPr>
                    </a:p>
                  </a:txBody>
                  <a:tcPr marL="40376" marR="40376" marT="110933" marB="1109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697480">
                <a:tc>
                  <a:txBody>
                    <a:bodyPr/>
                    <a:lstStyle>
                      <a:lvl1pPr marL="0" algn="l" defTabSz="932742" rtl="0" eaLnBrk="1" latinLnBrk="0" hangingPunct="1">
                        <a:defRPr sz="1800" kern="1200">
                          <a:solidFill>
                            <a:schemeClr val="tx1"/>
                          </a:solidFill>
                          <a:latin typeface="Segoe UI"/>
                        </a:defRPr>
                      </a:lvl1pPr>
                      <a:lvl2pPr marL="466371" algn="l" defTabSz="932742" rtl="0" eaLnBrk="1" latinLnBrk="0" hangingPunct="1">
                        <a:defRPr sz="1800" kern="1200">
                          <a:solidFill>
                            <a:schemeClr val="tx1"/>
                          </a:solidFill>
                          <a:latin typeface="Segoe UI"/>
                        </a:defRPr>
                      </a:lvl2pPr>
                      <a:lvl3pPr marL="932742" algn="l" defTabSz="932742" rtl="0" eaLnBrk="1" latinLnBrk="0" hangingPunct="1">
                        <a:defRPr sz="1800" kern="1200">
                          <a:solidFill>
                            <a:schemeClr val="tx1"/>
                          </a:solidFill>
                          <a:latin typeface="Segoe UI"/>
                        </a:defRPr>
                      </a:lvl3pPr>
                      <a:lvl4pPr marL="1399113" algn="l" defTabSz="932742" rtl="0" eaLnBrk="1" latinLnBrk="0" hangingPunct="1">
                        <a:defRPr sz="1800" kern="1200">
                          <a:solidFill>
                            <a:schemeClr val="tx1"/>
                          </a:solidFill>
                          <a:latin typeface="Segoe UI"/>
                        </a:defRPr>
                      </a:lvl4pPr>
                      <a:lvl5pPr marL="1865484" algn="l" defTabSz="932742" rtl="0" eaLnBrk="1" latinLnBrk="0" hangingPunct="1">
                        <a:defRPr sz="1800" kern="1200">
                          <a:solidFill>
                            <a:schemeClr val="tx1"/>
                          </a:solidFill>
                          <a:latin typeface="Segoe UI"/>
                        </a:defRPr>
                      </a:lvl5pPr>
                      <a:lvl6pPr marL="2331856" algn="l" defTabSz="932742" rtl="0" eaLnBrk="1" latinLnBrk="0" hangingPunct="1">
                        <a:defRPr sz="1800" kern="1200">
                          <a:solidFill>
                            <a:schemeClr val="tx1"/>
                          </a:solidFill>
                          <a:latin typeface="Segoe UI"/>
                        </a:defRPr>
                      </a:lvl6pPr>
                      <a:lvl7pPr marL="2798226" algn="l" defTabSz="932742" rtl="0" eaLnBrk="1" latinLnBrk="0" hangingPunct="1">
                        <a:defRPr sz="1800" kern="1200">
                          <a:solidFill>
                            <a:schemeClr val="tx1"/>
                          </a:solidFill>
                          <a:latin typeface="Segoe UI"/>
                        </a:defRPr>
                      </a:lvl7pPr>
                      <a:lvl8pPr marL="3264597" algn="l" defTabSz="932742" rtl="0" eaLnBrk="1" latinLnBrk="0" hangingPunct="1">
                        <a:defRPr sz="1800" kern="1200">
                          <a:solidFill>
                            <a:schemeClr val="tx1"/>
                          </a:solidFill>
                          <a:latin typeface="Segoe UI"/>
                        </a:defRPr>
                      </a:lvl8pPr>
                      <a:lvl9pPr marL="3730969" algn="l" defTabSz="932742" rtl="0" eaLnBrk="1" latinLnBrk="0" hangingPunct="1">
                        <a:defRPr sz="1800" kern="1200">
                          <a:solidFill>
                            <a:schemeClr val="tx1"/>
                          </a:solidFill>
                          <a:latin typeface="Segoe UI"/>
                        </a:defRPr>
                      </a:lvl9pPr>
                    </a:lstStyle>
                    <a:p>
                      <a:r>
                        <a:rPr lang="en-US" sz="1400" b="0" dirty="0">
                          <a:solidFill>
                            <a:schemeClr val="tx1"/>
                          </a:solidFill>
                          <a:latin typeface="Segoe UI Semibold" panose="020B0702040204020203" pitchFamily="34" charset="0"/>
                          <a:cs typeface="Segoe UI" panose="020B0502040204020203" pitchFamily="34" charset="0"/>
                        </a:rPr>
                        <a:t>Description</a:t>
                      </a:r>
                    </a:p>
                  </a:txBody>
                  <a:tcPr marL="0" marR="55458" marT="110933" marB="1109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Segoe UI"/>
                        </a:defRPr>
                      </a:lvl1pPr>
                      <a:lvl2pPr marL="466371" algn="l" defTabSz="932742" rtl="0" eaLnBrk="1" latinLnBrk="0" hangingPunct="1">
                        <a:defRPr sz="1800" kern="1200">
                          <a:solidFill>
                            <a:schemeClr val="tx1"/>
                          </a:solidFill>
                          <a:latin typeface="Segoe UI"/>
                        </a:defRPr>
                      </a:lvl2pPr>
                      <a:lvl3pPr marL="932742" algn="l" defTabSz="932742" rtl="0" eaLnBrk="1" latinLnBrk="0" hangingPunct="1">
                        <a:defRPr sz="1800" kern="1200">
                          <a:solidFill>
                            <a:schemeClr val="tx1"/>
                          </a:solidFill>
                          <a:latin typeface="Segoe UI"/>
                        </a:defRPr>
                      </a:lvl3pPr>
                      <a:lvl4pPr marL="1399113" algn="l" defTabSz="932742" rtl="0" eaLnBrk="1" latinLnBrk="0" hangingPunct="1">
                        <a:defRPr sz="1800" kern="1200">
                          <a:solidFill>
                            <a:schemeClr val="tx1"/>
                          </a:solidFill>
                          <a:latin typeface="Segoe UI"/>
                        </a:defRPr>
                      </a:lvl4pPr>
                      <a:lvl5pPr marL="1865484" algn="l" defTabSz="932742" rtl="0" eaLnBrk="1" latinLnBrk="0" hangingPunct="1">
                        <a:defRPr sz="1800" kern="1200">
                          <a:solidFill>
                            <a:schemeClr val="tx1"/>
                          </a:solidFill>
                          <a:latin typeface="Segoe UI"/>
                        </a:defRPr>
                      </a:lvl5pPr>
                      <a:lvl6pPr marL="2331856" algn="l" defTabSz="932742" rtl="0" eaLnBrk="1" latinLnBrk="0" hangingPunct="1">
                        <a:defRPr sz="1800" kern="1200">
                          <a:solidFill>
                            <a:schemeClr val="tx1"/>
                          </a:solidFill>
                          <a:latin typeface="Segoe UI"/>
                        </a:defRPr>
                      </a:lvl6pPr>
                      <a:lvl7pPr marL="2798226" algn="l" defTabSz="932742" rtl="0" eaLnBrk="1" latinLnBrk="0" hangingPunct="1">
                        <a:defRPr sz="1800" kern="1200">
                          <a:solidFill>
                            <a:schemeClr val="tx1"/>
                          </a:solidFill>
                          <a:latin typeface="Segoe UI"/>
                        </a:defRPr>
                      </a:lvl7pPr>
                      <a:lvl8pPr marL="3264597" algn="l" defTabSz="932742" rtl="0" eaLnBrk="1" latinLnBrk="0" hangingPunct="1">
                        <a:defRPr sz="1800" kern="1200">
                          <a:solidFill>
                            <a:schemeClr val="tx1"/>
                          </a:solidFill>
                          <a:latin typeface="Segoe UI"/>
                        </a:defRPr>
                      </a:lvl8pPr>
                      <a:lvl9pPr marL="3730969" algn="l" defTabSz="932742" rtl="0" eaLnBrk="1" latinLnBrk="0" hangingPunct="1">
                        <a:defRPr sz="1800" kern="1200">
                          <a:solidFill>
                            <a:schemeClr val="tx1"/>
                          </a:solidFill>
                          <a:latin typeface="Segoe UI"/>
                        </a:defRPr>
                      </a:lvl9pPr>
                    </a:lstStyle>
                    <a:p>
                      <a:pPr marL="0" marR="0" lvl="0" indent="0" algn="l" defTabSz="1088105" rtl="0" eaLnBrk="1" fontAlgn="auto" latinLnBrk="0" hangingPunct="1">
                        <a:lnSpc>
                          <a:spcPct val="100000"/>
                        </a:lnSpc>
                        <a:spcBef>
                          <a:spcPts val="0"/>
                        </a:spcBef>
                        <a:spcAft>
                          <a:spcPts val="800"/>
                        </a:spcAft>
                        <a:buClrTx/>
                        <a:buSzTx/>
                        <a:buFontTx/>
                        <a:buNone/>
                        <a:tabLst/>
                        <a:defRPr/>
                      </a:pPr>
                      <a:r>
                        <a:rPr lang="en-US" sz="1400" kern="1200" baseline="0" dirty="0">
                          <a:solidFill>
                            <a:schemeClr val="tx1"/>
                          </a:solidFill>
                          <a:latin typeface="Segoe UI"/>
                          <a:ea typeface="+mn-ea"/>
                          <a:cs typeface="+mn-cs"/>
                        </a:rPr>
                        <a:t>A guide for compete situations where prospects are comparing how well CRM systems work with their existing Office 365 implementation.  </a:t>
                      </a:r>
                    </a:p>
                  </a:txBody>
                  <a:tcPr marL="40376" marR="40376" marT="110933" marB="1109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26815306"/>
                  </a:ext>
                </a:extLst>
              </a:tr>
              <a:tr h="608331">
                <a:tc>
                  <a:txBody>
                    <a:bodyPr/>
                    <a:lstStyle>
                      <a:lvl1pPr marL="0" algn="l" defTabSz="932742" rtl="0" eaLnBrk="1" latinLnBrk="0" hangingPunct="1">
                        <a:defRPr sz="1800" kern="1200">
                          <a:solidFill>
                            <a:schemeClr val="tx1"/>
                          </a:solidFill>
                          <a:latin typeface="Segoe UI"/>
                        </a:defRPr>
                      </a:lvl1pPr>
                      <a:lvl2pPr marL="466371" algn="l" defTabSz="932742" rtl="0" eaLnBrk="1" latinLnBrk="0" hangingPunct="1">
                        <a:defRPr sz="1800" kern="1200">
                          <a:solidFill>
                            <a:schemeClr val="tx1"/>
                          </a:solidFill>
                          <a:latin typeface="Segoe UI"/>
                        </a:defRPr>
                      </a:lvl2pPr>
                      <a:lvl3pPr marL="932742" algn="l" defTabSz="932742" rtl="0" eaLnBrk="1" latinLnBrk="0" hangingPunct="1">
                        <a:defRPr sz="1800" kern="1200">
                          <a:solidFill>
                            <a:schemeClr val="tx1"/>
                          </a:solidFill>
                          <a:latin typeface="Segoe UI"/>
                        </a:defRPr>
                      </a:lvl3pPr>
                      <a:lvl4pPr marL="1399113" algn="l" defTabSz="932742" rtl="0" eaLnBrk="1" latinLnBrk="0" hangingPunct="1">
                        <a:defRPr sz="1800" kern="1200">
                          <a:solidFill>
                            <a:schemeClr val="tx1"/>
                          </a:solidFill>
                          <a:latin typeface="Segoe UI"/>
                        </a:defRPr>
                      </a:lvl4pPr>
                      <a:lvl5pPr marL="1865484" algn="l" defTabSz="932742" rtl="0" eaLnBrk="1" latinLnBrk="0" hangingPunct="1">
                        <a:defRPr sz="1800" kern="1200">
                          <a:solidFill>
                            <a:schemeClr val="tx1"/>
                          </a:solidFill>
                          <a:latin typeface="Segoe UI"/>
                        </a:defRPr>
                      </a:lvl5pPr>
                      <a:lvl6pPr marL="2331856" algn="l" defTabSz="932742" rtl="0" eaLnBrk="1" latinLnBrk="0" hangingPunct="1">
                        <a:defRPr sz="1800" kern="1200">
                          <a:solidFill>
                            <a:schemeClr val="tx1"/>
                          </a:solidFill>
                          <a:latin typeface="Segoe UI"/>
                        </a:defRPr>
                      </a:lvl6pPr>
                      <a:lvl7pPr marL="2798226" algn="l" defTabSz="932742" rtl="0" eaLnBrk="1" latinLnBrk="0" hangingPunct="1">
                        <a:defRPr sz="1800" kern="1200">
                          <a:solidFill>
                            <a:schemeClr val="tx1"/>
                          </a:solidFill>
                          <a:latin typeface="Segoe UI"/>
                        </a:defRPr>
                      </a:lvl7pPr>
                      <a:lvl8pPr marL="3264597" algn="l" defTabSz="932742" rtl="0" eaLnBrk="1" latinLnBrk="0" hangingPunct="1">
                        <a:defRPr sz="1800" kern="1200">
                          <a:solidFill>
                            <a:schemeClr val="tx1"/>
                          </a:solidFill>
                          <a:latin typeface="Segoe UI"/>
                        </a:defRPr>
                      </a:lvl8pPr>
                      <a:lvl9pPr marL="3730969" algn="l" defTabSz="932742" rtl="0" eaLnBrk="1" latinLnBrk="0" hangingPunct="1">
                        <a:defRPr sz="1800" kern="1200">
                          <a:solidFill>
                            <a:schemeClr val="tx1"/>
                          </a:solidFill>
                          <a:latin typeface="Segoe UI"/>
                        </a:defRPr>
                      </a:lvl9pPr>
                    </a:lstStyle>
                    <a:p>
                      <a:pPr marL="0" marR="0" indent="0" algn="l" defTabSz="1088105" rtl="0" eaLnBrk="1" fontAlgn="auto" latinLnBrk="0" hangingPunct="1">
                        <a:lnSpc>
                          <a:spcPct val="100000"/>
                        </a:lnSpc>
                        <a:spcBef>
                          <a:spcPts val="0"/>
                        </a:spcBef>
                        <a:spcAft>
                          <a:spcPts val="0"/>
                        </a:spcAft>
                        <a:buClrTx/>
                        <a:buSzTx/>
                        <a:buFontTx/>
                        <a:buNone/>
                        <a:tabLst/>
                        <a:defRPr/>
                      </a:pPr>
                      <a:r>
                        <a:rPr lang="en-US" sz="1400" b="0" kern="1200" baseline="0" dirty="0">
                          <a:solidFill>
                            <a:schemeClr val="tx1"/>
                          </a:solidFill>
                          <a:latin typeface="Segoe UI Semibold" panose="020B0702040204020203" pitchFamily="34" charset="0"/>
                          <a:ea typeface="+mn-ea"/>
                          <a:cs typeface="Segoe UI" panose="020B0502040204020203" pitchFamily="34" charset="0"/>
                        </a:rPr>
                        <a:t>Main objective</a:t>
                      </a:r>
                    </a:p>
                  </a:txBody>
                  <a:tcPr marL="0" marR="55458" marT="110933" marB="1109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Segoe UI"/>
                        </a:defRPr>
                      </a:lvl1pPr>
                      <a:lvl2pPr marL="466371" algn="l" defTabSz="932742" rtl="0" eaLnBrk="1" latinLnBrk="0" hangingPunct="1">
                        <a:defRPr sz="1800" kern="1200">
                          <a:solidFill>
                            <a:schemeClr val="tx1"/>
                          </a:solidFill>
                          <a:latin typeface="Segoe UI"/>
                        </a:defRPr>
                      </a:lvl2pPr>
                      <a:lvl3pPr marL="932742" algn="l" defTabSz="932742" rtl="0" eaLnBrk="1" latinLnBrk="0" hangingPunct="1">
                        <a:defRPr sz="1800" kern="1200">
                          <a:solidFill>
                            <a:schemeClr val="tx1"/>
                          </a:solidFill>
                          <a:latin typeface="Segoe UI"/>
                        </a:defRPr>
                      </a:lvl3pPr>
                      <a:lvl4pPr marL="1399113" algn="l" defTabSz="932742" rtl="0" eaLnBrk="1" latinLnBrk="0" hangingPunct="1">
                        <a:defRPr sz="1800" kern="1200">
                          <a:solidFill>
                            <a:schemeClr val="tx1"/>
                          </a:solidFill>
                          <a:latin typeface="Segoe UI"/>
                        </a:defRPr>
                      </a:lvl4pPr>
                      <a:lvl5pPr marL="1865484" algn="l" defTabSz="932742" rtl="0" eaLnBrk="1" latinLnBrk="0" hangingPunct="1">
                        <a:defRPr sz="1800" kern="1200">
                          <a:solidFill>
                            <a:schemeClr val="tx1"/>
                          </a:solidFill>
                          <a:latin typeface="Segoe UI"/>
                        </a:defRPr>
                      </a:lvl5pPr>
                      <a:lvl6pPr marL="2331856" algn="l" defTabSz="932742" rtl="0" eaLnBrk="1" latinLnBrk="0" hangingPunct="1">
                        <a:defRPr sz="1800" kern="1200">
                          <a:solidFill>
                            <a:schemeClr val="tx1"/>
                          </a:solidFill>
                          <a:latin typeface="Segoe UI"/>
                        </a:defRPr>
                      </a:lvl6pPr>
                      <a:lvl7pPr marL="2798226" algn="l" defTabSz="932742" rtl="0" eaLnBrk="1" latinLnBrk="0" hangingPunct="1">
                        <a:defRPr sz="1800" kern="1200">
                          <a:solidFill>
                            <a:schemeClr val="tx1"/>
                          </a:solidFill>
                          <a:latin typeface="Segoe UI"/>
                        </a:defRPr>
                      </a:lvl7pPr>
                      <a:lvl8pPr marL="3264597" algn="l" defTabSz="932742" rtl="0" eaLnBrk="1" latinLnBrk="0" hangingPunct="1">
                        <a:defRPr sz="1800" kern="1200">
                          <a:solidFill>
                            <a:schemeClr val="tx1"/>
                          </a:solidFill>
                          <a:latin typeface="Segoe UI"/>
                        </a:defRPr>
                      </a:lvl8pPr>
                      <a:lvl9pPr marL="3730969" algn="l" defTabSz="932742" rtl="0" eaLnBrk="1" latinLnBrk="0" hangingPunct="1">
                        <a:defRPr sz="1800" kern="1200">
                          <a:solidFill>
                            <a:schemeClr val="tx1"/>
                          </a:solidFill>
                          <a:latin typeface="Segoe UI"/>
                        </a:defRPr>
                      </a:lvl9pPr>
                    </a:lstStyle>
                    <a:p>
                      <a:pPr marL="0" marR="0" lvl="0" indent="0" algn="l" defTabSz="1088105" rtl="0" eaLnBrk="1" fontAlgn="auto" latinLnBrk="0" hangingPunct="1">
                        <a:lnSpc>
                          <a:spcPct val="100000"/>
                        </a:lnSpc>
                        <a:spcBef>
                          <a:spcPts val="0"/>
                        </a:spcBef>
                        <a:spcAft>
                          <a:spcPts val="800"/>
                        </a:spcAft>
                        <a:buClrTx/>
                        <a:buSzTx/>
                        <a:buFontTx/>
                        <a:buNone/>
                        <a:tabLst/>
                        <a:defRPr/>
                      </a:pPr>
                      <a:r>
                        <a:rPr lang="en-US" sz="1400" kern="1200" baseline="0" dirty="0">
                          <a:solidFill>
                            <a:schemeClr val="tx1"/>
                          </a:solidFill>
                          <a:latin typeface="+mn-lt"/>
                          <a:ea typeface="+mn-ea"/>
                          <a:cs typeface="+mn-cs"/>
                        </a:rPr>
                        <a:t>This document outlines the value of the superior user experience and seamless interoperation between Office 365 and Dynamics 365 for Sales Professional across desktop, browser, and mobile. </a:t>
                      </a:r>
                    </a:p>
                  </a:txBody>
                  <a:tcPr marL="40376" marR="40376" marT="110933" marB="1109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1217677">
                <a:tc>
                  <a:txBody>
                    <a:bodyPr/>
                    <a:lstStyle>
                      <a:lvl1pPr marL="0" algn="l" defTabSz="932742" rtl="0" eaLnBrk="1" latinLnBrk="0" hangingPunct="1">
                        <a:defRPr sz="1800" kern="1200">
                          <a:solidFill>
                            <a:schemeClr val="tx1"/>
                          </a:solidFill>
                          <a:latin typeface="Segoe UI"/>
                        </a:defRPr>
                      </a:lvl1pPr>
                      <a:lvl2pPr marL="466371" algn="l" defTabSz="932742" rtl="0" eaLnBrk="1" latinLnBrk="0" hangingPunct="1">
                        <a:defRPr sz="1800" kern="1200">
                          <a:solidFill>
                            <a:schemeClr val="tx1"/>
                          </a:solidFill>
                          <a:latin typeface="Segoe UI"/>
                        </a:defRPr>
                      </a:lvl2pPr>
                      <a:lvl3pPr marL="932742" algn="l" defTabSz="932742" rtl="0" eaLnBrk="1" latinLnBrk="0" hangingPunct="1">
                        <a:defRPr sz="1800" kern="1200">
                          <a:solidFill>
                            <a:schemeClr val="tx1"/>
                          </a:solidFill>
                          <a:latin typeface="Segoe UI"/>
                        </a:defRPr>
                      </a:lvl3pPr>
                      <a:lvl4pPr marL="1399113" algn="l" defTabSz="932742" rtl="0" eaLnBrk="1" latinLnBrk="0" hangingPunct="1">
                        <a:defRPr sz="1800" kern="1200">
                          <a:solidFill>
                            <a:schemeClr val="tx1"/>
                          </a:solidFill>
                          <a:latin typeface="Segoe UI"/>
                        </a:defRPr>
                      </a:lvl4pPr>
                      <a:lvl5pPr marL="1865484" algn="l" defTabSz="932742" rtl="0" eaLnBrk="1" latinLnBrk="0" hangingPunct="1">
                        <a:defRPr sz="1800" kern="1200">
                          <a:solidFill>
                            <a:schemeClr val="tx1"/>
                          </a:solidFill>
                          <a:latin typeface="Segoe UI"/>
                        </a:defRPr>
                      </a:lvl5pPr>
                      <a:lvl6pPr marL="2331856" algn="l" defTabSz="932742" rtl="0" eaLnBrk="1" latinLnBrk="0" hangingPunct="1">
                        <a:defRPr sz="1800" kern="1200">
                          <a:solidFill>
                            <a:schemeClr val="tx1"/>
                          </a:solidFill>
                          <a:latin typeface="Segoe UI"/>
                        </a:defRPr>
                      </a:lvl6pPr>
                      <a:lvl7pPr marL="2798226" algn="l" defTabSz="932742" rtl="0" eaLnBrk="1" latinLnBrk="0" hangingPunct="1">
                        <a:defRPr sz="1800" kern="1200">
                          <a:solidFill>
                            <a:schemeClr val="tx1"/>
                          </a:solidFill>
                          <a:latin typeface="Segoe UI"/>
                        </a:defRPr>
                      </a:lvl7pPr>
                      <a:lvl8pPr marL="3264597" algn="l" defTabSz="932742" rtl="0" eaLnBrk="1" latinLnBrk="0" hangingPunct="1">
                        <a:defRPr sz="1800" kern="1200">
                          <a:solidFill>
                            <a:schemeClr val="tx1"/>
                          </a:solidFill>
                          <a:latin typeface="Segoe UI"/>
                        </a:defRPr>
                      </a:lvl8pPr>
                      <a:lvl9pPr marL="3730969" algn="l" defTabSz="932742" rtl="0" eaLnBrk="1" latinLnBrk="0" hangingPunct="1">
                        <a:defRPr sz="1800" kern="1200">
                          <a:solidFill>
                            <a:schemeClr val="tx1"/>
                          </a:solidFill>
                          <a:latin typeface="Segoe UI"/>
                        </a:defRPr>
                      </a:lvl9pPr>
                    </a:lstStyle>
                    <a:p>
                      <a:r>
                        <a:rPr lang="en-US" sz="1400" b="0" dirty="0">
                          <a:solidFill>
                            <a:schemeClr val="tx1"/>
                          </a:solidFill>
                          <a:latin typeface="Segoe UI Semibold" panose="020B0702040204020203" pitchFamily="34" charset="0"/>
                          <a:cs typeface="Segoe UI" panose="020B0502040204020203" pitchFamily="34" charset="0"/>
                        </a:rPr>
                        <a:t>Usage overview</a:t>
                      </a:r>
                    </a:p>
                  </a:txBody>
                  <a:tcPr marL="0" marR="55458" marT="110933" marB="1109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Segoe UI"/>
                        </a:defRPr>
                      </a:lvl1pPr>
                      <a:lvl2pPr marL="466371" algn="l" defTabSz="932742" rtl="0" eaLnBrk="1" latinLnBrk="0" hangingPunct="1">
                        <a:defRPr sz="1800" kern="1200">
                          <a:solidFill>
                            <a:schemeClr val="tx1"/>
                          </a:solidFill>
                          <a:latin typeface="Segoe UI"/>
                        </a:defRPr>
                      </a:lvl2pPr>
                      <a:lvl3pPr marL="932742" algn="l" defTabSz="932742" rtl="0" eaLnBrk="1" latinLnBrk="0" hangingPunct="1">
                        <a:defRPr sz="1800" kern="1200">
                          <a:solidFill>
                            <a:schemeClr val="tx1"/>
                          </a:solidFill>
                          <a:latin typeface="Segoe UI"/>
                        </a:defRPr>
                      </a:lvl3pPr>
                      <a:lvl4pPr marL="1399113" algn="l" defTabSz="932742" rtl="0" eaLnBrk="1" latinLnBrk="0" hangingPunct="1">
                        <a:defRPr sz="1800" kern="1200">
                          <a:solidFill>
                            <a:schemeClr val="tx1"/>
                          </a:solidFill>
                          <a:latin typeface="Segoe UI"/>
                        </a:defRPr>
                      </a:lvl4pPr>
                      <a:lvl5pPr marL="1865484" algn="l" defTabSz="932742" rtl="0" eaLnBrk="1" latinLnBrk="0" hangingPunct="1">
                        <a:defRPr sz="1800" kern="1200">
                          <a:solidFill>
                            <a:schemeClr val="tx1"/>
                          </a:solidFill>
                          <a:latin typeface="Segoe UI"/>
                        </a:defRPr>
                      </a:lvl5pPr>
                      <a:lvl6pPr marL="2331856" algn="l" defTabSz="932742" rtl="0" eaLnBrk="1" latinLnBrk="0" hangingPunct="1">
                        <a:defRPr sz="1800" kern="1200">
                          <a:solidFill>
                            <a:schemeClr val="tx1"/>
                          </a:solidFill>
                          <a:latin typeface="Segoe UI"/>
                        </a:defRPr>
                      </a:lvl6pPr>
                      <a:lvl7pPr marL="2798226" algn="l" defTabSz="932742" rtl="0" eaLnBrk="1" latinLnBrk="0" hangingPunct="1">
                        <a:defRPr sz="1800" kern="1200">
                          <a:solidFill>
                            <a:schemeClr val="tx1"/>
                          </a:solidFill>
                          <a:latin typeface="Segoe UI"/>
                        </a:defRPr>
                      </a:lvl7pPr>
                      <a:lvl8pPr marL="3264597" algn="l" defTabSz="932742" rtl="0" eaLnBrk="1" latinLnBrk="0" hangingPunct="1">
                        <a:defRPr sz="1800" kern="1200">
                          <a:solidFill>
                            <a:schemeClr val="tx1"/>
                          </a:solidFill>
                          <a:latin typeface="Segoe UI"/>
                        </a:defRPr>
                      </a:lvl8pPr>
                      <a:lvl9pPr marL="3730969" algn="l" defTabSz="932742" rtl="0" eaLnBrk="1" latinLnBrk="0" hangingPunct="1">
                        <a:defRPr sz="1800" kern="1200">
                          <a:solidFill>
                            <a:schemeClr val="tx1"/>
                          </a:solidFill>
                          <a:latin typeface="Segoe UI"/>
                        </a:defRPr>
                      </a:lvl9pPr>
                    </a:lstStyle>
                    <a:p>
                      <a:pPr marL="285750" marR="0" lvl="0" indent="-285750" algn="l" defTabSz="1088105" rtl="0" eaLnBrk="1" fontAlgn="auto" latinLnBrk="0" hangingPunct="1">
                        <a:lnSpc>
                          <a:spcPct val="100000"/>
                        </a:lnSpc>
                        <a:spcBef>
                          <a:spcPts val="0"/>
                        </a:spcBef>
                        <a:spcAft>
                          <a:spcPts val="800"/>
                        </a:spcAft>
                        <a:buClrTx/>
                        <a:buSzTx/>
                        <a:buFont typeface="Arial" panose="020B0604020202020204" pitchFamily="34" charset="0"/>
                        <a:buChar char="•"/>
                        <a:tabLst/>
                        <a:defRPr/>
                      </a:pPr>
                      <a:r>
                        <a:rPr lang="en-US" sz="1400" kern="1200" baseline="0" dirty="0">
                          <a:solidFill>
                            <a:schemeClr val="tx1"/>
                          </a:solidFill>
                          <a:latin typeface="+mn-lt"/>
                          <a:ea typeface="+mn-ea"/>
                          <a:cs typeface="+mn-cs"/>
                        </a:rPr>
                        <a:t>This document is intended to educate </a:t>
                      </a:r>
                      <a:r>
                        <a:rPr lang="en-US" sz="1400" kern="1200" baseline="0" dirty="0">
                          <a:solidFill>
                            <a:schemeClr val="tx1"/>
                          </a:solidFill>
                          <a:latin typeface="Segoe UI"/>
                          <a:ea typeface="+mn-ea"/>
                          <a:cs typeface="+mn-cs"/>
                        </a:rPr>
                        <a:t>field sellers and tele-sales representatives </a:t>
                      </a:r>
                      <a:r>
                        <a:rPr lang="en-US" sz="1400" kern="1200" baseline="0" dirty="0">
                          <a:solidFill>
                            <a:schemeClr val="tx1"/>
                          </a:solidFill>
                          <a:latin typeface="+mn-lt"/>
                          <a:ea typeface="+mn-ea"/>
                          <a:cs typeface="+mn-cs"/>
                        </a:rPr>
                        <a:t>who are familiar with Office 365, but are new to Dynamics 365 applications. It is NOT designed for to-customer use. </a:t>
                      </a:r>
                    </a:p>
                    <a:p>
                      <a:pPr marL="285750" marR="0" lvl="0" indent="-285750" algn="l" defTabSz="1088105" rtl="0" eaLnBrk="1" fontAlgn="auto" latinLnBrk="0" hangingPunct="1">
                        <a:lnSpc>
                          <a:spcPct val="100000"/>
                        </a:lnSpc>
                        <a:spcBef>
                          <a:spcPts val="0"/>
                        </a:spcBef>
                        <a:spcAft>
                          <a:spcPts val="800"/>
                        </a:spcAft>
                        <a:buClrTx/>
                        <a:buSzTx/>
                        <a:buFont typeface="Arial" panose="020B0604020202020204" pitchFamily="34" charset="0"/>
                        <a:buChar char="•"/>
                        <a:tabLst/>
                        <a:defRPr/>
                      </a:pPr>
                      <a:r>
                        <a:rPr lang="en-US" sz="1400" kern="1200" baseline="0" dirty="0">
                          <a:solidFill>
                            <a:schemeClr val="tx1"/>
                          </a:solidFill>
                          <a:latin typeface="Segoe UI"/>
                          <a:ea typeface="+mn-ea"/>
                          <a:cs typeface="+mn-cs"/>
                        </a:rPr>
                        <a:t>Sellers should read</a:t>
                      </a:r>
                      <a:r>
                        <a:rPr lang="en-US" sz="1400" kern="1200" baseline="0" dirty="0">
                          <a:solidFill>
                            <a:schemeClr val="tx1"/>
                          </a:solidFill>
                          <a:latin typeface="+mn-lt"/>
                          <a:ea typeface="+mn-ea"/>
                          <a:cs typeface="+mn-cs"/>
                        </a:rPr>
                        <a:t> this document before going into customer conversations. This document will help sellers gain a strong understanding of why Dynamics 365 for Sales Professional is a superior choice over other solutions in the SMB space.</a:t>
                      </a:r>
                    </a:p>
                  </a:txBody>
                  <a:tcPr marL="40376" marR="40376" marT="110933" marB="1109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97882228"/>
                  </a:ext>
                </a:extLst>
              </a:tr>
              <a:tr h="422459">
                <a:tc>
                  <a:txBody>
                    <a:bodyPr/>
                    <a:lstStyle>
                      <a:lvl1pPr marL="0" algn="l" defTabSz="932742" rtl="0" eaLnBrk="1" latinLnBrk="0" hangingPunct="1">
                        <a:defRPr sz="1800" kern="1200">
                          <a:solidFill>
                            <a:schemeClr val="tx1"/>
                          </a:solidFill>
                          <a:latin typeface="Segoe UI"/>
                        </a:defRPr>
                      </a:lvl1pPr>
                      <a:lvl2pPr marL="466371" algn="l" defTabSz="932742" rtl="0" eaLnBrk="1" latinLnBrk="0" hangingPunct="1">
                        <a:defRPr sz="1800" kern="1200">
                          <a:solidFill>
                            <a:schemeClr val="tx1"/>
                          </a:solidFill>
                          <a:latin typeface="Segoe UI"/>
                        </a:defRPr>
                      </a:lvl2pPr>
                      <a:lvl3pPr marL="932742" algn="l" defTabSz="932742" rtl="0" eaLnBrk="1" latinLnBrk="0" hangingPunct="1">
                        <a:defRPr sz="1800" kern="1200">
                          <a:solidFill>
                            <a:schemeClr val="tx1"/>
                          </a:solidFill>
                          <a:latin typeface="Segoe UI"/>
                        </a:defRPr>
                      </a:lvl3pPr>
                      <a:lvl4pPr marL="1399113" algn="l" defTabSz="932742" rtl="0" eaLnBrk="1" latinLnBrk="0" hangingPunct="1">
                        <a:defRPr sz="1800" kern="1200">
                          <a:solidFill>
                            <a:schemeClr val="tx1"/>
                          </a:solidFill>
                          <a:latin typeface="Segoe UI"/>
                        </a:defRPr>
                      </a:lvl4pPr>
                      <a:lvl5pPr marL="1865484" algn="l" defTabSz="932742" rtl="0" eaLnBrk="1" latinLnBrk="0" hangingPunct="1">
                        <a:defRPr sz="1800" kern="1200">
                          <a:solidFill>
                            <a:schemeClr val="tx1"/>
                          </a:solidFill>
                          <a:latin typeface="Segoe UI"/>
                        </a:defRPr>
                      </a:lvl5pPr>
                      <a:lvl6pPr marL="2331856" algn="l" defTabSz="932742" rtl="0" eaLnBrk="1" latinLnBrk="0" hangingPunct="1">
                        <a:defRPr sz="1800" kern="1200">
                          <a:solidFill>
                            <a:schemeClr val="tx1"/>
                          </a:solidFill>
                          <a:latin typeface="Segoe UI"/>
                        </a:defRPr>
                      </a:lvl6pPr>
                      <a:lvl7pPr marL="2798226" algn="l" defTabSz="932742" rtl="0" eaLnBrk="1" latinLnBrk="0" hangingPunct="1">
                        <a:defRPr sz="1800" kern="1200">
                          <a:solidFill>
                            <a:schemeClr val="tx1"/>
                          </a:solidFill>
                          <a:latin typeface="Segoe UI"/>
                        </a:defRPr>
                      </a:lvl7pPr>
                      <a:lvl8pPr marL="3264597" algn="l" defTabSz="932742" rtl="0" eaLnBrk="1" latinLnBrk="0" hangingPunct="1">
                        <a:defRPr sz="1800" kern="1200">
                          <a:solidFill>
                            <a:schemeClr val="tx1"/>
                          </a:solidFill>
                          <a:latin typeface="Segoe UI"/>
                        </a:defRPr>
                      </a:lvl8pPr>
                      <a:lvl9pPr marL="3730969" algn="l" defTabSz="932742" rtl="0" eaLnBrk="1" latinLnBrk="0" hangingPunct="1">
                        <a:defRPr sz="1800" kern="1200">
                          <a:solidFill>
                            <a:schemeClr val="tx1"/>
                          </a:solidFill>
                          <a:latin typeface="Segoe UI"/>
                        </a:defRPr>
                      </a:lvl9pPr>
                    </a:lstStyle>
                    <a:p>
                      <a:r>
                        <a:rPr lang="en-US" sz="1400" b="0" dirty="0">
                          <a:solidFill>
                            <a:schemeClr val="tx1"/>
                          </a:solidFill>
                          <a:latin typeface="Segoe UI Semibold" panose="020B0702040204020203" pitchFamily="34" charset="0"/>
                          <a:cs typeface="Segoe UI" panose="020B0502040204020203" pitchFamily="34" charset="0"/>
                        </a:rPr>
                        <a:t>Audience</a:t>
                      </a:r>
                    </a:p>
                  </a:txBody>
                  <a:tcPr marL="0" marR="55458" marT="110933" marB="1109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Segoe UI"/>
                        </a:defRPr>
                      </a:lvl1pPr>
                      <a:lvl2pPr marL="466371" algn="l" defTabSz="932742" rtl="0" eaLnBrk="1" latinLnBrk="0" hangingPunct="1">
                        <a:defRPr sz="1800" kern="1200">
                          <a:solidFill>
                            <a:schemeClr val="tx1"/>
                          </a:solidFill>
                          <a:latin typeface="Segoe UI"/>
                        </a:defRPr>
                      </a:lvl2pPr>
                      <a:lvl3pPr marL="932742" algn="l" defTabSz="932742" rtl="0" eaLnBrk="1" latinLnBrk="0" hangingPunct="1">
                        <a:defRPr sz="1800" kern="1200">
                          <a:solidFill>
                            <a:schemeClr val="tx1"/>
                          </a:solidFill>
                          <a:latin typeface="Segoe UI"/>
                        </a:defRPr>
                      </a:lvl3pPr>
                      <a:lvl4pPr marL="1399113" algn="l" defTabSz="932742" rtl="0" eaLnBrk="1" latinLnBrk="0" hangingPunct="1">
                        <a:defRPr sz="1800" kern="1200">
                          <a:solidFill>
                            <a:schemeClr val="tx1"/>
                          </a:solidFill>
                          <a:latin typeface="Segoe UI"/>
                        </a:defRPr>
                      </a:lvl4pPr>
                      <a:lvl5pPr marL="1865484" algn="l" defTabSz="932742" rtl="0" eaLnBrk="1" latinLnBrk="0" hangingPunct="1">
                        <a:defRPr sz="1800" kern="1200">
                          <a:solidFill>
                            <a:schemeClr val="tx1"/>
                          </a:solidFill>
                          <a:latin typeface="Segoe UI"/>
                        </a:defRPr>
                      </a:lvl5pPr>
                      <a:lvl6pPr marL="2331856" algn="l" defTabSz="932742" rtl="0" eaLnBrk="1" latinLnBrk="0" hangingPunct="1">
                        <a:defRPr sz="1800" kern="1200">
                          <a:solidFill>
                            <a:schemeClr val="tx1"/>
                          </a:solidFill>
                          <a:latin typeface="Segoe UI"/>
                        </a:defRPr>
                      </a:lvl6pPr>
                      <a:lvl7pPr marL="2798226" algn="l" defTabSz="932742" rtl="0" eaLnBrk="1" latinLnBrk="0" hangingPunct="1">
                        <a:defRPr sz="1800" kern="1200">
                          <a:solidFill>
                            <a:schemeClr val="tx1"/>
                          </a:solidFill>
                          <a:latin typeface="Segoe UI"/>
                        </a:defRPr>
                      </a:lvl7pPr>
                      <a:lvl8pPr marL="3264597" algn="l" defTabSz="932742" rtl="0" eaLnBrk="1" latinLnBrk="0" hangingPunct="1">
                        <a:defRPr sz="1800" kern="1200">
                          <a:solidFill>
                            <a:schemeClr val="tx1"/>
                          </a:solidFill>
                          <a:latin typeface="Segoe UI"/>
                        </a:defRPr>
                      </a:lvl8pPr>
                      <a:lvl9pPr marL="3730969" algn="l" defTabSz="932742" rtl="0" eaLnBrk="1" latinLnBrk="0" hangingPunct="1">
                        <a:defRPr sz="1800" kern="1200">
                          <a:solidFill>
                            <a:schemeClr val="tx1"/>
                          </a:solidFill>
                          <a:latin typeface="Segoe UI"/>
                        </a:defRPr>
                      </a:lvl9pPr>
                    </a:lstStyle>
                    <a:p>
                      <a:pPr marL="0" marR="0" indent="0" algn="l" defTabSz="1088105" rtl="0" eaLnBrk="1" fontAlgn="auto" latinLnBrk="0" hangingPunct="1">
                        <a:lnSpc>
                          <a:spcPct val="100000"/>
                        </a:lnSpc>
                        <a:spcBef>
                          <a:spcPts val="0"/>
                        </a:spcBef>
                        <a:spcAft>
                          <a:spcPts val="800"/>
                        </a:spcAft>
                        <a:buClrTx/>
                        <a:buSzTx/>
                        <a:buFontTx/>
                        <a:buNone/>
                        <a:tabLst/>
                        <a:defRPr/>
                      </a:pPr>
                      <a:r>
                        <a:rPr lang="en-US" sz="1400" kern="1200" dirty="0">
                          <a:solidFill>
                            <a:schemeClr val="tx1"/>
                          </a:solidFill>
                          <a:latin typeface="+mn-lt"/>
                          <a:ea typeface="+mn-ea"/>
                          <a:cs typeface="+mn-cs"/>
                        </a:rPr>
                        <a:t>Microsoft and partner sellers targeting SMBs</a:t>
                      </a:r>
                    </a:p>
                  </a:txBody>
                  <a:tcPr marL="40376" marR="40376" marT="110933" marB="1109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422459">
                <a:tc>
                  <a:txBody>
                    <a:bodyPr/>
                    <a:lstStyle>
                      <a:lvl1pPr marL="0" algn="l" defTabSz="932742" rtl="0" eaLnBrk="1" latinLnBrk="0" hangingPunct="1">
                        <a:defRPr sz="1800" kern="1200">
                          <a:solidFill>
                            <a:schemeClr val="tx1"/>
                          </a:solidFill>
                          <a:latin typeface="Segoe UI"/>
                        </a:defRPr>
                      </a:lvl1pPr>
                      <a:lvl2pPr marL="466371" algn="l" defTabSz="932742" rtl="0" eaLnBrk="1" latinLnBrk="0" hangingPunct="1">
                        <a:defRPr sz="1800" kern="1200">
                          <a:solidFill>
                            <a:schemeClr val="tx1"/>
                          </a:solidFill>
                          <a:latin typeface="Segoe UI"/>
                        </a:defRPr>
                      </a:lvl2pPr>
                      <a:lvl3pPr marL="932742" algn="l" defTabSz="932742" rtl="0" eaLnBrk="1" latinLnBrk="0" hangingPunct="1">
                        <a:defRPr sz="1800" kern="1200">
                          <a:solidFill>
                            <a:schemeClr val="tx1"/>
                          </a:solidFill>
                          <a:latin typeface="Segoe UI"/>
                        </a:defRPr>
                      </a:lvl3pPr>
                      <a:lvl4pPr marL="1399113" algn="l" defTabSz="932742" rtl="0" eaLnBrk="1" latinLnBrk="0" hangingPunct="1">
                        <a:defRPr sz="1800" kern="1200">
                          <a:solidFill>
                            <a:schemeClr val="tx1"/>
                          </a:solidFill>
                          <a:latin typeface="Segoe UI"/>
                        </a:defRPr>
                      </a:lvl4pPr>
                      <a:lvl5pPr marL="1865484" algn="l" defTabSz="932742" rtl="0" eaLnBrk="1" latinLnBrk="0" hangingPunct="1">
                        <a:defRPr sz="1800" kern="1200">
                          <a:solidFill>
                            <a:schemeClr val="tx1"/>
                          </a:solidFill>
                          <a:latin typeface="Segoe UI"/>
                        </a:defRPr>
                      </a:lvl5pPr>
                      <a:lvl6pPr marL="2331856" algn="l" defTabSz="932742" rtl="0" eaLnBrk="1" latinLnBrk="0" hangingPunct="1">
                        <a:defRPr sz="1800" kern="1200">
                          <a:solidFill>
                            <a:schemeClr val="tx1"/>
                          </a:solidFill>
                          <a:latin typeface="Segoe UI"/>
                        </a:defRPr>
                      </a:lvl6pPr>
                      <a:lvl7pPr marL="2798226" algn="l" defTabSz="932742" rtl="0" eaLnBrk="1" latinLnBrk="0" hangingPunct="1">
                        <a:defRPr sz="1800" kern="1200">
                          <a:solidFill>
                            <a:schemeClr val="tx1"/>
                          </a:solidFill>
                          <a:latin typeface="Segoe UI"/>
                        </a:defRPr>
                      </a:lvl7pPr>
                      <a:lvl8pPr marL="3264597" algn="l" defTabSz="932742" rtl="0" eaLnBrk="1" latinLnBrk="0" hangingPunct="1">
                        <a:defRPr sz="1800" kern="1200">
                          <a:solidFill>
                            <a:schemeClr val="tx1"/>
                          </a:solidFill>
                          <a:latin typeface="Segoe UI"/>
                        </a:defRPr>
                      </a:lvl8pPr>
                      <a:lvl9pPr marL="3730969" algn="l" defTabSz="932742" rtl="0" eaLnBrk="1" latinLnBrk="0" hangingPunct="1">
                        <a:defRPr sz="1800" kern="1200">
                          <a:solidFill>
                            <a:schemeClr val="tx1"/>
                          </a:solidFill>
                          <a:latin typeface="Segoe UI"/>
                        </a:defRPr>
                      </a:lvl9pPr>
                    </a:lstStyle>
                    <a:p>
                      <a:r>
                        <a:rPr lang="en-US" sz="1400" b="0" dirty="0">
                          <a:solidFill>
                            <a:schemeClr val="tx1"/>
                          </a:solidFill>
                          <a:latin typeface="Segoe UI Semibold" panose="020B0702040204020203" pitchFamily="34" charset="0"/>
                          <a:cs typeface="Segoe UI" panose="020B0502040204020203" pitchFamily="34" charset="0"/>
                        </a:rPr>
                        <a:t>Deck owner</a:t>
                      </a:r>
                    </a:p>
                  </a:txBody>
                  <a:tcPr marL="0" marR="55458" marT="110933" marB="1109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Segoe UI"/>
                        </a:defRPr>
                      </a:lvl1pPr>
                      <a:lvl2pPr marL="466371" algn="l" defTabSz="932742" rtl="0" eaLnBrk="1" latinLnBrk="0" hangingPunct="1">
                        <a:defRPr sz="1800" kern="1200">
                          <a:solidFill>
                            <a:schemeClr val="tx1"/>
                          </a:solidFill>
                          <a:latin typeface="Segoe UI"/>
                        </a:defRPr>
                      </a:lvl2pPr>
                      <a:lvl3pPr marL="932742" algn="l" defTabSz="932742" rtl="0" eaLnBrk="1" latinLnBrk="0" hangingPunct="1">
                        <a:defRPr sz="1800" kern="1200">
                          <a:solidFill>
                            <a:schemeClr val="tx1"/>
                          </a:solidFill>
                          <a:latin typeface="Segoe UI"/>
                        </a:defRPr>
                      </a:lvl3pPr>
                      <a:lvl4pPr marL="1399113" algn="l" defTabSz="932742" rtl="0" eaLnBrk="1" latinLnBrk="0" hangingPunct="1">
                        <a:defRPr sz="1800" kern="1200">
                          <a:solidFill>
                            <a:schemeClr val="tx1"/>
                          </a:solidFill>
                          <a:latin typeface="Segoe UI"/>
                        </a:defRPr>
                      </a:lvl4pPr>
                      <a:lvl5pPr marL="1865484" algn="l" defTabSz="932742" rtl="0" eaLnBrk="1" latinLnBrk="0" hangingPunct="1">
                        <a:defRPr sz="1800" kern="1200">
                          <a:solidFill>
                            <a:schemeClr val="tx1"/>
                          </a:solidFill>
                          <a:latin typeface="Segoe UI"/>
                        </a:defRPr>
                      </a:lvl5pPr>
                      <a:lvl6pPr marL="2331856" algn="l" defTabSz="932742" rtl="0" eaLnBrk="1" latinLnBrk="0" hangingPunct="1">
                        <a:defRPr sz="1800" kern="1200">
                          <a:solidFill>
                            <a:schemeClr val="tx1"/>
                          </a:solidFill>
                          <a:latin typeface="Segoe UI"/>
                        </a:defRPr>
                      </a:lvl6pPr>
                      <a:lvl7pPr marL="2798226" algn="l" defTabSz="932742" rtl="0" eaLnBrk="1" latinLnBrk="0" hangingPunct="1">
                        <a:defRPr sz="1800" kern="1200">
                          <a:solidFill>
                            <a:schemeClr val="tx1"/>
                          </a:solidFill>
                          <a:latin typeface="Segoe UI"/>
                        </a:defRPr>
                      </a:lvl7pPr>
                      <a:lvl8pPr marL="3264597" algn="l" defTabSz="932742" rtl="0" eaLnBrk="1" latinLnBrk="0" hangingPunct="1">
                        <a:defRPr sz="1800" kern="1200">
                          <a:solidFill>
                            <a:schemeClr val="tx1"/>
                          </a:solidFill>
                          <a:latin typeface="Segoe UI"/>
                        </a:defRPr>
                      </a:lvl8pPr>
                      <a:lvl9pPr marL="3730969" algn="l" defTabSz="932742" rtl="0" eaLnBrk="1" latinLnBrk="0" hangingPunct="1">
                        <a:defRPr sz="1800" kern="1200">
                          <a:solidFill>
                            <a:schemeClr val="tx1"/>
                          </a:solidFill>
                          <a:latin typeface="Segoe UI"/>
                        </a:defRPr>
                      </a:lvl9pPr>
                    </a:lstStyle>
                    <a:p>
                      <a:pPr marL="0" marR="0" indent="0" algn="l" rtl="0" eaLnBrk="1" fontAlgn="auto" latinLnBrk="0" hangingPunct="1">
                        <a:lnSpc>
                          <a:spcPct val="100000"/>
                        </a:lnSpc>
                        <a:spcBef>
                          <a:spcPts val="0"/>
                        </a:spcBef>
                        <a:spcAft>
                          <a:spcPts val="800"/>
                        </a:spcAft>
                        <a:buFontTx/>
                        <a:buNone/>
                      </a:pPr>
                      <a:r>
                        <a:rPr lang="en-US" sz="1400" dirty="0">
                          <a:solidFill>
                            <a:schemeClr val="tx1"/>
                          </a:solidFill>
                          <a:latin typeface="+mn-lt"/>
                        </a:rPr>
                        <a:t>Keith Barnett</a:t>
                      </a:r>
                    </a:p>
                  </a:txBody>
                  <a:tcPr marL="40376" marR="40376" marT="110933" marB="1109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422459">
                <a:tc>
                  <a:txBody>
                    <a:bodyPr/>
                    <a:lstStyle>
                      <a:lvl1pPr marL="0" algn="l" defTabSz="932742" rtl="0" eaLnBrk="1" latinLnBrk="0" hangingPunct="1">
                        <a:defRPr sz="1800" kern="1200">
                          <a:solidFill>
                            <a:schemeClr val="tx1"/>
                          </a:solidFill>
                          <a:latin typeface="Segoe UI"/>
                        </a:defRPr>
                      </a:lvl1pPr>
                      <a:lvl2pPr marL="466371" algn="l" defTabSz="932742" rtl="0" eaLnBrk="1" latinLnBrk="0" hangingPunct="1">
                        <a:defRPr sz="1800" kern="1200">
                          <a:solidFill>
                            <a:schemeClr val="tx1"/>
                          </a:solidFill>
                          <a:latin typeface="Segoe UI"/>
                        </a:defRPr>
                      </a:lvl2pPr>
                      <a:lvl3pPr marL="932742" algn="l" defTabSz="932742" rtl="0" eaLnBrk="1" latinLnBrk="0" hangingPunct="1">
                        <a:defRPr sz="1800" kern="1200">
                          <a:solidFill>
                            <a:schemeClr val="tx1"/>
                          </a:solidFill>
                          <a:latin typeface="Segoe UI"/>
                        </a:defRPr>
                      </a:lvl3pPr>
                      <a:lvl4pPr marL="1399113" algn="l" defTabSz="932742" rtl="0" eaLnBrk="1" latinLnBrk="0" hangingPunct="1">
                        <a:defRPr sz="1800" kern="1200">
                          <a:solidFill>
                            <a:schemeClr val="tx1"/>
                          </a:solidFill>
                          <a:latin typeface="Segoe UI"/>
                        </a:defRPr>
                      </a:lvl4pPr>
                      <a:lvl5pPr marL="1865484" algn="l" defTabSz="932742" rtl="0" eaLnBrk="1" latinLnBrk="0" hangingPunct="1">
                        <a:defRPr sz="1800" kern="1200">
                          <a:solidFill>
                            <a:schemeClr val="tx1"/>
                          </a:solidFill>
                          <a:latin typeface="Segoe UI"/>
                        </a:defRPr>
                      </a:lvl5pPr>
                      <a:lvl6pPr marL="2331856" algn="l" defTabSz="932742" rtl="0" eaLnBrk="1" latinLnBrk="0" hangingPunct="1">
                        <a:defRPr sz="1800" kern="1200">
                          <a:solidFill>
                            <a:schemeClr val="tx1"/>
                          </a:solidFill>
                          <a:latin typeface="Segoe UI"/>
                        </a:defRPr>
                      </a:lvl6pPr>
                      <a:lvl7pPr marL="2798226" algn="l" defTabSz="932742" rtl="0" eaLnBrk="1" latinLnBrk="0" hangingPunct="1">
                        <a:defRPr sz="1800" kern="1200">
                          <a:solidFill>
                            <a:schemeClr val="tx1"/>
                          </a:solidFill>
                          <a:latin typeface="Segoe UI"/>
                        </a:defRPr>
                      </a:lvl7pPr>
                      <a:lvl8pPr marL="3264597" algn="l" defTabSz="932742" rtl="0" eaLnBrk="1" latinLnBrk="0" hangingPunct="1">
                        <a:defRPr sz="1800" kern="1200">
                          <a:solidFill>
                            <a:schemeClr val="tx1"/>
                          </a:solidFill>
                          <a:latin typeface="Segoe UI"/>
                        </a:defRPr>
                      </a:lvl8pPr>
                      <a:lvl9pPr marL="3730969" algn="l" defTabSz="932742" rtl="0" eaLnBrk="1" latinLnBrk="0" hangingPunct="1">
                        <a:defRPr sz="1800" kern="1200">
                          <a:solidFill>
                            <a:schemeClr val="tx1"/>
                          </a:solidFill>
                          <a:latin typeface="Segoe UI"/>
                        </a:defRPr>
                      </a:lvl9pPr>
                    </a:lstStyle>
                    <a:p>
                      <a:r>
                        <a:rPr lang="en-US" sz="1400" b="0" dirty="0">
                          <a:solidFill>
                            <a:schemeClr val="tx1"/>
                          </a:solidFill>
                          <a:latin typeface="Segoe UI Semibold" panose="020B0702040204020203" pitchFamily="34" charset="0"/>
                          <a:cs typeface="Segoe UI" panose="020B0502040204020203" pitchFamily="34" charset="0"/>
                        </a:rPr>
                        <a:t>Version</a:t>
                      </a:r>
                    </a:p>
                  </a:txBody>
                  <a:tcPr marL="0" marR="55458" marT="110933" marB="1109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Segoe UI"/>
                        </a:defRPr>
                      </a:lvl1pPr>
                      <a:lvl2pPr marL="466371" algn="l" defTabSz="932742" rtl="0" eaLnBrk="1" latinLnBrk="0" hangingPunct="1">
                        <a:defRPr sz="1800" kern="1200">
                          <a:solidFill>
                            <a:schemeClr val="tx1"/>
                          </a:solidFill>
                          <a:latin typeface="Segoe UI"/>
                        </a:defRPr>
                      </a:lvl2pPr>
                      <a:lvl3pPr marL="932742" algn="l" defTabSz="932742" rtl="0" eaLnBrk="1" latinLnBrk="0" hangingPunct="1">
                        <a:defRPr sz="1800" kern="1200">
                          <a:solidFill>
                            <a:schemeClr val="tx1"/>
                          </a:solidFill>
                          <a:latin typeface="Segoe UI"/>
                        </a:defRPr>
                      </a:lvl3pPr>
                      <a:lvl4pPr marL="1399113" algn="l" defTabSz="932742" rtl="0" eaLnBrk="1" latinLnBrk="0" hangingPunct="1">
                        <a:defRPr sz="1800" kern="1200">
                          <a:solidFill>
                            <a:schemeClr val="tx1"/>
                          </a:solidFill>
                          <a:latin typeface="Segoe UI"/>
                        </a:defRPr>
                      </a:lvl4pPr>
                      <a:lvl5pPr marL="1865484" algn="l" defTabSz="932742" rtl="0" eaLnBrk="1" latinLnBrk="0" hangingPunct="1">
                        <a:defRPr sz="1800" kern="1200">
                          <a:solidFill>
                            <a:schemeClr val="tx1"/>
                          </a:solidFill>
                          <a:latin typeface="Segoe UI"/>
                        </a:defRPr>
                      </a:lvl5pPr>
                      <a:lvl6pPr marL="2331856" algn="l" defTabSz="932742" rtl="0" eaLnBrk="1" latinLnBrk="0" hangingPunct="1">
                        <a:defRPr sz="1800" kern="1200">
                          <a:solidFill>
                            <a:schemeClr val="tx1"/>
                          </a:solidFill>
                          <a:latin typeface="Segoe UI"/>
                        </a:defRPr>
                      </a:lvl6pPr>
                      <a:lvl7pPr marL="2798226" algn="l" defTabSz="932742" rtl="0" eaLnBrk="1" latinLnBrk="0" hangingPunct="1">
                        <a:defRPr sz="1800" kern="1200">
                          <a:solidFill>
                            <a:schemeClr val="tx1"/>
                          </a:solidFill>
                          <a:latin typeface="Segoe UI"/>
                        </a:defRPr>
                      </a:lvl7pPr>
                      <a:lvl8pPr marL="3264597" algn="l" defTabSz="932742" rtl="0" eaLnBrk="1" latinLnBrk="0" hangingPunct="1">
                        <a:defRPr sz="1800" kern="1200">
                          <a:solidFill>
                            <a:schemeClr val="tx1"/>
                          </a:solidFill>
                          <a:latin typeface="Segoe UI"/>
                        </a:defRPr>
                      </a:lvl8pPr>
                      <a:lvl9pPr marL="3730969" algn="l" defTabSz="932742" rtl="0" eaLnBrk="1" latinLnBrk="0" hangingPunct="1">
                        <a:defRPr sz="1800" kern="1200">
                          <a:solidFill>
                            <a:schemeClr val="tx1"/>
                          </a:solidFill>
                          <a:latin typeface="Segoe UI"/>
                        </a:defRPr>
                      </a:lvl9pPr>
                    </a:lstStyle>
                    <a:p>
                      <a:pPr marL="0" marR="0" indent="0" algn="l" defTabSz="1088105" rtl="0" eaLnBrk="1" fontAlgn="auto" latinLnBrk="0" hangingPunct="1">
                        <a:lnSpc>
                          <a:spcPct val="100000"/>
                        </a:lnSpc>
                        <a:spcBef>
                          <a:spcPts val="0"/>
                        </a:spcBef>
                        <a:spcAft>
                          <a:spcPts val="800"/>
                        </a:spcAft>
                        <a:buClrTx/>
                        <a:buSzTx/>
                        <a:buFontTx/>
                        <a:buNone/>
                        <a:tabLst/>
                        <a:defRPr/>
                      </a:pPr>
                      <a:r>
                        <a:rPr lang="en-US" sz="1400" dirty="0">
                          <a:solidFill>
                            <a:schemeClr val="tx1"/>
                          </a:solidFill>
                          <a:latin typeface="+mn-lt"/>
                        </a:rPr>
                        <a:t>Last updated June 4, 2019</a:t>
                      </a:r>
                    </a:p>
                  </a:txBody>
                  <a:tcPr marL="40376" marR="40376" marT="110933" marB="11093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bl>
          </a:graphicData>
        </a:graphic>
      </p:graphicFrame>
      <p:sp>
        <p:nvSpPr>
          <p:cNvPr id="6" name="Rectangle 5">
            <a:extLst>
              <a:ext uri="{FF2B5EF4-FFF2-40B4-BE49-F238E27FC236}">
                <a16:creationId xmlns:a16="http://schemas.microsoft.com/office/drawing/2014/main" id="{404AF64D-7DE2-4812-A9D0-E50D4B5C9B32}"/>
              </a:ext>
            </a:extLst>
          </p:cNvPr>
          <p:cNvSpPr/>
          <p:nvPr/>
        </p:nvSpPr>
        <p:spPr bwMode="auto">
          <a:xfrm>
            <a:off x="0" y="7192370"/>
            <a:ext cx="10058400" cy="591635"/>
          </a:xfrm>
          <a:prstGeom prst="rect">
            <a:avLst/>
          </a:prstGeom>
          <a:solidFill>
            <a:srgbClr val="FFFF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1600">
                <a:solidFill>
                  <a:schemeClr val="bg1"/>
                </a:solidFill>
                <a:ea typeface="Segoe UI" pitchFamily="34" charset="0"/>
                <a:cs typeface="Segoe UI" pitchFamily="34" charset="0"/>
              </a:rPr>
              <a:t>Microsoft </a:t>
            </a:r>
            <a:r>
              <a:rPr lang="en-US" sz="1600" dirty="0">
                <a:solidFill>
                  <a:schemeClr val="bg1"/>
                </a:solidFill>
                <a:ea typeface="Segoe UI" pitchFamily="34" charset="0"/>
                <a:cs typeface="Segoe UI" pitchFamily="34" charset="0"/>
              </a:rPr>
              <a:t>&amp; Partner NDA Only</a:t>
            </a:r>
          </a:p>
        </p:txBody>
      </p:sp>
      <p:sp>
        <p:nvSpPr>
          <p:cNvPr id="2" name="Title 1">
            <a:extLst>
              <a:ext uri="{FF2B5EF4-FFF2-40B4-BE49-F238E27FC236}">
                <a16:creationId xmlns:a16="http://schemas.microsoft.com/office/drawing/2014/main" id="{504E6FCF-E777-4992-ACBA-C0FA56C964D9}"/>
              </a:ext>
            </a:extLst>
          </p:cNvPr>
          <p:cNvSpPr>
            <a:spLocks noGrp="1"/>
          </p:cNvSpPr>
          <p:nvPr>
            <p:ph type="title"/>
          </p:nvPr>
        </p:nvSpPr>
        <p:spPr>
          <a:xfrm>
            <a:off x="311667" y="445024"/>
            <a:ext cx="9466023" cy="772551"/>
          </a:xfrm>
        </p:spPr>
        <p:txBody>
          <a:bodyPr/>
          <a:lstStyle/>
          <a:p>
            <a:r>
              <a:rPr lang="en-US" dirty="0"/>
              <a:t>Read This First</a:t>
            </a:r>
          </a:p>
        </p:txBody>
      </p:sp>
    </p:spTree>
    <p:extLst>
      <p:ext uri="{BB962C8B-B14F-4D97-AF65-F5344CB8AC3E}">
        <p14:creationId xmlns:p14="http://schemas.microsoft.com/office/powerpoint/2010/main" val="2661656430"/>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a:extLst>
              <a:ext uri="{FF2B5EF4-FFF2-40B4-BE49-F238E27FC236}">
                <a16:creationId xmlns:a16="http://schemas.microsoft.com/office/drawing/2014/main" id="{796881A5-DCD2-4FD2-94F2-345C8BE7E10B}"/>
              </a:ext>
            </a:extLst>
          </p:cNvPr>
          <p:cNvGraphicFramePr>
            <a:graphicFrameLocks noGrp="1"/>
          </p:cNvGraphicFramePr>
          <p:nvPr>
            <p:extLst>
              <p:ext uri="{D42A27DB-BD31-4B8C-83A1-F6EECF244321}">
                <p14:modId xmlns:p14="http://schemas.microsoft.com/office/powerpoint/2010/main" val="1065402953"/>
              </p:ext>
            </p:extLst>
          </p:nvPr>
        </p:nvGraphicFramePr>
        <p:xfrm>
          <a:off x="128587" y="649150"/>
          <a:ext cx="4783655" cy="3245429"/>
        </p:xfrm>
        <a:graphic>
          <a:graphicData uri="http://schemas.openxmlformats.org/drawingml/2006/table">
            <a:tbl>
              <a:tblPr firstRow="1" bandRow="1"/>
              <a:tblGrid>
                <a:gridCol w="4783655">
                  <a:extLst>
                    <a:ext uri="{9D8B030D-6E8A-4147-A177-3AD203B41FA5}">
                      <a16:colId xmlns:a16="http://schemas.microsoft.com/office/drawing/2014/main" val="4182917000"/>
                    </a:ext>
                  </a:extLst>
                </a:gridCol>
              </a:tblGrid>
              <a:tr h="217173">
                <a:tc>
                  <a:txBody>
                    <a:bodyPr/>
                    <a:lstStyle>
                      <a:lvl1pPr marL="0" algn="l" defTabSz="1036362" rtl="0" eaLnBrk="1" latinLnBrk="0" hangingPunct="1">
                        <a:defRPr sz="2000" b="1" kern="1200">
                          <a:solidFill>
                            <a:schemeClr val="lt1"/>
                          </a:solidFill>
                          <a:latin typeface="Calibri" panose="020F0502020204030204"/>
                        </a:defRPr>
                      </a:lvl1pPr>
                      <a:lvl2pPr marL="518180" algn="l" defTabSz="1036362" rtl="0" eaLnBrk="1" latinLnBrk="0" hangingPunct="1">
                        <a:defRPr sz="2000" b="1" kern="1200">
                          <a:solidFill>
                            <a:schemeClr val="lt1"/>
                          </a:solidFill>
                          <a:latin typeface="Calibri" panose="020F0502020204030204"/>
                        </a:defRPr>
                      </a:lvl2pPr>
                      <a:lvl3pPr marL="1036362" algn="l" defTabSz="1036362" rtl="0" eaLnBrk="1" latinLnBrk="0" hangingPunct="1">
                        <a:defRPr sz="2000" b="1" kern="1200">
                          <a:solidFill>
                            <a:schemeClr val="lt1"/>
                          </a:solidFill>
                          <a:latin typeface="Calibri" panose="020F0502020204030204"/>
                        </a:defRPr>
                      </a:lvl3pPr>
                      <a:lvl4pPr marL="1554542" algn="l" defTabSz="1036362" rtl="0" eaLnBrk="1" latinLnBrk="0" hangingPunct="1">
                        <a:defRPr sz="2000" b="1" kern="1200">
                          <a:solidFill>
                            <a:schemeClr val="lt1"/>
                          </a:solidFill>
                          <a:latin typeface="Calibri" panose="020F0502020204030204"/>
                        </a:defRPr>
                      </a:lvl4pPr>
                      <a:lvl5pPr marL="2072722" algn="l" defTabSz="1036362" rtl="0" eaLnBrk="1" latinLnBrk="0" hangingPunct="1">
                        <a:defRPr sz="2000" b="1" kern="1200">
                          <a:solidFill>
                            <a:schemeClr val="lt1"/>
                          </a:solidFill>
                          <a:latin typeface="Calibri" panose="020F0502020204030204"/>
                        </a:defRPr>
                      </a:lvl5pPr>
                      <a:lvl6pPr marL="2590904" algn="l" defTabSz="1036362" rtl="0" eaLnBrk="1" latinLnBrk="0" hangingPunct="1">
                        <a:defRPr sz="2000" b="1" kern="1200">
                          <a:solidFill>
                            <a:schemeClr val="lt1"/>
                          </a:solidFill>
                          <a:latin typeface="Calibri" panose="020F0502020204030204"/>
                        </a:defRPr>
                      </a:lvl6pPr>
                      <a:lvl7pPr marL="3109084" algn="l" defTabSz="1036362" rtl="0" eaLnBrk="1" latinLnBrk="0" hangingPunct="1">
                        <a:defRPr sz="2000" b="1" kern="1200">
                          <a:solidFill>
                            <a:schemeClr val="lt1"/>
                          </a:solidFill>
                          <a:latin typeface="Calibri" panose="020F0502020204030204"/>
                        </a:defRPr>
                      </a:lvl7pPr>
                      <a:lvl8pPr marL="3627265" algn="l" defTabSz="1036362" rtl="0" eaLnBrk="1" latinLnBrk="0" hangingPunct="1">
                        <a:defRPr sz="2000" b="1" kern="1200">
                          <a:solidFill>
                            <a:schemeClr val="lt1"/>
                          </a:solidFill>
                          <a:latin typeface="Calibri" panose="020F0502020204030204"/>
                        </a:defRPr>
                      </a:lvl8pPr>
                      <a:lvl9pPr marL="4145447" algn="l" defTabSz="1036362" rtl="0" eaLnBrk="1" latinLnBrk="0" hangingPunct="1">
                        <a:defRPr sz="2000" b="1" kern="1200">
                          <a:solidFill>
                            <a:schemeClr val="lt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kern="1200" dirty="0">
                          <a:solidFill>
                            <a:schemeClr val="lt1"/>
                          </a:solidFill>
                          <a:latin typeface="+mn-lt"/>
                          <a:ea typeface="+mn-ea"/>
                          <a:cs typeface="+mn-cs"/>
                        </a:rPr>
                        <a:t>Differentiators</a:t>
                      </a:r>
                    </a:p>
                  </a:txBody>
                  <a:tcPr marR="36576" marT="36576" marB="36576"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2277470377"/>
                  </a:ext>
                </a:extLst>
              </a:tr>
              <a:tr h="3019877">
                <a:tc>
                  <a:txBody>
                    <a:bodyPr/>
                    <a:lstStyle>
                      <a:lvl1pPr marL="0" algn="l" defTabSz="1036362" rtl="0" eaLnBrk="1" latinLnBrk="0" hangingPunct="1">
                        <a:defRPr sz="2000" kern="1200">
                          <a:solidFill>
                            <a:schemeClr val="dk1"/>
                          </a:solidFill>
                          <a:latin typeface="Calibri" panose="020F0502020204030204"/>
                        </a:defRPr>
                      </a:lvl1pPr>
                      <a:lvl2pPr marL="518180" algn="l" defTabSz="1036362" rtl="0" eaLnBrk="1" latinLnBrk="0" hangingPunct="1">
                        <a:defRPr sz="2000" kern="1200">
                          <a:solidFill>
                            <a:schemeClr val="dk1"/>
                          </a:solidFill>
                          <a:latin typeface="Calibri" panose="020F0502020204030204"/>
                        </a:defRPr>
                      </a:lvl2pPr>
                      <a:lvl3pPr marL="1036362" algn="l" defTabSz="1036362" rtl="0" eaLnBrk="1" latinLnBrk="0" hangingPunct="1">
                        <a:defRPr sz="2000" kern="1200">
                          <a:solidFill>
                            <a:schemeClr val="dk1"/>
                          </a:solidFill>
                          <a:latin typeface="Calibri" panose="020F0502020204030204"/>
                        </a:defRPr>
                      </a:lvl3pPr>
                      <a:lvl4pPr marL="1554542" algn="l" defTabSz="1036362" rtl="0" eaLnBrk="1" latinLnBrk="0" hangingPunct="1">
                        <a:defRPr sz="2000" kern="1200">
                          <a:solidFill>
                            <a:schemeClr val="dk1"/>
                          </a:solidFill>
                          <a:latin typeface="Calibri" panose="020F0502020204030204"/>
                        </a:defRPr>
                      </a:lvl4pPr>
                      <a:lvl5pPr marL="2072722" algn="l" defTabSz="1036362" rtl="0" eaLnBrk="1" latinLnBrk="0" hangingPunct="1">
                        <a:defRPr sz="2000" kern="1200">
                          <a:solidFill>
                            <a:schemeClr val="dk1"/>
                          </a:solidFill>
                          <a:latin typeface="Calibri" panose="020F0502020204030204"/>
                        </a:defRPr>
                      </a:lvl5pPr>
                      <a:lvl6pPr marL="2590904" algn="l" defTabSz="1036362" rtl="0" eaLnBrk="1" latinLnBrk="0" hangingPunct="1">
                        <a:defRPr sz="2000" kern="1200">
                          <a:solidFill>
                            <a:schemeClr val="dk1"/>
                          </a:solidFill>
                          <a:latin typeface="Calibri" panose="020F0502020204030204"/>
                        </a:defRPr>
                      </a:lvl6pPr>
                      <a:lvl7pPr marL="3109084" algn="l" defTabSz="1036362" rtl="0" eaLnBrk="1" latinLnBrk="0" hangingPunct="1">
                        <a:defRPr sz="2000" kern="1200">
                          <a:solidFill>
                            <a:schemeClr val="dk1"/>
                          </a:solidFill>
                          <a:latin typeface="Calibri" panose="020F0502020204030204"/>
                        </a:defRPr>
                      </a:lvl7pPr>
                      <a:lvl8pPr marL="3627265" algn="l" defTabSz="1036362" rtl="0" eaLnBrk="1" latinLnBrk="0" hangingPunct="1">
                        <a:defRPr sz="2000" kern="1200">
                          <a:solidFill>
                            <a:schemeClr val="dk1"/>
                          </a:solidFill>
                          <a:latin typeface="Calibri" panose="020F0502020204030204"/>
                        </a:defRPr>
                      </a:lvl8pPr>
                      <a:lvl9pPr marL="4145447" algn="l" defTabSz="1036362" rtl="0" eaLnBrk="1" latinLnBrk="0" hangingPunct="1">
                        <a:defRPr sz="2000" kern="1200">
                          <a:solidFill>
                            <a:schemeClr val="dk1"/>
                          </a:solidFill>
                          <a:latin typeface="Calibri" panose="020F0502020204030204"/>
                        </a:defRPr>
                      </a:lvl9pPr>
                    </a:lstStyle>
                    <a:p>
                      <a:pPr marL="0" lvl="1" indent="0" algn="l" defTabSz="457200">
                        <a:spcAft>
                          <a:spcPts val="600"/>
                        </a:spcAft>
                        <a:buFont typeface="Arial" panose="020B0604020202020204" pitchFamily="34" charset="0"/>
                        <a:buNone/>
                        <a:defRPr/>
                      </a:pPr>
                      <a:r>
                        <a:rPr lang="en-US" sz="900" b="0" kern="1200" baseline="0" dirty="0">
                          <a:solidFill>
                            <a:schemeClr val="tx2"/>
                          </a:solidFill>
                          <a:latin typeface="+mj-lt"/>
                          <a:ea typeface="+mn-ea"/>
                          <a:cs typeface="Calibri" panose="020F0502020204030204" pitchFamily="34" charset="0"/>
                        </a:rPr>
                        <a:t>Easy setup: </a:t>
                      </a:r>
                      <a:r>
                        <a:rPr lang="en-US" sz="900" b="0" kern="1200" baseline="0" dirty="0">
                          <a:solidFill>
                            <a:schemeClr val="tx1"/>
                          </a:solidFill>
                          <a:latin typeface="+mn-lt"/>
                          <a:ea typeface="+mn-ea"/>
                          <a:cs typeface="Calibri" panose="020F0502020204030204" pitchFamily="34" charset="0"/>
                        </a:rPr>
                        <a:t>Get up and running fast with an intuitive, guided experience for connecting Office 365 and Dynamics 365.</a:t>
                      </a:r>
                    </a:p>
                    <a:p>
                      <a:pPr marL="0" lvl="1" indent="0" algn="l" defTabSz="457200">
                        <a:spcAft>
                          <a:spcPts val="600"/>
                        </a:spcAft>
                        <a:buFont typeface="Arial" panose="020B0604020202020204" pitchFamily="34" charset="0"/>
                        <a:buNone/>
                        <a:defRPr/>
                      </a:pPr>
                      <a:r>
                        <a:rPr lang="en-US" sz="900" b="1" kern="1200" baseline="0" dirty="0">
                          <a:solidFill>
                            <a:schemeClr val="tx2"/>
                          </a:solidFill>
                          <a:latin typeface="+mj-lt"/>
                          <a:ea typeface="+mn-ea"/>
                          <a:cs typeface="Calibri" panose="020F0502020204030204" pitchFamily="34" charset="0"/>
                        </a:rPr>
                        <a:t>On-the-go</a:t>
                      </a:r>
                      <a:r>
                        <a:rPr lang="en-US" sz="900" b="1" kern="1200" baseline="0" dirty="0">
                          <a:solidFill>
                            <a:schemeClr val="tx2"/>
                          </a:solidFill>
                          <a:latin typeface="+mn-lt"/>
                          <a:ea typeface="+mn-ea"/>
                          <a:cs typeface="Calibri" panose="020F0502020204030204" pitchFamily="34" charset="0"/>
                        </a:rPr>
                        <a:t>:</a:t>
                      </a:r>
                      <a:r>
                        <a:rPr lang="en-US" sz="900" b="1" kern="1200" baseline="0" dirty="0">
                          <a:solidFill>
                            <a:schemeClr val="tx1"/>
                          </a:solidFill>
                          <a:latin typeface="+mn-lt"/>
                          <a:ea typeface="+mn-ea"/>
                          <a:cs typeface="Calibri" panose="020F0502020204030204" pitchFamily="34" charset="0"/>
                        </a:rPr>
                        <a:t> </a:t>
                      </a:r>
                      <a:r>
                        <a:rPr lang="en-US" sz="900" b="0" kern="1200" baseline="0" dirty="0">
                          <a:solidFill>
                            <a:schemeClr val="tx1"/>
                          </a:solidFill>
                          <a:latin typeface="+mn-lt"/>
                          <a:ea typeface="+mn-ea"/>
                          <a:cs typeface="Calibri" panose="020F0502020204030204" pitchFamily="34" charset="0"/>
                        </a:rPr>
                        <a:t>Stay productive even while on the road with mobile applications (for Outlook &amp; Dynamics 365) that connect sellers to the data and insights they need to manage customer relationships and close deals.</a:t>
                      </a:r>
                    </a:p>
                    <a:p>
                      <a:pPr marL="0" lvl="1" indent="0" algn="l" defTabSz="457200">
                        <a:spcAft>
                          <a:spcPts val="600"/>
                        </a:spcAft>
                        <a:buFont typeface="Arial" panose="020B0604020202020204" pitchFamily="34" charset="0"/>
                        <a:buNone/>
                        <a:defRPr/>
                      </a:pPr>
                      <a:r>
                        <a:rPr lang="en-US" sz="900" b="1" kern="1200" baseline="0" dirty="0">
                          <a:solidFill>
                            <a:schemeClr val="tx2"/>
                          </a:solidFill>
                          <a:latin typeface="+mj-lt"/>
                          <a:ea typeface="+mn-ea"/>
                          <a:cs typeface="Calibri" panose="020F0502020204030204" pitchFamily="34" charset="0"/>
                        </a:rPr>
                        <a:t>Familiar user experience</a:t>
                      </a:r>
                      <a:r>
                        <a:rPr lang="en-US" sz="900" b="1" kern="1200" baseline="0" dirty="0">
                          <a:solidFill>
                            <a:schemeClr val="tx2"/>
                          </a:solidFill>
                          <a:latin typeface="+mn-lt"/>
                          <a:ea typeface="+mn-ea"/>
                          <a:cs typeface="Calibri" panose="020F0502020204030204" pitchFamily="34" charset="0"/>
                        </a:rPr>
                        <a:t>:</a:t>
                      </a:r>
                      <a:r>
                        <a:rPr lang="en-US" sz="900" b="1" kern="1200" baseline="0" dirty="0">
                          <a:solidFill>
                            <a:schemeClr val="tx1"/>
                          </a:solidFill>
                          <a:latin typeface="+mn-lt"/>
                          <a:ea typeface="+mn-ea"/>
                          <a:cs typeface="Calibri" panose="020F0502020204030204" pitchFamily="34" charset="0"/>
                        </a:rPr>
                        <a:t> </a:t>
                      </a:r>
                      <a:r>
                        <a:rPr lang="en-US" sz="900" b="0" kern="1200" baseline="0" dirty="0">
                          <a:solidFill>
                            <a:schemeClr val="tx1"/>
                          </a:solidFill>
                          <a:latin typeface="+mn-lt"/>
                          <a:ea typeface="+mn-ea"/>
                          <a:cs typeface="Calibri" panose="020F0502020204030204" pitchFamily="34" charset="0"/>
                        </a:rPr>
                        <a:t>Increase user adoption and gain the business benefits of SFA, without a learning curve or need for training, with sales capabilities embedded in Office 365.  </a:t>
                      </a:r>
                    </a:p>
                    <a:p>
                      <a:pPr marL="0" lvl="1" indent="0" algn="l" defTabSz="457200">
                        <a:spcAft>
                          <a:spcPts val="600"/>
                        </a:spcAft>
                        <a:buFont typeface="Arial" panose="020B0604020202020204" pitchFamily="34" charset="0"/>
                        <a:buNone/>
                        <a:defRPr/>
                      </a:pPr>
                      <a:r>
                        <a:rPr lang="en-US" sz="900" b="0" kern="1200" baseline="0" dirty="0">
                          <a:solidFill>
                            <a:schemeClr val="tx2"/>
                          </a:solidFill>
                          <a:latin typeface="+mj-lt"/>
                          <a:ea typeface="+mn-ea"/>
                          <a:cs typeface="Calibri" panose="020F0502020204030204" pitchFamily="34" charset="0"/>
                        </a:rPr>
                        <a:t>Seamless:</a:t>
                      </a:r>
                      <a:r>
                        <a:rPr lang="en-US" sz="900" b="0" kern="1200" baseline="0" dirty="0">
                          <a:solidFill>
                            <a:schemeClr val="tx1"/>
                          </a:solidFill>
                          <a:latin typeface="+mj-lt"/>
                          <a:ea typeface="+mn-ea"/>
                          <a:cs typeface="Calibri" panose="020F0502020204030204" pitchFamily="34" charset="0"/>
                        </a:rPr>
                        <a:t> </a:t>
                      </a:r>
                      <a:r>
                        <a:rPr lang="en-US" sz="900" b="0" kern="1200" baseline="0" dirty="0">
                          <a:solidFill>
                            <a:schemeClr val="tx1"/>
                          </a:solidFill>
                          <a:latin typeface="+mn-lt"/>
                          <a:ea typeface="+mn-ea"/>
                          <a:cs typeface="Calibri" panose="020F0502020204030204" pitchFamily="34" charset="0"/>
                        </a:rPr>
                        <a:t>Out-of-the-box, manage customer relationships and close deals within Office 365, eliminating duplicate data entry, data reconciliation, and inefficient app switching. </a:t>
                      </a:r>
                    </a:p>
                    <a:p>
                      <a:pPr marL="0" marR="0" lvl="1" indent="0" algn="l" defTabSz="4572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US" sz="900" b="1" kern="1200" baseline="0" dirty="0">
                          <a:solidFill>
                            <a:schemeClr val="tx2"/>
                          </a:solidFill>
                          <a:latin typeface="+mj-lt"/>
                          <a:ea typeface="+mn-ea"/>
                          <a:cs typeface="Calibri" panose="020F0502020204030204" pitchFamily="34" charset="0"/>
                        </a:rPr>
                        <a:t>Flexible &amp; extensible platform: </a:t>
                      </a:r>
                      <a:r>
                        <a:rPr lang="en-US" sz="900" b="0" kern="1200" baseline="0" dirty="0">
                          <a:solidFill>
                            <a:schemeClr val="tx1"/>
                          </a:solidFill>
                          <a:latin typeface="+mn-lt"/>
                          <a:ea typeface="+mn-ea"/>
                          <a:cs typeface="Calibri" panose="020F0502020204030204" pitchFamily="34" charset="0"/>
                        </a:rPr>
                        <a:t>Easily adapt the solution for your specific sales process on a flexible </a:t>
                      </a:r>
                      <a:r>
                        <a:rPr lang="en-US" sz="900" b="0" kern="1200" baseline="0">
                          <a:solidFill>
                            <a:schemeClr val="tx1"/>
                          </a:solidFill>
                          <a:latin typeface="+mn-lt"/>
                          <a:ea typeface="+mn-ea"/>
                          <a:cs typeface="Calibri" panose="020F0502020204030204" pitchFamily="34" charset="0"/>
                        </a:rPr>
                        <a:t>and trusted </a:t>
                      </a:r>
                      <a:r>
                        <a:rPr lang="en-US" sz="900" b="0" kern="1200" baseline="0" dirty="0">
                          <a:solidFill>
                            <a:schemeClr val="tx1"/>
                          </a:solidFill>
                          <a:latin typeface="+mn-lt"/>
                          <a:ea typeface="+mn-ea"/>
                          <a:cs typeface="Calibri" panose="020F0502020204030204" pitchFamily="34" charset="0"/>
                        </a:rPr>
                        <a:t>platform that expands to meet your changing business needs. Add additional business applications or advanced capabilities such as artificial intelligence and LinkedIn when you are ready.  </a:t>
                      </a:r>
                    </a:p>
                    <a:p>
                      <a:pPr marL="0" lvl="1" indent="0" algn="l" defTabSz="457200">
                        <a:spcAft>
                          <a:spcPts val="600"/>
                        </a:spcAft>
                        <a:buFont typeface="Arial" panose="020B0604020202020204" pitchFamily="34" charset="0"/>
                        <a:buNone/>
                        <a:defRPr/>
                      </a:pPr>
                      <a:r>
                        <a:rPr lang="en-US" sz="900" b="0" kern="1200" baseline="0" dirty="0">
                          <a:solidFill>
                            <a:schemeClr val="tx2"/>
                          </a:solidFill>
                          <a:latin typeface="+mj-lt"/>
                          <a:ea typeface="+mn-ea"/>
                          <a:cs typeface="Calibri" panose="020F0502020204030204" pitchFamily="34" charset="0"/>
                        </a:rPr>
                        <a:t>Insights &amp; analytics:</a:t>
                      </a:r>
                      <a:r>
                        <a:rPr lang="en-US" sz="900" b="0" kern="1200" baseline="0" dirty="0">
                          <a:solidFill>
                            <a:schemeClr val="tx1"/>
                          </a:solidFill>
                          <a:latin typeface="+mn-lt"/>
                          <a:ea typeface="+mn-ea"/>
                          <a:cs typeface="Calibri" panose="020F0502020204030204" pitchFamily="34" charset="0"/>
                        </a:rPr>
                        <a:t> Provide sellers with contextual sales guidance, so they always know what’s next in the sales process. Contextual, real-time dashboards for sellers and leaders ensure the entire sales team knows what metrics to focus on, helping optimize sales performance and guide informed actions toward the organization’s specific goals. </a:t>
                      </a:r>
                    </a:p>
                  </a:txBody>
                  <a:tcPr marR="36576" marT="36576" marB="3657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733851397"/>
                  </a:ext>
                </a:extLst>
              </a:tr>
            </a:tbl>
          </a:graphicData>
        </a:graphic>
      </p:graphicFrame>
      <p:graphicFrame>
        <p:nvGraphicFramePr>
          <p:cNvPr id="23" name="Table 22">
            <a:extLst>
              <a:ext uri="{FF2B5EF4-FFF2-40B4-BE49-F238E27FC236}">
                <a16:creationId xmlns:a16="http://schemas.microsoft.com/office/drawing/2014/main" id="{FC7E0031-4C74-4BCC-9593-54934DDB2580}"/>
              </a:ext>
            </a:extLst>
          </p:cNvPr>
          <p:cNvGraphicFramePr>
            <a:graphicFrameLocks noGrp="1"/>
          </p:cNvGraphicFramePr>
          <p:nvPr>
            <p:extLst>
              <p:ext uri="{D42A27DB-BD31-4B8C-83A1-F6EECF244321}">
                <p14:modId xmlns:p14="http://schemas.microsoft.com/office/powerpoint/2010/main" val="63181379"/>
              </p:ext>
            </p:extLst>
          </p:nvPr>
        </p:nvGraphicFramePr>
        <p:xfrm>
          <a:off x="5029200" y="634820"/>
          <a:ext cx="4900613" cy="3322816"/>
        </p:xfrm>
        <a:graphic>
          <a:graphicData uri="http://schemas.openxmlformats.org/drawingml/2006/table">
            <a:tbl>
              <a:tblPr firstRow="1" bandRow="1"/>
              <a:tblGrid>
                <a:gridCol w="4900613">
                  <a:extLst>
                    <a:ext uri="{9D8B030D-6E8A-4147-A177-3AD203B41FA5}">
                      <a16:colId xmlns:a16="http://schemas.microsoft.com/office/drawing/2014/main" val="4182917000"/>
                    </a:ext>
                  </a:extLst>
                </a:gridCol>
              </a:tblGrid>
              <a:tr h="252464">
                <a:tc>
                  <a:txBody>
                    <a:bodyPr/>
                    <a:lstStyle>
                      <a:lvl1pPr marL="0" algn="l" defTabSz="1036362" rtl="0" eaLnBrk="1" latinLnBrk="0" hangingPunct="1">
                        <a:defRPr sz="2000" b="1" kern="1200">
                          <a:solidFill>
                            <a:schemeClr val="lt1"/>
                          </a:solidFill>
                          <a:latin typeface="Calibri" panose="020F0502020204030204"/>
                        </a:defRPr>
                      </a:lvl1pPr>
                      <a:lvl2pPr marL="518180" algn="l" defTabSz="1036362" rtl="0" eaLnBrk="1" latinLnBrk="0" hangingPunct="1">
                        <a:defRPr sz="2000" b="1" kern="1200">
                          <a:solidFill>
                            <a:schemeClr val="lt1"/>
                          </a:solidFill>
                          <a:latin typeface="Calibri" panose="020F0502020204030204"/>
                        </a:defRPr>
                      </a:lvl2pPr>
                      <a:lvl3pPr marL="1036362" algn="l" defTabSz="1036362" rtl="0" eaLnBrk="1" latinLnBrk="0" hangingPunct="1">
                        <a:defRPr sz="2000" b="1" kern="1200">
                          <a:solidFill>
                            <a:schemeClr val="lt1"/>
                          </a:solidFill>
                          <a:latin typeface="Calibri" panose="020F0502020204030204"/>
                        </a:defRPr>
                      </a:lvl3pPr>
                      <a:lvl4pPr marL="1554542" algn="l" defTabSz="1036362" rtl="0" eaLnBrk="1" latinLnBrk="0" hangingPunct="1">
                        <a:defRPr sz="2000" b="1" kern="1200">
                          <a:solidFill>
                            <a:schemeClr val="lt1"/>
                          </a:solidFill>
                          <a:latin typeface="Calibri" panose="020F0502020204030204"/>
                        </a:defRPr>
                      </a:lvl4pPr>
                      <a:lvl5pPr marL="2072722" algn="l" defTabSz="1036362" rtl="0" eaLnBrk="1" latinLnBrk="0" hangingPunct="1">
                        <a:defRPr sz="2000" b="1" kern="1200">
                          <a:solidFill>
                            <a:schemeClr val="lt1"/>
                          </a:solidFill>
                          <a:latin typeface="Calibri" panose="020F0502020204030204"/>
                        </a:defRPr>
                      </a:lvl5pPr>
                      <a:lvl6pPr marL="2590904" algn="l" defTabSz="1036362" rtl="0" eaLnBrk="1" latinLnBrk="0" hangingPunct="1">
                        <a:defRPr sz="2000" b="1" kern="1200">
                          <a:solidFill>
                            <a:schemeClr val="lt1"/>
                          </a:solidFill>
                          <a:latin typeface="Calibri" panose="020F0502020204030204"/>
                        </a:defRPr>
                      </a:lvl6pPr>
                      <a:lvl7pPr marL="3109084" algn="l" defTabSz="1036362" rtl="0" eaLnBrk="1" latinLnBrk="0" hangingPunct="1">
                        <a:defRPr sz="2000" b="1" kern="1200">
                          <a:solidFill>
                            <a:schemeClr val="lt1"/>
                          </a:solidFill>
                          <a:latin typeface="Calibri" panose="020F0502020204030204"/>
                        </a:defRPr>
                      </a:lvl7pPr>
                      <a:lvl8pPr marL="3627265" algn="l" defTabSz="1036362" rtl="0" eaLnBrk="1" latinLnBrk="0" hangingPunct="1">
                        <a:defRPr sz="2000" b="1" kern="1200">
                          <a:solidFill>
                            <a:schemeClr val="lt1"/>
                          </a:solidFill>
                          <a:latin typeface="Calibri" panose="020F0502020204030204"/>
                        </a:defRPr>
                      </a:lvl8pPr>
                      <a:lvl9pPr marL="4145447" algn="l" defTabSz="1036362" rtl="0" eaLnBrk="1" latinLnBrk="0" hangingPunct="1">
                        <a:defRPr sz="2000" b="1" kern="1200">
                          <a:solidFill>
                            <a:schemeClr val="lt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latin typeface="+mn-lt"/>
                        </a:rPr>
                        <a:t>Conversation starters</a:t>
                      </a:r>
                      <a:endParaRPr lang="en-US" sz="900" i="1" dirty="0">
                        <a:latin typeface="+mn-lt"/>
                      </a:endParaRPr>
                    </a:p>
                  </a:txBody>
                  <a:tcPr marR="36576" marT="36576" marB="36576"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2277470377"/>
                  </a:ext>
                </a:extLst>
              </a:tr>
              <a:tr h="2958323">
                <a:tc>
                  <a:txBody>
                    <a:bodyPr/>
                    <a:lstStyle>
                      <a:lvl1pPr marL="0" algn="l" defTabSz="1036362" rtl="0" eaLnBrk="1" latinLnBrk="0" hangingPunct="1">
                        <a:defRPr sz="2000" kern="1200">
                          <a:solidFill>
                            <a:schemeClr val="dk1"/>
                          </a:solidFill>
                          <a:latin typeface="Calibri" panose="020F0502020204030204"/>
                        </a:defRPr>
                      </a:lvl1pPr>
                      <a:lvl2pPr marL="518180" algn="l" defTabSz="1036362" rtl="0" eaLnBrk="1" latinLnBrk="0" hangingPunct="1">
                        <a:defRPr sz="2000" kern="1200">
                          <a:solidFill>
                            <a:schemeClr val="dk1"/>
                          </a:solidFill>
                          <a:latin typeface="Calibri" panose="020F0502020204030204"/>
                        </a:defRPr>
                      </a:lvl2pPr>
                      <a:lvl3pPr marL="1036362" algn="l" defTabSz="1036362" rtl="0" eaLnBrk="1" latinLnBrk="0" hangingPunct="1">
                        <a:defRPr sz="2000" kern="1200">
                          <a:solidFill>
                            <a:schemeClr val="dk1"/>
                          </a:solidFill>
                          <a:latin typeface="Calibri" panose="020F0502020204030204"/>
                        </a:defRPr>
                      </a:lvl3pPr>
                      <a:lvl4pPr marL="1554542" algn="l" defTabSz="1036362" rtl="0" eaLnBrk="1" latinLnBrk="0" hangingPunct="1">
                        <a:defRPr sz="2000" kern="1200">
                          <a:solidFill>
                            <a:schemeClr val="dk1"/>
                          </a:solidFill>
                          <a:latin typeface="Calibri" panose="020F0502020204030204"/>
                        </a:defRPr>
                      </a:lvl4pPr>
                      <a:lvl5pPr marL="2072722" algn="l" defTabSz="1036362" rtl="0" eaLnBrk="1" latinLnBrk="0" hangingPunct="1">
                        <a:defRPr sz="2000" kern="1200">
                          <a:solidFill>
                            <a:schemeClr val="dk1"/>
                          </a:solidFill>
                          <a:latin typeface="Calibri" panose="020F0502020204030204"/>
                        </a:defRPr>
                      </a:lvl5pPr>
                      <a:lvl6pPr marL="2590904" algn="l" defTabSz="1036362" rtl="0" eaLnBrk="1" latinLnBrk="0" hangingPunct="1">
                        <a:defRPr sz="2000" kern="1200">
                          <a:solidFill>
                            <a:schemeClr val="dk1"/>
                          </a:solidFill>
                          <a:latin typeface="Calibri" panose="020F0502020204030204"/>
                        </a:defRPr>
                      </a:lvl6pPr>
                      <a:lvl7pPr marL="3109084" algn="l" defTabSz="1036362" rtl="0" eaLnBrk="1" latinLnBrk="0" hangingPunct="1">
                        <a:defRPr sz="2000" kern="1200">
                          <a:solidFill>
                            <a:schemeClr val="dk1"/>
                          </a:solidFill>
                          <a:latin typeface="Calibri" panose="020F0502020204030204"/>
                        </a:defRPr>
                      </a:lvl7pPr>
                      <a:lvl8pPr marL="3627265" algn="l" defTabSz="1036362" rtl="0" eaLnBrk="1" latinLnBrk="0" hangingPunct="1">
                        <a:defRPr sz="2000" kern="1200">
                          <a:solidFill>
                            <a:schemeClr val="dk1"/>
                          </a:solidFill>
                          <a:latin typeface="Calibri" panose="020F0502020204030204"/>
                        </a:defRPr>
                      </a:lvl8pPr>
                      <a:lvl9pPr marL="4145447" algn="l" defTabSz="1036362" rtl="0" eaLnBrk="1" latinLnBrk="0" hangingPunct="1">
                        <a:defRPr sz="2000" kern="1200">
                          <a:solidFill>
                            <a:schemeClr val="dk1"/>
                          </a:solidFill>
                          <a:latin typeface="Calibri" panose="020F0502020204030204"/>
                        </a:defRPr>
                      </a:lvl9pPr>
                    </a:lstStyle>
                    <a:p>
                      <a:pPr marL="171450" marR="0" lvl="0" indent="-171450">
                        <a:lnSpc>
                          <a:spcPct val="100000"/>
                        </a:lnSpc>
                        <a:spcBef>
                          <a:spcPts val="0"/>
                        </a:spcBef>
                        <a:spcAft>
                          <a:spcPts val="400"/>
                        </a:spcAft>
                        <a:buFont typeface="Arial" panose="020B0604020202020204" pitchFamily="34" charset="0"/>
                        <a:buChar char="•"/>
                      </a:pPr>
                      <a:r>
                        <a:rPr lang="en-US" sz="850" dirty="0">
                          <a:effectLst/>
                          <a:latin typeface="+mn-lt"/>
                          <a:ea typeface="Calibri" panose="020F0502020204030204" pitchFamily="34" charset="0"/>
                          <a:cs typeface="Arial" panose="020B0604020202020204" pitchFamily="34" charset="0"/>
                        </a:rPr>
                        <a:t>Does your team use multiple applications for CRM, email, voice/video meetings, and document storage? Does the team spend too much time signing in to and switching between applications, redoing work and/or looking for information? What impact do separate, unconnected apps have on costs and team productivity and the ability to sell? (e.g. siloed data, learning/managing different applications)</a:t>
                      </a:r>
                    </a:p>
                    <a:p>
                      <a:pPr marL="171450" marR="0" lvl="0" indent="-171450">
                        <a:lnSpc>
                          <a:spcPct val="100000"/>
                        </a:lnSpc>
                        <a:spcBef>
                          <a:spcPts val="0"/>
                        </a:spcBef>
                        <a:spcAft>
                          <a:spcPts val="400"/>
                        </a:spcAft>
                        <a:buFont typeface="Arial" panose="020B0604020202020204" pitchFamily="34" charset="0"/>
                        <a:buChar char="•"/>
                      </a:pPr>
                      <a:r>
                        <a:rPr lang="en-US" sz="850" dirty="0">
                          <a:effectLst/>
                          <a:latin typeface="+mn-lt"/>
                          <a:ea typeface="Calibri" panose="020F0502020204030204" pitchFamily="34" charset="0"/>
                          <a:cs typeface="Arial" panose="020B0604020202020204" pitchFamily="34" charset="0"/>
                        </a:rPr>
                        <a:t>Do you have limited IT resources to manage and integrate additional, new applications?  </a:t>
                      </a:r>
                    </a:p>
                    <a:p>
                      <a:pPr marL="171450" marR="0" lvl="0" indent="-171450">
                        <a:lnSpc>
                          <a:spcPct val="100000"/>
                        </a:lnSpc>
                        <a:spcBef>
                          <a:spcPts val="0"/>
                        </a:spcBef>
                        <a:spcAft>
                          <a:spcPts val="400"/>
                        </a:spcAft>
                        <a:buFont typeface="Arial" panose="020B0604020202020204" pitchFamily="34" charset="0"/>
                        <a:buChar char="•"/>
                      </a:pPr>
                      <a:r>
                        <a:rPr lang="en-US" sz="850" dirty="0">
                          <a:effectLst/>
                          <a:latin typeface="+mn-lt"/>
                          <a:ea typeface="Calibri" panose="020F0502020204030204" pitchFamily="34" charset="0"/>
                          <a:cs typeface="Arial" panose="020B0604020202020204" pitchFamily="34" charset="0"/>
                        </a:rPr>
                        <a:t>Does your team use a collaboration platform, like Microsoft Teams or Skype? Do you use it to communicate with customers, as well as colleagues? </a:t>
                      </a:r>
                    </a:p>
                    <a:p>
                      <a:pPr marL="171450" marR="0" lvl="0" indent="-171450">
                        <a:lnSpc>
                          <a:spcPct val="100000"/>
                        </a:lnSpc>
                        <a:spcBef>
                          <a:spcPts val="0"/>
                        </a:spcBef>
                        <a:spcAft>
                          <a:spcPts val="400"/>
                        </a:spcAft>
                        <a:buFont typeface="Arial" panose="020B0604020202020204" pitchFamily="34" charset="0"/>
                        <a:buChar char="•"/>
                      </a:pPr>
                      <a:r>
                        <a:rPr lang="en-US" sz="850" dirty="0">
                          <a:effectLst/>
                          <a:latin typeface="+mn-lt"/>
                          <a:ea typeface="Calibri" panose="020F0502020204030204" pitchFamily="34" charset="0"/>
                          <a:cs typeface="Arial"/>
                        </a:rPr>
                        <a:t>Do you use Excel and/or Power BI for analysis and reporting? If not, what tools do you use, and how well do they connect to data sources, and to your CRM and productivity software? </a:t>
                      </a:r>
                    </a:p>
                    <a:p>
                      <a:pPr marL="171450" marR="0" lvl="0" indent="-171450">
                        <a:lnSpc>
                          <a:spcPct val="100000"/>
                        </a:lnSpc>
                        <a:spcBef>
                          <a:spcPts val="0"/>
                        </a:spcBef>
                        <a:spcAft>
                          <a:spcPts val="400"/>
                        </a:spcAft>
                        <a:buFont typeface="Arial" panose="020B0604020202020204" pitchFamily="34" charset="0"/>
                        <a:buChar char="•"/>
                      </a:pPr>
                      <a:r>
                        <a:rPr lang="en-US" sz="850" dirty="0">
                          <a:effectLst/>
                          <a:latin typeface="+mn-lt"/>
                          <a:ea typeface="Calibri" panose="020F0502020204030204" pitchFamily="34" charset="0"/>
                          <a:cs typeface="Arial" panose="020B0604020202020204" pitchFamily="34" charset="0"/>
                        </a:rPr>
                        <a:t>How do sellers capture and shares sales notes and updates? Can multiple people view shared notes? What happens to account and lead status notes and updates when an employee leaves the company?</a:t>
                      </a:r>
                    </a:p>
                    <a:p>
                      <a:pPr marL="171450" marR="0" lvl="0" indent="-171450">
                        <a:lnSpc>
                          <a:spcPct val="100000"/>
                        </a:lnSpc>
                        <a:spcBef>
                          <a:spcPts val="0"/>
                        </a:spcBef>
                        <a:spcAft>
                          <a:spcPts val="400"/>
                        </a:spcAft>
                        <a:buFont typeface="Arial" panose="020B0604020202020204" pitchFamily="34" charset="0"/>
                        <a:buChar char="•"/>
                      </a:pPr>
                      <a:r>
                        <a:rPr lang="en-US" sz="850" dirty="0">
                          <a:effectLst/>
                          <a:latin typeface="+mn-lt"/>
                          <a:ea typeface="Calibri" panose="020F0502020204030204" pitchFamily="34" charset="0"/>
                          <a:cs typeface="Arial"/>
                        </a:rPr>
                        <a:t>Do your sales team members always update the records for centralized overview of customer interaction? Are you able to track sales and marketing touch points of each of your customers?</a:t>
                      </a:r>
                    </a:p>
                    <a:p>
                      <a:pPr marL="171450" marR="0" lvl="0" indent="-171450">
                        <a:lnSpc>
                          <a:spcPct val="100000"/>
                        </a:lnSpc>
                        <a:spcBef>
                          <a:spcPts val="0"/>
                        </a:spcBef>
                        <a:spcAft>
                          <a:spcPts val="400"/>
                        </a:spcAft>
                        <a:buFont typeface="Arial" panose="020B0604020202020204" pitchFamily="34" charset="0"/>
                        <a:buChar char="•"/>
                      </a:pPr>
                      <a:r>
                        <a:rPr lang="en-US" sz="850" dirty="0">
                          <a:effectLst/>
                          <a:latin typeface="+mn-lt"/>
                          <a:ea typeface="Calibri" panose="020F0502020204030204" pitchFamily="34" charset="0"/>
                          <a:cs typeface="Arial" panose="020B0604020202020204" pitchFamily="34" charset="0"/>
                        </a:rPr>
                        <a:t>Does your team have access to mobile apps for your sales tools and platforms (CRM, collaboration, etc.)?</a:t>
                      </a:r>
                    </a:p>
                    <a:p>
                      <a:pPr marL="171450" marR="0" lvl="0" indent="-171450">
                        <a:lnSpc>
                          <a:spcPct val="100000"/>
                        </a:lnSpc>
                        <a:spcBef>
                          <a:spcPts val="0"/>
                        </a:spcBef>
                        <a:spcAft>
                          <a:spcPts val="400"/>
                        </a:spcAft>
                        <a:buFont typeface="Arial" panose="020B0604020202020204" pitchFamily="34" charset="0"/>
                        <a:buChar char="•"/>
                      </a:pPr>
                      <a:r>
                        <a:rPr lang="en-US" sz="850" dirty="0">
                          <a:effectLst/>
                          <a:latin typeface="+mn-lt"/>
                          <a:ea typeface="Calibri" panose="020F0502020204030204" pitchFamily="34" charset="0"/>
                          <a:cs typeface="Arial" panose="020B0604020202020204" pitchFamily="34" charset="0"/>
                        </a:rPr>
                        <a:t>How many new sellers do you hire? How much time does it take to ramp-up new sellers?</a:t>
                      </a:r>
                    </a:p>
                    <a:p>
                      <a:pPr marL="171450" marR="0" lvl="0" indent="-171450">
                        <a:lnSpc>
                          <a:spcPct val="100000"/>
                        </a:lnSpc>
                        <a:spcBef>
                          <a:spcPts val="0"/>
                        </a:spcBef>
                        <a:spcAft>
                          <a:spcPts val="400"/>
                        </a:spcAft>
                        <a:buFont typeface="Arial" panose="020B0604020202020204" pitchFamily="34" charset="0"/>
                        <a:buChar char="•"/>
                      </a:pPr>
                      <a:r>
                        <a:rPr lang="en-US" sz="850" dirty="0">
                          <a:effectLst/>
                          <a:latin typeface="+mn-lt"/>
                          <a:ea typeface="Calibri" panose="020F0502020204030204" pitchFamily="34" charset="0"/>
                          <a:cs typeface="Arial"/>
                        </a:rPr>
                        <a:t>Do all sellers have a clear picture of their performance in real-time? And are your sales managers able to track and train sellers with sales manager dashboards?</a:t>
                      </a:r>
                    </a:p>
                  </a:txBody>
                  <a:tcPr marR="36576" marT="36576" marB="3657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733851397"/>
                  </a:ext>
                </a:extLst>
              </a:tr>
            </a:tbl>
          </a:graphicData>
        </a:graphic>
      </p:graphicFrame>
      <p:graphicFrame>
        <p:nvGraphicFramePr>
          <p:cNvPr id="2" name="Table 1">
            <a:extLst>
              <a:ext uri="{FF2B5EF4-FFF2-40B4-BE49-F238E27FC236}">
                <a16:creationId xmlns:a16="http://schemas.microsoft.com/office/drawing/2014/main" id="{8F1B97B2-9664-4346-B55F-525566E63F0C}"/>
              </a:ext>
            </a:extLst>
          </p:cNvPr>
          <p:cNvGraphicFramePr>
            <a:graphicFrameLocks noGrp="1"/>
          </p:cNvGraphicFramePr>
          <p:nvPr>
            <p:extLst>
              <p:ext uri="{D42A27DB-BD31-4B8C-83A1-F6EECF244321}">
                <p14:modId xmlns:p14="http://schemas.microsoft.com/office/powerpoint/2010/main" val="1566681374"/>
              </p:ext>
            </p:extLst>
          </p:nvPr>
        </p:nvGraphicFramePr>
        <p:xfrm>
          <a:off x="128587" y="4020305"/>
          <a:ext cx="9801226" cy="3228357"/>
        </p:xfrm>
        <a:graphic>
          <a:graphicData uri="http://schemas.openxmlformats.org/drawingml/2006/table">
            <a:tbl>
              <a:tblPr firstRow="1" bandRow="1">
                <a:tableStyleId>{5C22544A-7EE6-4342-B048-85BDC9FD1C3A}</a:tableStyleId>
              </a:tblPr>
              <a:tblGrid>
                <a:gridCol w="838606">
                  <a:extLst>
                    <a:ext uri="{9D8B030D-6E8A-4147-A177-3AD203B41FA5}">
                      <a16:colId xmlns:a16="http://schemas.microsoft.com/office/drawing/2014/main" val="1025991538"/>
                    </a:ext>
                  </a:extLst>
                </a:gridCol>
                <a:gridCol w="8962620">
                  <a:extLst>
                    <a:ext uri="{9D8B030D-6E8A-4147-A177-3AD203B41FA5}">
                      <a16:colId xmlns:a16="http://schemas.microsoft.com/office/drawing/2014/main" val="3633659482"/>
                    </a:ext>
                  </a:extLst>
                </a:gridCol>
              </a:tblGrid>
              <a:tr h="246457">
                <a:tc gridSpan="2">
                  <a:txBody>
                    <a:bodyPr/>
                    <a:lstStyle/>
                    <a:p>
                      <a:pPr>
                        <a:lnSpc>
                          <a:spcPct val="107000"/>
                        </a:lnSpc>
                      </a:pPr>
                      <a:r>
                        <a:rPr lang="en-US" sz="1000" dirty="0">
                          <a:effectLst/>
                          <a:latin typeface="+mn-lt"/>
                          <a:cs typeface="Calibri" panose="020F0502020204030204" pitchFamily="34" charset="0"/>
                        </a:rPr>
                        <a:t>How Office 365 works with Dynamics 365 for Sales Professional </a:t>
                      </a:r>
                    </a:p>
                  </a:txBody>
                  <a:tcPr marR="36576" marT="36576" marB="36576" anchor="ctr">
                    <a:solidFill>
                      <a:schemeClr val="tx1"/>
                    </a:solidFill>
                  </a:tcPr>
                </a:tc>
                <a:tc hMerge="1">
                  <a:txBody>
                    <a:bodyPr/>
                    <a:lstStyle/>
                    <a:p>
                      <a:pPr>
                        <a:lnSpc>
                          <a:spcPct val="107000"/>
                        </a:lnSpc>
                      </a:pPr>
                      <a:endParaRPr lang="en-US" sz="900">
                        <a:effectLst/>
                        <a:latin typeface="+mn-lt"/>
                        <a:cs typeface="Arial" panose="020B0604020202020204" pitchFamily="34" charset="0"/>
                      </a:endParaRPr>
                    </a:p>
                  </a:txBody>
                  <a:tcPr marL="21110" marR="21110" marT="10555" marB="10555" anchor="ctr"/>
                </a:tc>
                <a:extLst>
                  <a:ext uri="{0D108BD9-81ED-4DB2-BD59-A6C34878D82A}">
                    <a16:rowId xmlns:a16="http://schemas.microsoft.com/office/drawing/2014/main" val="1864704129"/>
                  </a:ext>
                </a:extLst>
              </a:tr>
              <a:tr h="373976">
                <a:tc>
                  <a:txBody>
                    <a:bodyPr/>
                    <a:lstStyle/>
                    <a:p>
                      <a:pPr marL="0" marR="0">
                        <a:lnSpc>
                          <a:spcPct val="107000"/>
                        </a:lnSpc>
                        <a:spcBef>
                          <a:spcPts val="0"/>
                        </a:spcBef>
                        <a:spcAft>
                          <a:spcPts val="400"/>
                        </a:spcAft>
                      </a:pPr>
                      <a:r>
                        <a:rPr lang="en-US" sz="850" b="1" kern="1200" dirty="0">
                          <a:solidFill>
                            <a:schemeClr val="tx1"/>
                          </a:solidFill>
                          <a:effectLst/>
                          <a:latin typeface="+mn-lt"/>
                          <a:cs typeface="Calibri" panose="020F0502020204030204" pitchFamily="34" charset="0"/>
                        </a:rPr>
                        <a:t>Outlook</a:t>
                      </a:r>
                      <a:endParaRPr lang="en-US" sz="850" b="1" dirty="0">
                        <a:solidFill>
                          <a:schemeClr val="tx1"/>
                        </a:solidFill>
                        <a:effectLst/>
                        <a:latin typeface="+mn-lt"/>
                        <a:ea typeface="Calibri" panose="020F0502020204030204" pitchFamily="34" charset="0"/>
                        <a:cs typeface="Calibri" panose="020F0502020204030204" pitchFamily="34" charset="0"/>
                      </a:endParaRPr>
                    </a:p>
                  </a:txBody>
                  <a:tcPr marR="36576" marT="36576" marB="36576">
                    <a:solidFill>
                      <a:schemeClr val="bg1">
                        <a:lumMod val="95000"/>
                      </a:schemeClr>
                    </a:solidFill>
                  </a:tcPr>
                </a:tc>
                <a:tc>
                  <a:txBody>
                    <a:bodyPr/>
                    <a:lstStyle/>
                    <a:p>
                      <a:pPr marL="0" marR="0">
                        <a:lnSpc>
                          <a:spcPct val="107000"/>
                        </a:lnSpc>
                        <a:spcBef>
                          <a:spcPts val="0"/>
                        </a:spcBef>
                        <a:spcAft>
                          <a:spcPts val="400"/>
                        </a:spcAft>
                      </a:pPr>
                      <a:r>
                        <a:rPr lang="en-US" sz="850" kern="1200" dirty="0">
                          <a:solidFill>
                            <a:schemeClr val="tx1"/>
                          </a:solidFill>
                          <a:effectLst/>
                          <a:latin typeface="+mn-lt"/>
                          <a:cs typeface="Calibri"/>
                        </a:rPr>
                        <a:t>Create a new sales lead, such as a new contact from an email recipient or update a prospect to an opportunity. See contextual sales data and history while reading or composing emails. Track and share important customer emails. </a:t>
                      </a:r>
                      <a:endParaRPr lang="en-US" sz="850" dirty="0">
                        <a:solidFill>
                          <a:schemeClr val="tx1"/>
                        </a:solidFill>
                        <a:effectLst/>
                        <a:latin typeface="+mn-lt"/>
                        <a:ea typeface="Calibri" panose="020F0502020204030204" pitchFamily="34" charset="0"/>
                        <a:cs typeface="Calibri" panose="020F0502020204030204" pitchFamily="34" charset="0"/>
                      </a:endParaRPr>
                    </a:p>
                  </a:txBody>
                  <a:tcPr marL="36576" marR="36576" marT="36576" marB="36576">
                    <a:solidFill>
                      <a:schemeClr val="bg1">
                        <a:lumMod val="95000"/>
                      </a:schemeClr>
                    </a:solidFill>
                  </a:tcPr>
                </a:tc>
                <a:extLst>
                  <a:ext uri="{0D108BD9-81ED-4DB2-BD59-A6C34878D82A}">
                    <a16:rowId xmlns:a16="http://schemas.microsoft.com/office/drawing/2014/main" val="2671190868"/>
                  </a:ext>
                </a:extLst>
              </a:tr>
              <a:tr h="373976">
                <a:tc>
                  <a:txBody>
                    <a:bodyPr/>
                    <a:lstStyle/>
                    <a:p>
                      <a:pPr marL="0" marR="0">
                        <a:lnSpc>
                          <a:spcPct val="107000"/>
                        </a:lnSpc>
                        <a:spcBef>
                          <a:spcPts val="0"/>
                        </a:spcBef>
                        <a:spcAft>
                          <a:spcPts val="400"/>
                        </a:spcAft>
                      </a:pPr>
                      <a:r>
                        <a:rPr lang="en-US" sz="850" b="1" kern="1200" dirty="0">
                          <a:solidFill>
                            <a:schemeClr val="tx1"/>
                          </a:solidFill>
                          <a:effectLst/>
                          <a:latin typeface="+mn-lt"/>
                          <a:cs typeface="Calibri" panose="020F0502020204030204" pitchFamily="34" charset="0"/>
                        </a:rPr>
                        <a:t>Teams</a:t>
                      </a:r>
                      <a:endParaRPr lang="en-US" sz="850" b="1" dirty="0">
                        <a:solidFill>
                          <a:schemeClr val="tx1"/>
                        </a:solidFill>
                        <a:effectLst/>
                        <a:latin typeface="+mn-lt"/>
                        <a:ea typeface="Calibri" panose="020F0502020204030204" pitchFamily="34" charset="0"/>
                        <a:cs typeface="Calibri" panose="020F0502020204030204" pitchFamily="34" charset="0"/>
                      </a:endParaRPr>
                    </a:p>
                  </a:txBody>
                  <a:tcPr marR="36576" marT="36576" marB="36576">
                    <a:solidFill>
                      <a:schemeClr val="bg1">
                        <a:lumMod val="95000"/>
                      </a:schemeClr>
                    </a:solidFill>
                  </a:tcPr>
                </a:tc>
                <a:tc>
                  <a:txBody>
                    <a:bodyPr/>
                    <a:lstStyle/>
                    <a:p>
                      <a:pPr marL="0" marR="0">
                        <a:lnSpc>
                          <a:spcPct val="107000"/>
                        </a:lnSpc>
                        <a:spcBef>
                          <a:spcPts val="0"/>
                        </a:spcBef>
                        <a:spcAft>
                          <a:spcPts val="400"/>
                        </a:spcAft>
                      </a:pPr>
                      <a:r>
                        <a:rPr lang="en-US" sz="850" dirty="0">
                          <a:solidFill>
                            <a:schemeClr val="tx1"/>
                          </a:solidFill>
                          <a:effectLst/>
                          <a:latin typeface="+mn-lt"/>
                          <a:ea typeface="Calibri" panose="020F0502020204030204" pitchFamily="34" charset="0"/>
                          <a:cs typeface="Calibri" panose="020F0502020204030204" pitchFamily="34" charset="0"/>
                        </a:rPr>
                        <a:t>Collaborate with colleagues and customers on deals directly in Teams. Have conversations, meet online, share sales documents, and access sales records, all from Teams. Get contextual sales guidance in Teams, so sellers know what’s next in the sales process.  </a:t>
                      </a:r>
                    </a:p>
                  </a:txBody>
                  <a:tcPr marL="36576" marR="36576" marT="36576" marB="36576">
                    <a:solidFill>
                      <a:schemeClr val="bg1">
                        <a:lumMod val="95000"/>
                      </a:schemeClr>
                    </a:solidFill>
                  </a:tcPr>
                </a:tc>
                <a:extLst>
                  <a:ext uri="{0D108BD9-81ED-4DB2-BD59-A6C34878D82A}">
                    <a16:rowId xmlns:a16="http://schemas.microsoft.com/office/drawing/2014/main" val="1801697385"/>
                  </a:ext>
                </a:extLst>
              </a:tr>
              <a:tr h="373976">
                <a:tc>
                  <a:txBody>
                    <a:bodyPr/>
                    <a:lstStyle/>
                    <a:p>
                      <a:pPr marL="0" marR="0">
                        <a:lnSpc>
                          <a:spcPct val="107000"/>
                        </a:lnSpc>
                        <a:spcBef>
                          <a:spcPts val="0"/>
                        </a:spcBef>
                        <a:spcAft>
                          <a:spcPts val="400"/>
                        </a:spcAft>
                      </a:pPr>
                      <a:r>
                        <a:rPr lang="en-US" sz="850" b="1" kern="1200" dirty="0">
                          <a:solidFill>
                            <a:schemeClr val="tx1"/>
                          </a:solidFill>
                          <a:effectLst/>
                          <a:latin typeface="+mn-lt"/>
                          <a:cs typeface="Calibri" panose="020F0502020204030204" pitchFamily="34" charset="0"/>
                        </a:rPr>
                        <a:t>Word</a:t>
                      </a:r>
                      <a:endParaRPr lang="en-US" sz="850" b="1" dirty="0">
                        <a:solidFill>
                          <a:schemeClr val="tx1"/>
                        </a:solidFill>
                        <a:effectLst/>
                        <a:latin typeface="+mn-lt"/>
                        <a:ea typeface="Calibri" panose="020F0502020204030204" pitchFamily="34" charset="0"/>
                        <a:cs typeface="Calibri" panose="020F0502020204030204" pitchFamily="34" charset="0"/>
                      </a:endParaRPr>
                    </a:p>
                  </a:txBody>
                  <a:tcPr marR="36576" marT="36576" marB="36576">
                    <a:solidFill>
                      <a:schemeClr val="bg1">
                        <a:lumMod val="95000"/>
                      </a:schemeClr>
                    </a:solidFill>
                  </a:tcPr>
                </a:tc>
                <a:tc>
                  <a:txBody>
                    <a:bodyPr/>
                    <a:lstStyle/>
                    <a:p>
                      <a:pPr marL="0" marR="0">
                        <a:lnSpc>
                          <a:spcPct val="107000"/>
                        </a:lnSpc>
                        <a:spcBef>
                          <a:spcPts val="0"/>
                        </a:spcBef>
                        <a:spcAft>
                          <a:spcPts val="400"/>
                        </a:spcAft>
                      </a:pPr>
                      <a:r>
                        <a:rPr lang="en-US" sz="850" kern="1200" dirty="0">
                          <a:solidFill>
                            <a:schemeClr val="tx1"/>
                          </a:solidFill>
                          <a:effectLst/>
                          <a:latin typeface="+mn-lt"/>
                          <a:cs typeface="Calibri" panose="020F0502020204030204" pitchFamily="34" charset="0"/>
                        </a:rPr>
                        <a:t>Create proposals or other sales documents. Dynamics 365 for Sales Professional supports Word mail merge and the ability to pull data from the source and related records. Documents can be created automatically using workflows and stored against the record that initiated it, streamlining the sales process.</a:t>
                      </a:r>
                      <a:endParaRPr lang="en-US" sz="850" dirty="0">
                        <a:solidFill>
                          <a:schemeClr val="tx1"/>
                        </a:solidFill>
                        <a:effectLst/>
                        <a:latin typeface="+mn-lt"/>
                        <a:ea typeface="Calibri" panose="020F0502020204030204" pitchFamily="34" charset="0"/>
                        <a:cs typeface="Calibri" panose="020F0502020204030204" pitchFamily="34" charset="0"/>
                      </a:endParaRPr>
                    </a:p>
                  </a:txBody>
                  <a:tcPr marL="36576" marR="36576" marT="36576" marB="36576">
                    <a:solidFill>
                      <a:schemeClr val="bg1">
                        <a:lumMod val="95000"/>
                      </a:schemeClr>
                    </a:solidFill>
                  </a:tcPr>
                </a:tc>
                <a:extLst>
                  <a:ext uri="{0D108BD9-81ED-4DB2-BD59-A6C34878D82A}">
                    <a16:rowId xmlns:a16="http://schemas.microsoft.com/office/drawing/2014/main" val="3637985735"/>
                  </a:ext>
                </a:extLst>
              </a:tr>
              <a:tr h="526346">
                <a:tc>
                  <a:txBody>
                    <a:bodyPr/>
                    <a:lstStyle/>
                    <a:p>
                      <a:pPr marL="0" marR="0">
                        <a:lnSpc>
                          <a:spcPct val="107000"/>
                        </a:lnSpc>
                        <a:spcBef>
                          <a:spcPts val="0"/>
                        </a:spcBef>
                        <a:spcAft>
                          <a:spcPts val="400"/>
                        </a:spcAft>
                      </a:pPr>
                      <a:r>
                        <a:rPr lang="en-US" sz="850" b="1" kern="1200" dirty="0">
                          <a:solidFill>
                            <a:schemeClr val="tx1"/>
                          </a:solidFill>
                          <a:effectLst/>
                          <a:latin typeface="+mn-lt"/>
                          <a:cs typeface="Calibri" panose="020F0502020204030204" pitchFamily="34" charset="0"/>
                        </a:rPr>
                        <a:t>Excel</a:t>
                      </a:r>
                      <a:endParaRPr lang="en-US" sz="850" b="1" dirty="0">
                        <a:solidFill>
                          <a:schemeClr val="tx1"/>
                        </a:solidFill>
                        <a:effectLst/>
                        <a:latin typeface="+mn-lt"/>
                        <a:ea typeface="Calibri" panose="020F0502020204030204" pitchFamily="34" charset="0"/>
                        <a:cs typeface="Calibri" panose="020F0502020204030204" pitchFamily="34" charset="0"/>
                      </a:endParaRPr>
                    </a:p>
                  </a:txBody>
                  <a:tcPr marR="36576" marT="36576" marB="36576">
                    <a:solidFill>
                      <a:schemeClr val="bg1">
                        <a:lumMod val="95000"/>
                      </a:schemeClr>
                    </a:solidFill>
                  </a:tcPr>
                </a:tc>
                <a:tc>
                  <a:txBody>
                    <a:bodyPr/>
                    <a:lstStyle/>
                    <a:p>
                      <a:pPr marL="0" marR="0">
                        <a:lnSpc>
                          <a:spcPct val="107000"/>
                        </a:lnSpc>
                        <a:spcBef>
                          <a:spcPts val="0"/>
                        </a:spcBef>
                        <a:spcAft>
                          <a:spcPts val="400"/>
                        </a:spcAft>
                      </a:pPr>
                      <a:r>
                        <a:rPr lang="en-US" sz="850" kern="1200" dirty="0">
                          <a:solidFill>
                            <a:schemeClr val="tx1"/>
                          </a:solidFill>
                          <a:effectLst/>
                          <a:latin typeface="+mn-lt"/>
                          <a:cs typeface="Calibri"/>
                        </a:rPr>
                        <a:t>Sellers can access sales data and work with data anywhere, via Excel Online or via Excel desktop. Users can create reports to support their business needs and have the data refresh automatically in real time in Excel. When users need to update a large number of records, Dynamics 365 for Sales Professional supports accurate data entry, helping ensure that the update meets systems and format requirements.</a:t>
                      </a:r>
                      <a:r>
                        <a:rPr lang="en-US" sz="850" dirty="0">
                          <a:solidFill>
                            <a:schemeClr val="tx1"/>
                          </a:solidFill>
                          <a:effectLst/>
                          <a:latin typeface="+mn-lt"/>
                          <a:cs typeface="Calibri"/>
                        </a:rPr>
                        <a:t> </a:t>
                      </a:r>
                      <a:endParaRPr lang="en-US" sz="850" dirty="0">
                        <a:solidFill>
                          <a:schemeClr val="tx1"/>
                        </a:solidFill>
                        <a:effectLst/>
                        <a:latin typeface="+mn-lt"/>
                        <a:ea typeface="Calibri" panose="020F0502020204030204" pitchFamily="34" charset="0"/>
                        <a:cs typeface="Calibri" panose="020F0502020204030204" pitchFamily="34" charset="0"/>
                      </a:endParaRPr>
                    </a:p>
                  </a:txBody>
                  <a:tcPr marL="36576" marR="36576" marT="36576" marB="36576">
                    <a:solidFill>
                      <a:schemeClr val="bg1">
                        <a:lumMod val="95000"/>
                      </a:schemeClr>
                    </a:solidFill>
                  </a:tcPr>
                </a:tc>
                <a:extLst>
                  <a:ext uri="{0D108BD9-81ED-4DB2-BD59-A6C34878D82A}">
                    <a16:rowId xmlns:a16="http://schemas.microsoft.com/office/drawing/2014/main" val="381512304"/>
                  </a:ext>
                </a:extLst>
              </a:tr>
              <a:tr h="377467">
                <a:tc>
                  <a:txBody>
                    <a:bodyPr/>
                    <a:lstStyle/>
                    <a:p>
                      <a:pPr marL="0" marR="0">
                        <a:lnSpc>
                          <a:spcPct val="107000"/>
                        </a:lnSpc>
                        <a:spcBef>
                          <a:spcPts val="0"/>
                        </a:spcBef>
                        <a:spcAft>
                          <a:spcPts val="400"/>
                        </a:spcAft>
                      </a:pPr>
                      <a:r>
                        <a:rPr lang="en-US" sz="850" b="1" kern="1200" dirty="0">
                          <a:solidFill>
                            <a:schemeClr val="tx1"/>
                          </a:solidFill>
                          <a:effectLst/>
                          <a:latin typeface="+mn-lt"/>
                          <a:cs typeface="Calibri" panose="020F0502020204030204" pitchFamily="34" charset="0"/>
                        </a:rPr>
                        <a:t>Power BI</a:t>
                      </a:r>
                      <a:endParaRPr lang="en-US" sz="850" b="1" dirty="0">
                        <a:solidFill>
                          <a:schemeClr val="tx1"/>
                        </a:solidFill>
                        <a:effectLst/>
                        <a:latin typeface="+mn-lt"/>
                        <a:ea typeface="Calibri" panose="020F0502020204030204" pitchFamily="34" charset="0"/>
                        <a:cs typeface="Calibri" panose="020F0502020204030204" pitchFamily="34" charset="0"/>
                      </a:endParaRPr>
                    </a:p>
                  </a:txBody>
                  <a:tcPr marR="36576" marT="36576" marB="36576">
                    <a:solidFill>
                      <a:schemeClr val="bg1">
                        <a:lumMod val="95000"/>
                      </a:schemeClr>
                    </a:solidFill>
                  </a:tcPr>
                </a:tc>
                <a:tc>
                  <a:txBody>
                    <a:bodyPr/>
                    <a:lstStyle/>
                    <a:p>
                      <a:pPr marL="0" marR="0">
                        <a:lnSpc>
                          <a:spcPct val="107000"/>
                        </a:lnSpc>
                        <a:spcBef>
                          <a:spcPts val="0"/>
                        </a:spcBef>
                        <a:spcAft>
                          <a:spcPts val="400"/>
                        </a:spcAft>
                      </a:pPr>
                      <a:r>
                        <a:rPr lang="en-US" sz="850" kern="1200" dirty="0">
                          <a:solidFill>
                            <a:schemeClr val="tx1"/>
                          </a:solidFill>
                          <a:effectLst/>
                          <a:latin typeface="+mn-lt"/>
                          <a:cs typeface="Calibri" panose="020F0502020204030204" pitchFamily="34" charset="0"/>
                        </a:rPr>
                        <a:t>A Power BI content pack allows users to quickly access sales data in Power BI and visualize trends and chart data. These visualizations can then be surfaced in the Dynamics 365 for Sales Professional dashboard. </a:t>
                      </a:r>
                      <a:r>
                        <a:rPr kumimoji="0" lang="en-US" sz="850" b="0" i="1" u="none" strike="noStrike" kern="1200" cap="none" spc="0" normalizeH="0" baseline="0" noProof="0" dirty="0">
                          <a:ln>
                            <a:noFill/>
                          </a:ln>
                          <a:solidFill>
                            <a:srgbClr val="3C3C41"/>
                          </a:solidFill>
                          <a:effectLst/>
                          <a:uLnTx/>
                          <a:uFillTx/>
                          <a:latin typeface="Calibri" panose="020F0502020204030204" pitchFamily="34" charset="0"/>
                          <a:cs typeface="Arial" panose="020B0604020202020204" pitchFamily="34" charset="0"/>
                        </a:rPr>
                        <a:t>    </a:t>
                      </a:r>
                      <a:r>
                        <a:rPr kumimoji="0" lang="en-US" sz="850" b="0" i="1" u="none" strike="noStrike" kern="1200" cap="none" spc="0" normalizeH="0" baseline="0" noProof="0" dirty="0">
                          <a:ln>
                            <a:noFill/>
                          </a:ln>
                          <a:solidFill>
                            <a:srgbClr val="3C3C41"/>
                          </a:solidFill>
                          <a:effectLst/>
                          <a:uLnTx/>
                          <a:uFillTx/>
                          <a:latin typeface="Calibri" panose="020F0502020204030204" pitchFamily="34" charset="0"/>
                          <a:ea typeface="Calibri" panose="020F0502020204030204" pitchFamily="34" charset="0"/>
                          <a:cs typeface="Arial" panose="020B0604020202020204" pitchFamily="34" charset="0"/>
                        </a:rPr>
                        <a:t>Requires Sales Analytics for Dynamics 365 content pack and Power BI license</a:t>
                      </a:r>
                      <a:endParaRPr lang="en-US" sz="850" dirty="0">
                        <a:solidFill>
                          <a:schemeClr val="tx1"/>
                        </a:solidFill>
                        <a:effectLst/>
                        <a:latin typeface="+mn-lt"/>
                        <a:ea typeface="Calibri" panose="020F0502020204030204" pitchFamily="34" charset="0"/>
                        <a:cs typeface="Calibri" panose="020F0502020204030204" pitchFamily="34" charset="0"/>
                      </a:endParaRPr>
                    </a:p>
                  </a:txBody>
                  <a:tcPr marL="36576" marR="36576" marT="36576" marB="36576">
                    <a:solidFill>
                      <a:schemeClr val="bg1">
                        <a:lumMod val="95000"/>
                      </a:schemeClr>
                    </a:solidFill>
                  </a:tcPr>
                </a:tc>
                <a:extLst>
                  <a:ext uri="{0D108BD9-81ED-4DB2-BD59-A6C34878D82A}">
                    <a16:rowId xmlns:a16="http://schemas.microsoft.com/office/drawing/2014/main" val="711025379"/>
                  </a:ext>
                </a:extLst>
              </a:tr>
              <a:tr h="582183">
                <a:tc>
                  <a:txBody>
                    <a:bodyPr/>
                    <a:lstStyle/>
                    <a:p>
                      <a:pPr marL="0" marR="0">
                        <a:lnSpc>
                          <a:spcPct val="107000"/>
                        </a:lnSpc>
                        <a:spcBef>
                          <a:spcPts val="0"/>
                        </a:spcBef>
                        <a:spcAft>
                          <a:spcPts val="400"/>
                        </a:spcAft>
                      </a:pPr>
                      <a:r>
                        <a:rPr lang="en-US" sz="850" b="1" kern="1200" dirty="0">
                          <a:solidFill>
                            <a:schemeClr val="tx1"/>
                          </a:solidFill>
                          <a:effectLst/>
                          <a:latin typeface="+mn-lt"/>
                          <a:cs typeface="Calibri" panose="020F0502020204030204" pitchFamily="34" charset="0"/>
                        </a:rPr>
                        <a:t>OneDrive/</a:t>
                      </a:r>
                      <a:endParaRPr lang="en-US" sz="850" b="1" dirty="0">
                        <a:solidFill>
                          <a:schemeClr val="tx1"/>
                        </a:solidFill>
                        <a:effectLst/>
                        <a:latin typeface="+mn-lt"/>
                        <a:cs typeface="Calibri" panose="020F0502020204030204" pitchFamily="34" charset="0"/>
                      </a:endParaRPr>
                    </a:p>
                    <a:p>
                      <a:pPr marL="0" marR="0">
                        <a:lnSpc>
                          <a:spcPct val="107000"/>
                        </a:lnSpc>
                        <a:spcBef>
                          <a:spcPts val="0"/>
                        </a:spcBef>
                        <a:spcAft>
                          <a:spcPts val="400"/>
                        </a:spcAft>
                      </a:pPr>
                      <a:r>
                        <a:rPr lang="en-US" sz="850" b="1" kern="1200" dirty="0">
                          <a:solidFill>
                            <a:schemeClr val="tx1"/>
                          </a:solidFill>
                          <a:effectLst/>
                          <a:latin typeface="+mn-lt"/>
                          <a:cs typeface="Calibri" panose="020F0502020204030204" pitchFamily="34" charset="0"/>
                        </a:rPr>
                        <a:t>SharePoint</a:t>
                      </a:r>
                      <a:endParaRPr lang="en-US" sz="850" b="1" dirty="0">
                        <a:solidFill>
                          <a:schemeClr val="tx1"/>
                        </a:solidFill>
                        <a:effectLst/>
                        <a:latin typeface="+mn-lt"/>
                        <a:ea typeface="Calibri" panose="020F0502020204030204" pitchFamily="34" charset="0"/>
                        <a:cs typeface="Calibri" panose="020F0502020204030204" pitchFamily="34" charset="0"/>
                      </a:endParaRPr>
                    </a:p>
                  </a:txBody>
                  <a:tcPr marR="36576" marT="36576" marB="36576">
                    <a:solidFill>
                      <a:schemeClr val="bg1">
                        <a:lumMod val="95000"/>
                      </a:schemeClr>
                    </a:solidFill>
                  </a:tcPr>
                </a:tc>
                <a:tc>
                  <a:txBody>
                    <a:bodyPr/>
                    <a:lstStyle/>
                    <a:p>
                      <a:pPr marL="0" marR="0">
                        <a:lnSpc>
                          <a:spcPct val="107000"/>
                        </a:lnSpc>
                        <a:spcBef>
                          <a:spcPts val="0"/>
                        </a:spcBef>
                        <a:spcAft>
                          <a:spcPts val="400"/>
                        </a:spcAft>
                      </a:pPr>
                      <a:r>
                        <a:rPr lang="en-US" sz="850" kern="1200" dirty="0">
                          <a:solidFill>
                            <a:schemeClr val="tx1"/>
                          </a:solidFill>
                          <a:effectLst/>
                          <a:latin typeface="+mn-lt"/>
                          <a:cs typeface="Calibri"/>
                        </a:rPr>
                        <a:t>Dynamics 365 for Sales Professional supports full document management via OneDrive for Business and SharePoint. Sales teams can store documents on SharePoint and manage them from within Dynamics 365 for Sales Professional. Documents created in Dynamics 365 are stored on SharePoint/ OneDrive for Business, and are automatically synced to desktop and mobile devices.</a:t>
                      </a:r>
                      <a:endParaRPr lang="en-US" sz="850" dirty="0">
                        <a:solidFill>
                          <a:schemeClr val="tx1"/>
                        </a:solidFill>
                        <a:effectLst/>
                        <a:latin typeface="+mn-lt"/>
                        <a:ea typeface="Calibri" panose="020F0502020204030204" pitchFamily="34" charset="0"/>
                        <a:cs typeface="Calibri"/>
                      </a:endParaRPr>
                    </a:p>
                  </a:txBody>
                  <a:tcPr marL="36576" marR="36576" marT="36576" marB="36576">
                    <a:solidFill>
                      <a:schemeClr val="bg1">
                        <a:lumMod val="95000"/>
                      </a:schemeClr>
                    </a:solidFill>
                  </a:tcPr>
                </a:tc>
                <a:extLst>
                  <a:ext uri="{0D108BD9-81ED-4DB2-BD59-A6C34878D82A}">
                    <a16:rowId xmlns:a16="http://schemas.microsoft.com/office/drawing/2014/main" val="2947156424"/>
                  </a:ext>
                </a:extLst>
              </a:tr>
              <a:tr h="373976">
                <a:tc>
                  <a:txBody>
                    <a:bodyPr/>
                    <a:lstStyle/>
                    <a:p>
                      <a:pPr marL="0" marR="0">
                        <a:lnSpc>
                          <a:spcPct val="107000"/>
                        </a:lnSpc>
                        <a:spcBef>
                          <a:spcPts val="0"/>
                        </a:spcBef>
                        <a:spcAft>
                          <a:spcPts val="400"/>
                        </a:spcAft>
                      </a:pPr>
                      <a:r>
                        <a:rPr lang="en-US" sz="850" b="1" kern="1200" dirty="0">
                          <a:solidFill>
                            <a:schemeClr val="tx1"/>
                          </a:solidFill>
                          <a:effectLst/>
                          <a:latin typeface="+mn-lt"/>
                          <a:cs typeface="Calibri" panose="020F0502020204030204" pitchFamily="34" charset="0"/>
                        </a:rPr>
                        <a:t>OneNote</a:t>
                      </a:r>
                      <a:endParaRPr lang="en-US" sz="850" b="1" dirty="0">
                        <a:solidFill>
                          <a:schemeClr val="tx1"/>
                        </a:solidFill>
                        <a:effectLst/>
                        <a:latin typeface="+mn-lt"/>
                        <a:ea typeface="Calibri" panose="020F0502020204030204" pitchFamily="34" charset="0"/>
                        <a:cs typeface="Calibri" panose="020F0502020204030204" pitchFamily="34" charset="0"/>
                      </a:endParaRPr>
                    </a:p>
                  </a:txBody>
                  <a:tcPr marR="36576" marT="36576" marB="36576">
                    <a:solidFill>
                      <a:schemeClr val="bg1">
                        <a:lumMod val="95000"/>
                      </a:schemeClr>
                    </a:solidFill>
                  </a:tcPr>
                </a:tc>
                <a:tc>
                  <a:txBody>
                    <a:bodyPr/>
                    <a:lstStyle/>
                    <a:p>
                      <a:pPr marL="0" marR="0">
                        <a:lnSpc>
                          <a:spcPct val="107000"/>
                        </a:lnSpc>
                        <a:spcBef>
                          <a:spcPts val="0"/>
                        </a:spcBef>
                        <a:spcAft>
                          <a:spcPts val="400"/>
                        </a:spcAft>
                      </a:pPr>
                      <a:r>
                        <a:rPr lang="en-US" sz="850" kern="1200" dirty="0">
                          <a:solidFill>
                            <a:schemeClr val="tx1"/>
                          </a:solidFill>
                          <a:effectLst/>
                          <a:latin typeface="+mn-lt"/>
                          <a:cs typeface="Calibri" panose="020F0502020204030204" pitchFamily="34" charset="0"/>
                        </a:rPr>
                        <a:t>View linked notebooks from within Customer Engagement records. Changes to notebooks using OneNote are automatically updated and viewable within Dynamics 365 for Sales Professional. </a:t>
                      </a:r>
                      <a:endParaRPr lang="en-US" sz="850" dirty="0">
                        <a:solidFill>
                          <a:schemeClr val="tx1"/>
                        </a:solidFill>
                        <a:effectLst/>
                        <a:latin typeface="+mn-lt"/>
                        <a:ea typeface="Calibri" panose="020F0502020204030204" pitchFamily="34" charset="0"/>
                        <a:cs typeface="Calibri" panose="020F0502020204030204" pitchFamily="34" charset="0"/>
                      </a:endParaRPr>
                    </a:p>
                  </a:txBody>
                  <a:tcPr marL="36576" marR="36576" marT="36576" marB="36576">
                    <a:solidFill>
                      <a:schemeClr val="bg1">
                        <a:lumMod val="95000"/>
                      </a:schemeClr>
                    </a:solidFill>
                  </a:tcPr>
                </a:tc>
                <a:extLst>
                  <a:ext uri="{0D108BD9-81ED-4DB2-BD59-A6C34878D82A}">
                    <a16:rowId xmlns:a16="http://schemas.microsoft.com/office/drawing/2014/main" val="1400895537"/>
                  </a:ext>
                </a:extLst>
              </a:tr>
            </a:tbl>
          </a:graphicData>
        </a:graphic>
      </p:graphicFrame>
      <p:sp>
        <p:nvSpPr>
          <p:cNvPr id="3" name="Title 2">
            <a:extLst>
              <a:ext uri="{FF2B5EF4-FFF2-40B4-BE49-F238E27FC236}">
                <a16:creationId xmlns:a16="http://schemas.microsoft.com/office/drawing/2014/main" id="{F5406AF8-FBBE-4B77-A9EF-4B86E9797A4F}"/>
              </a:ext>
            </a:extLst>
          </p:cNvPr>
          <p:cNvSpPr>
            <a:spLocks noGrp="1"/>
          </p:cNvSpPr>
          <p:nvPr>
            <p:ph type="title"/>
          </p:nvPr>
        </p:nvSpPr>
        <p:spPr/>
        <p:txBody>
          <a:bodyPr/>
          <a:lstStyle/>
          <a:p>
            <a:r>
              <a:rPr lang="en-US" dirty="0"/>
              <a:t>Office 365 &amp; Dynamics 365 for Sales Professional</a:t>
            </a:r>
          </a:p>
        </p:txBody>
      </p:sp>
    </p:spTree>
    <p:extLst>
      <p:ext uri="{BB962C8B-B14F-4D97-AF65-F5344CB8AC3E}">
        <p14:creationId xmlns:p14="http://schemas.microsoft.com/office/powerpoint/2010/main" val="1193672180"/>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Table 13">
            <a:extLst>
              <a:ext uri="{FF2B5EF4-FFF2-40B4-BE49-F238E27FC236}">
                <a16:creationId xmlns:a16="http://schemas.microsoft.com/office/drawing/2014/main" id="{42EA04EF-03F7-4708-9942-3AF77325671E}"/>
              </a:ext>
            </a:extLst>
          </p:cNvPr>
          <p:cNvGraphicFramePr>
            <a:graphicFrameLocks noGrp="1"/>
          </p:cNvGraphicFramePr>
          <p:nvPr>
            <p:extLst>
              <p:ext uri="{D42A27DB-BD31-4B8C-83A1-F6EECF244321}">
                <p14:modId xmlns:p14="http://schemas.microsoft.com/office/powerpoint/2010/main" val="4114566452"/>
              </p:ext>
            </p:extLst>
          </p:nvPr>
        </p:nvGraphicFramePr>
        <p:xfrm>
          <a:off x="128588" y="607521"/>
          <a:ext cx="9801224" cy="5703654"/>
        </p:xfrm>
        <a:graphic>
          <a:graphicData uri="http://schemas.openxmlformats.org/drawingml/2006/table">
            <a:tbl>
              <a:tblPr firstRow="1" bandRow="1"/>
              <a:tblGrid>
                <a:gridCol w="2842759">
                  <a:extLst>
                    <a:ext uri="{9D8B030D-6E8A-4147-A177-3AD203B41FA5}">
                      <a16:colId xmlns:a16="http://schemas.microsoft.com/office/drawing/2014/main" val="2008704951"/>
                    </a:ext>
                  </a:extLst>
                </a:gridCol>
                <a:gridCol w="6958465">
                  <a:extLst>
                    <a:ext uri="{9D8B030D-6E8A-4147-A177-3AD203B41FA5}">
                      <a16:colId xmlns:a16="http://schemas.microsoft.com/office/drawing/2014/main" val="1582751887"/>
                    </a:ext>
                  </a:extLst>
                </a:gridCol>
              </a:tblGrid>
              <a:tr h="203419">
                <a:tc>
                  <a:txBody>
                    <a:bodyPr/>
                    <a:lstStyle>
                      <a:lvl1pPr marL="0" algn="l" defTabSz="1036362" rtl="0" eaLnBrk="1" latinLnBrk="0" hangingPunct="1">
                        <a:defRPr sz="2000" b="1" kern="1200">
                          <a:solidFill>
                            <a:schemeClr val="lt1"/>
                          </a:solidFill>
                          <a:latin typeface="Calibri" panose="020F0502020204030204"/>
                        </a:defRPr>
                      </a:lvl1pPr>
                      <a:lvl2pPr marL="518180" algn="l" defTabSz="1036362" rtl="0" eaLnBrk="1" latinLnBrk="0" hangingPunct="1">
                        <a:defRPr sz="2000" b="1" kern="1200">
                          <a:solidFill>
                            <a:schemeClr val="lt1"/>
                          </a:solidFill>
                          <a:latin typeface="Calibri" panose="020F0502020204030204"/>
                        </a:defRPr>
                      </a:lvl2pPr>
                      <a:lvl3pPr marL="1036362" algn="l" defTabSz="1036362" rtl="0" eaLnBrk="1" latinLnBrk="0" hangingPunct="1">
                        <a:defRPr sz="2000" b="1" kern="1200">
                          <a:solidFill>
                            <a:schemeClr val="lt1"/>
                          </a:solidFill>
                          <a:latin typeface="Calibri" panose="020F0502020204030204"/>
                        </a:defRPr>
                      </a:lvl3pPr>
                      <a:lvl4pPr marL="1554542" algn="l" defTabSz="1036362" rtl="0" eaLnBrk="1" latinLnBrk="0" hangingPunct="1">
                        <a:defRPr sz="2000" b="1" kern="1200">
                          <a:solidFill>
                            <a:schemeClr val="lt1"/>
                          </a:solidFill>
                          <a:latin typeface="Calibri" panose="020F0502020204030204"/>
                        </a:defRPr>
                      </a:lvl4pPr>
                      <a:lvl5pPr marL="2072722" algn="l" defTabSz="1036362" rtl="0" eaLnBrk="1" latinLnBrk="0" hangingPunct="1">
                        <a:defRPr sz="2000" b="1" kern="1200">
                          <a:solidFill>
                            <a:schemeClr val="lt1"/>
                          </a:solidFill>
                          <a:latin typeface="Calibri" panose="020F0502020204030204"/>
                        </a:defRPr>
                      </a:lvl5pPr>
                      <a:lvl6pPr marL="2590904" algn="l" defTabSz="1036362" rtl="0" eaLnBrk="1" latinLnBrk="0" hangingPunct="1">
                        <a:defRPr sz="2000" b="1" kern="1200">
                          <a:solidFill>
                            <a:schemeClr val="lt1"/>
                          </a:solidFill>
                          <a:latin typeface="Calibri" panose="020F0502020204030204"/>
                        </a:defRPr>
                      </a:lvl6pPr>
                      <a:lvl7pPr marL="3109084" algn="l" defTabSz="1036362" rtl="0" eaLnBrk="1" latinLnBrk="0" hangingPunct="1">
                        <a:defRPr sz="2000" b="1" kern="1200">
                          <a:solidFill>
                            <a:schemeClr val="lt1"/>
                          </a:solidFill>
                          <a:latin typeface="Calibri" panose="020F0502020204030204"/>
                        </a:defRPr>
                      </a:lvl7pPr>
                      <a:lvl8pPr marL="3627265" algn="l" defTabSz="1036362" rtl="0" eaLnBrk="1" latinLnBrk="0" hangingPunct="1">
                        <a:defRPr sz="2000" b="1" kern="1200">
                          <a:solidFill>
                            <a:schemeClr val="lt1"/>
                          </a:solidFill>
                          <a:latin typeface="Calibri" panose="020F0502020204030204"/>
                        </a:defRPr>
                      </a:lvl8pPr>
                      <a:lvl9pPr marL="4145447" algn="l" defTabSz="1036362" rtl="0" eaLnBrk="1" latinLnBrk="0" hangingPunct="1">
                        <a:defRPr sz="2000" b="1" kern="1200">
                          <a:solidFill>
                            <a:schemeClr val="lt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kern="1200" dirty="0">
                          <a:solidFill>
                            <a:schemeClr val="lt1"/>
                          </a:solidFill>
                          <a:latin typeface="+mn-lt"/>
                          <a:ea typeface="+mn-ea"/>
                          <a:cs typeface="+mn-cs"/>
                        </a:rPr>
                        <a:t>Objection</a:t>
                      </a:r>
                    </a:p>
                  </a:txBody>
                  <a:tcPr marR="36576" marT="36576" marB="36576" anchor="ctr">
                    <a:lnL w="635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1036362" rtl="0" eaLnBrk="1" latinLnBrk="0" hangingPunct="1">
                        <a:defRPr sz="2000" b="1" kern="1200">
                          <a:solidFill>
                            <a:schemeClr val="lt1"/>
                          </a:solidFill>
                          <a:latin typeface="Calibri" panose="020F0502020204030204"/>
                        </a:defRPr>
                      </a:lvl1pPr>
                      <a:lvl2pPr marL="518180" algn="l" defTabSz="1036362" rtl="0" eaLnBrk="1" latinLnBrk="0" hangingPunct="1">
                        <a:defRPr sz="2000" b="1" kern="1200">
                          <a:solidFill>
                            <a:schemeClr val="lt1"/>
                          </a:solidFill>
                          <a:latin typeface="Calibri" panose="020F0502020204030204"/>
                        </a:defRPr>
                      </a:lvl2pPr>
                      <a:lvl3pPr marL="1036362" algn="l" defTabSz="1036362" rtl="0" eaLnBrk="1" latinLnBrk="0" hangingPunct="1">
                        <a:defRPr sz="2000" b="1" kern="1200">
                          <a:solidFill>
                            <a:schemeClr val="lt1"/>
                          </a:solidFill>
                          <a:latin typeface="Calibri" panose="020F0502020204030204"/>
                        </a:defRPr>
                      </a:lvl3pPr>
                      <a:lvl4pPr marL="1554542" algn="l" defTabSz="1036362" rtl="0" eaLnBrk="1" latinLnBrk="0" hangingPunct="1">
                        <a:defRPr sz="2000" b="1" kern="1200">
                          <a:solidFill>
                            <a:schemeClr val="lt1"/>
                          </a:solidFill>
                          <a:latin typeface="Calibri" panose="020F0502020204030204"/>
                        </a:defRPr>
                      </a:lvl4pPr>
                      <a:lvl5pPr marL="2072722" algn="l" defTabSz="1036362" rtl="0" eaLnBrk="1" latinLnBrk="0" hangingPunct="1">
                        <a:defRPr sz="2000" b="1" kern="1200">
                          <a:solidFill>
                            <a:schemeClr val="lt1"/>
                          </a:solidFill>
                          <a:latin typeface="Calibri" panose="020F0502020204030204"/>
                        </a:defRPr>
                      </a:lvl5pPr>
                      <a:lvl6pPr marL="2590904" algn="l" defTabSz="1036362" rtl="0" eaLnBrk="1" latinLnBrk="0" hangingPunct="1">
                        <a:defRPr sz="2000" b="1" kern="1200">
                          <a:solidFill>
                            <a:schemeClr val="lt1"/>
                          </a:solidFill>
                          <a:latin typeface="Calibri" panose="020F0502020204030204"/>
                        </a:defRPr>
                      </a:lvl6pPr>
                      <a:lvl7pPr marL="3109084" algn="l" defTabSz="1036362" rtl="0" eaLnBrk="1" latinLnBrk="0" hangingPunct="1">
                        <a:defRPr sz="2000" b="1" kern="1200">
                          <a:solidFill>
                            <a:schemeClr val="lt1"/>
                          </a:solidFill>
                          <a:latin typeface="Calibri" panose="020F0502020204030204"/>
                        </a:defRPr>
                      </a:lvl7pPr>
                      <a:lvl8pPr marL="3627265" algn="l" defTabSz="1036362" rtl="0" eaLnBrk="1" latinLnBrk="0" hangingPunct="1">
                        <a:defRPr sz="2000" b="1" kern="1200">
                          <a:solidFill>
                            <a:schemeClr val="lt1"/>
                          </a:solidFill>
                          <a:latin typeface="Calibri" panose="020F0502020204030204"/>
                        </a:defRPr>
                      </a:lvl8pPr>
                      <a:lvl9pPr marL="4145447" algn="l" defTabSz="1036362" rtl="0" eaLnBrk="1" latinLnBrk="0" hangingPunct="1">
                        <a:defRPr sz="2000" b="1" kern="1200">
                          <a:solidFill>
                            <a:schemeClr val="lt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kern="1200" dirty="0">
                          <a:solidFill>
                            <a:schemeClr val="lt1"/>
                          </a:solidFill>
                          <a:latin typeface="+mn-lt"/>
                          <a:ea typeface="+mn-ea"/>
                          <a:cs typeface="+mn-cs"/>
                        </a:rPr>
                        <a:t>Microsoft response</a:t>
                      </a:r>
                    </a:p>
                  </a:txBody>
                  <a:tcPr marR="36576" marT="36576" marB="36576" anchor="ctr">
                    <a:lnL w="1270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909428997"/>
                  </a:ext>
                </a:extLst>
              </a:tr>
              <a:tr h="762270">
                <a:tc>
                  <a:txBody>
                    <a:bodyPr/>
                    <a:lstStyle/>
                    <a:p>
                      <a:pPr marL="0" marR="0">
                        <a:lnSpc>
                          <a:spcPct val="107000"/>
                        </a:lnSpc>
                        <a:spcBef>
                          <a:spcPts val="0"/>
                        </a:spcBef>
                        <a:spcAft>
                          <a:spcPts val="0"/>
                        </a:spcAft>
                      </a:pPr>
                      <a:r>
                        <a:rPr lang="en-US" sz="900" b="1" kern="1200" dirty="0">
                          <a:solidFill>
                            <a:srgbClr val="000000"/>
                          </a:solidFill>
                          <a:effectLst/>
                          <a:latin typeface="+mn-lt"/>
                          <a:ea typeface="Yu Mincho" panose="02020400000000000000" pitchFamily="18" charset="-128"/>
                          <a:cs typeface="Calibri" panose="020F0502020204030204" pitchFamily="34" charset="0"/>
                        </a:rPr>
                        <a:t>“What if I want to use Dropbox or other document storage options?”</a:t>
                      </a:r>
                      <a:endParaRPr lang="en-US" sz="900" dirty="0">
                        <a:effectLst/>
                        <a:latin typeface="+mn-lt"/>
                        <a:ea typeface="Calibri" panose="020F0502020204030204" pitchFamily="34" charset="0"/>
                        <a:cs typeface="Calibri" panose="020F0502020204030204" pitchFamily="34" charset="0"/>
                      </a:endParaRPr>
                    </a:p>
                  </a:txBody>
                  <a:tcPr marR="36576" marT="36576" marB="36576">
                    <a:lnL w="635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fontAlgn="ctr">
                        <a:lnSpc>
                          <a:spcPct val="107000"/>
                        </a:lnSpc>
                        <a:spcBef>
                          <a:spcPts val="0"/>
                        </a:spcBef>
                        <a:spcAft>
                          <a:spcPts val="800"/>
                        </a:spcAft>
                      </a:pPr>
                      <a:r>
                        <a:rPr lang="en-US" sz="900" kern="1200" dirty="0">
                          <a:solidFill>
                            <a:srgbClr val="000000"/>
                          </a:solidFill>
                          <a:effectLst/>
                          <a:latin typeface="+mn-lt"/>
                          <a:ea typeface="Yu Mincho" panose="02020400000000000000" pitchFamily="18" charset="-128"/>
                          <a:cs typeface="Calibri" panose="020F0502020204030204" pitchFamily="34" charset="0"/>
                        </a:rPr>
                        <a:t>With many Fortune 500 companies using Office 365, Microsoft is a leading service for managing business content. Microsoft SharePoint and OneDrive enable document collaboration and storage functionality that are more widely used than other providers. While Microsoft 365 for Sales Professional does not natively integrate with external cloud services such as Dropbox and Google Drive, the addition of Microsoft Flow enables easy integration for customers that do choose third party document storage options.</a:t>
                      </a:r>
                      <a:endParaRPr lang="en-US" sz="900" dirty="0">
                        <a:effectLst/>
                        <a:latin typeface="+mn-lt"/>
                        <a:ea typeface="Calibri" panose="020F0502020204030204" pitchFamily="34" charset="0"/>
                        <a:cs typeface="Calibri" panose="020F0502020204030204" pitchFamily="34" charset="0"/>
                      </a:endParaRPr>
                    </a:p>
                  </a:txBody>
                  <a:tcPr marR="36576" marT="36576" marB="36576">
                    <a:lnL w="1270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724470942"/>
                  </a:ext>
                </a:extLst>
              </a:tr>
              <a:tr h="362632">
                <a:tc>
                  <a:txBody>
                    <a:bodyPr/>
                    <a:lstStyle/>
                    <a:p>
                      <a:pPr marL="0" marR="0">
                        <a:lnSpc>
                          <a:spcPct val="107000"/>
                        </a:lnSpc>
                        <a:spcBef>
                          <a:spcPts val="0"/>
                        </a:spcBef>
                        <a:spcAft>
                          <a:spcPts val="0"/>
                        </a:spcAft>
                      </a:pPr>
                      <a:r>
                        <a:rPr lang="en-US" sz="900" b="1" kern="1200" dirty="0">
                          <a:solidFill>
                            <a:srgbClr val="000000"/>
                          </a:solidFill>
                          <a:effectLst/>
                          <a:latin typeface="+mn-lt"/>
                          <a:ea typeface="Yu Mincho" panose="02020400000000000000" pitchFamily="18" charset="-128"/>
                          <a:cs typeface="Calibri" panose="020F0502020204030204" pitchFamily="34" charset="0"/>
                        </a:rPr>
                        <a:t>“I use Gmail as my mail provider.”</a:t>
                      </a:r>
                      <a:endParaRPr lang="en-US" sz="900" dirty="0">
                        <a:effectLst/>
                        <a:latin typeface="+mn-lt"/>
                        <a:ea typeface="Calibri" panose="020F0502020204030204" pitchFamily="34" charset="0"/>
                        <a:cs typeface="Calibri" panose="020F0502020204030204" pitchFamily="34" charset="0"/>
                      </a:endParaRPr>
                    </a:p>
                  </a:txBody>
                  <a:tcPr marR="36576" marT="36576" marB="36576">
                    <a:lnL w="635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a:lnSpc>
                          <a:spcPct val="107000"/>
                        </a:lnSpc>
                        <a:spcBef>
                          <a:spcPts val="0"/>
                        </a:spcBef>
                        <a:spcAft>
                          <a:spcPts val="400"/>
                        </a:spcAft>
                        <a:tabLst>
                          <a:tab pos="4572000" algn="ctr"/>
                        </a:tabLst>
                      </a:pPr>
                      <a:r>
                        <a:rPr lang="en-US" sz="900" kern="1200" dirty="0">
                          <a:solidFill>
                            <a:srgbClr val="000000"/>
                          </a:solidFill>
                          <a:effectLst/>
                          <a:latin typeface="+mn-lt"/>
                          <a:ea typeface="Yu Mincho" panose="02020400000000000000" pitchFamily="18" charset="-128"/>
                          <a:cs typeface="Calibri" panose="020F0502020204030204" pitchFamily="34" charset="0"/>
                        </a:rPr>
                        <a:t>Dynamics 365 for Sales Professional integrates with Gmail via the POP3 and SMTP to enable inbound and outbound email capabilities.</a:t>
                      </a:r>
                      <a:endParaRPr lang="en-US" sz="900" dirty="0">
                        <a:effectLst/>
                        <a:latin typeface="+mn-lt"/>
                        <a:ea typeface="Calibri" panose="020F0502020204030204" pitchFamily="34" charset="0"/>
                        <a:cs typeface="Calibri" panose="020F0502020204030204" pitchFamily="34" charset="0"/>
                      </a:endParaRPr>
                    </a:p>
                  </a:txBody>
                  <a:tcPr marR="36576" marT="36576" marB="36576">
                    <a:lnL w="1270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584105696"/>
                  </a:ext>
                </a:extLst>
              </a:tr>
              <a:tr h="631505">
                <a:tc>
                  <a:txBody>
                    <a:bodyPr/>
                    <a:lstStyle/>
                    <a:p>
                      <a:pPr marL="0" marR="0">
                        <a:lnSpc>
                          <a:spcPct val="107000"/>
                        </a:lnSpc>
                        <a:spcBef>
                          <a:spcPts val="0"/>
                        </a:spcBef>
                        <a:spcAft>
                          <a:spcPts val="0"/>
                        </a:spcAft>
                      </a:pPr>
                      <a:r>
                        <a:rPr lang="en-US" sz="900" b="1" kern="1200" dirty="0">
                          <a:solidFill>
                            <a:srgbClr val="000000"/>
                          </a:solidFill>
                          <a:effectLst/>
                          <a:latin typeface="+mn-lt"/>
                          <a:ea typeface="Yu Mincho" panose="02020400000000000000" pitchFamily="18" charset="-128"/>
                          <a:cs typeface="Calibri" panose="020F0502020204030204" pitchFamily="34" charset="0"/>
                        </a:rPr>
                        <a:t>“I use an alternative financial/ERP product. Will Dynamics 365 for Sales Professional still work with it?”</a:t>
                      </a:r>
                      <a:endParaRPr lang="en-US" sz="900" dirty="0">
                        <a:effectLst/>
                        <a:latin typeface="+mn-lt"/>
                        <a:ea typeface="Calibri" panose="020F0502020204030204" pitchFamily="34" charset="0"/>
                        <a:cs typeface="Calibri" panose="020F0502020204030204" pitchFamily="34" charset="0"/>
                      </a:endParaRPr>
                    </a:p>
                  </a:txBody>
                  <a:tcPr marR="36576" marT="36576" marB="36576">
                    <a:lnL w="635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a:lnSpc>
                          <a:spcPct val="107000"/>
                        </a:lnSpc>
                        <a:spcBef>
                          <a:spcPts val="0"/>
                        </a:spcBef>
                        <a:spcAft>
                          <a:spcPts val="400"/>
                        </a:spcAft>
                        <a:tabLst>
                          <a:tab pos="4572000" algn="ctr"/>
                        </a:tabLst>
                      </a:pPr>
                      <a:r>
                        <a:rPr lang="en-US" sz="900" kern="1200" dirty="0">
                          <a:solidFill>
                            <a:srgbClr val="000000"/>
                          </a:solidFill>
                          <a:effectLst/>
                          <a:latin typeface="+mn-lt"/>
                          <a:ea typeface="Yu Mincho" panose="02020400000000000000" pitchFamily="18" charset="-128"/>
                          <a:cs typeface="Calibri" panose="020F0502020204030204" pitchFamily="34" charset="0"/>
                        </a:rPr>
                        <a:t>Dynamics 365 for Sales Professional connects with Dynamics 365 Business Central to offer a seamless user experience built on a common data model.</a:t>
                      </a:r>
                      <a:endParaRPr lang="en-US" sz="900" dirty="0">
                        <a:effectLst/>
                        <a:latin typeface="+mn-lt"/>
                        <a:ea typeface="Calibri" panose="020F0502020204030204" pitchFamily="34" charset="0"/>
                        <a:cs typeface="Calibri" panose="020F0502020204030204" pitchFamily="34" charset="0"/>
                      </a:endParaRPr>
                    </a:p>
                    <a:p>
                      <a:pPr marL="0" marR="0">
                        <a:lnSpc>
                          <a:spcPct val="107000"/>
                        </a:lnSpc>
                        <a:spcBef>
                          <a:spcPts val="0"/>
                        </a:spcBef>
                        <a:spcAft>
                          <a:spcPts val="400"/>
                        </a:spcAft>
                        <a:tabLst>
                          <a:tab pos="4572000" algn="ctr"/>
                        </a:tabLst>
                      </a:pPr>
                      <a:r>
                        <a:rPr lang="en-US" sz="900" kern="1200" dirty="0">
                          <a:solidFill>
                            <a:srgbClr val="000000"/>
                          </a:solidFill>
                          <a:effectLst/>
                          <a:latin typeface="+mn-lt"/>
                          <a:ea typeface="Yu Mincho" panose="02020400000000000000" pitchFamily="18" charset="-128"/>
                          <a:cs typeface="Calibri" panose="020F0502020204030204" pitchFamily="34" charset="0"/>
                        </a:rPr>
                        <a:t>If you are using a different financials software, you can connect to your ERP solution using third-party connectors or tools like Microsoft Flow or IFTTT.com.</a:t>
                      </a:r>
                      <a:endParaRPr lang="en-US" sz="900" dirty="0">
                        <a:effectLst/>
                        <a:latin typeface="+mn-lt"/>
                        <a:ea typeface="Calibri" panose="020F0502020204030204" pitchFamily="34" charset="0"/>
                        <a:cs typeface="Calibri" panose="020F0502020204030204" pitchFamily="34" charset="0"/>
                      </a:endParaRPr>
                    </a:p>
                  </a:txBody>
                  <a:tcPr marR="36576" marT="36576" marB="36576">
                    <a:lnL w="1270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930612609"/>
                  </a:ext>
                </a:extLst>
              </a:tr>
              <a:tr h="495807">
                <a:tc>
                  <a:txBody>
                    <a:bodyPr/>
                    <a:lstStyle/>
                    <a:p>
                      <a:pPr marL="0" marR="0">
                        <a:lnSpc>
                          <a:spcPct val="107000"/>
                        </a:lnSpc>
                        <a:spcBef>
                          <a:spcPts val="0"/>
                        </a:spcBef>
                        <a:spcAft>
                          <a:spcPts val="0"/>
                        </a:spcAft>
                      </a:pPr>
                      <a:r>
                        <a:rPr lang="en-US" sz="900" b="1" kern="1200" dirty="0">
                          <a:solidFill>
                            <a:srgbClr val="000000"/>
                          </a:solidFill>
                          <a:effectLst/>
                          <a:latin typeface="+mn-lt"/>
                          <a:ea typeface="Yu Mincho" panose="02020400000000000000" pitchFamily="18" charset="-128"/>
                          <a:cs typeface="Calibri" panose="020F0502020204030204" pitchFamily="34" charset="0"/>
                        </a:rPr>
                        <a:t>“I don’t want Office 365, so does that mean I can’t use Dynamics 365?”</a:t>
                      </a:r>
                      <a:endParaRPr lang="en-US" sz="900" dirty="0">
                        <a:effectLst/>
                        <a:latin typeface="+mn-lt"/>
                        <a:ea typeface="Calibri" panose="020F0502020204030204" pitchFamily="34" charset="0"/>
                        <a:cs typeface="Calibri" panose="020F0502020204030204" pitchFamily="34" charset="0"/>
                      </a:endParaRPr>
                    </a:p>
                  </a:txBody>
                  <a:tcPr marR="36576" marT="36576" marB="36576">
                    <a:lnL w="635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a:lnSpc>
                          <a:spcPct val="107000"/>
                        </a:lnSpc>
                        <a:spcBef>
                          <a:spcPts val="0"/>
                        </a:spcBef>
                        <a:spcAft>
                          <a:spcPts val="400"/>
                        </a:spcAft>
                        <a:tabLst>
                          <a:tab pos="4572000" algn="ctr"/>
                        </a:tabLst>
                      </a:pPr>
                      <a:r>
                        <a:rPr lang="en-US" sz="900" kern="1200" dirty="0">
                          <a:solidFill>
                            <a:srgbClr val="000000"/>
                          </a:solidFill>
                          <a:effectLst/>
                          <a:latin typeface="+mn-lt"/>
                          <a:ea typeface="Yu Mincho" panose="02020400000000000000" pitchFamily="18" charset="-128"/>
                          <a:cs typeface="Calibri" panose="020F0502020204030204" pitchFamily="34" charset="0"/>
                        </a:rPr>
                        <a:t>Although Dynamics 365 works best when implemented alongside Office 365, Dynamics 365 can be used independently of Office 365 while integrating into other mail products and services. If you use Office on-premises, you can still utilize Excel and Word functionality.</a:t>
                      </a:r>
                      <a:endParaRPr lang="en-US" sz="900" dirty="0">
                        <a:effectLst/>
                        <a:latin typeface="+mn-lt"/>
                        <a:ea typeface="Calibri" panose="020F0502020204030204" pitchFamily="34" charset="0"/>
                        <a:cs typeface="Calibri" panose="020F0502020204030204" pitchFamily="34" charset="0"/>
                      </a:endParaRPr>
                    </a:p>
                  </a:txBody>
                  <a:tcPr marR="36576" marT="36576" marB="36576">
                    <a:lnL w="1270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986537426"/>
                  </a:ext>
                </a:extLst>
              </a:tr>
              <a:tr h="1315246">
                <a:tc>
                  <a:txBody>
                    <a:bodyPr/>
                    <a:lstStyle/>
                    <a:p>
                      <a:pPr marL="0" marR="0">
                        <a:lnSpc>
                          <a:spcPct val="107000"/>
                        </a:lnSpc>
                        <a:spcBef>
                          <a:spcPts val="0"/>
                        </a:spcBef>
                        <a:spcAft>
                          <a:spcPts val="0"/>
                        </a:spcAft>
                      </a:pPr>
                      <a:r>
                        <a:rPr lang="en-US" sz="900" b="1" kern="1200" dirty="0">
                          <a:solidFill>
                            <a:srgbClr val="000000"/>
                          </a:solidFill>
                          <a:effectLst/>
                          <a:latin typeface="+mn-lt"/>
                          <a:ea typeface="Times New Roman" panose="02020603050405020304" pitchFamily="18" charset="0"/>
                          <a:cs typeface="Calibri" panose="020F0502020204030204" pitchFamily="34" charset="0"/>
                        </a:rPr>
                        <a:t>“</a:t>
                      </a:r>
                      <a:r>
                        <a:rPr lang="en-US" sz="900" b="1" u="none" kern="1200" dirty="0">
                          <a:solidFill>
                            <a:srgbClr val="000000"/>
                          </a:solidFill>
                          <a:effectLst/>
                          <a:latin typeface="+mn-lt"/>
                          <a:ea typeface="Times New Roman" panose="02020603050405020304" pitchFamily="18" charset="0"/>
                          <a:cs typeface="Calibri" panose="020F0502020204030204" pitchFamily="34" charset="0"/>
                        </a:rPr>
                        <a:t>Some competitors offer </a:t>
                      </a:r>
                      <a:r>
                        <a:rPr lang="en-US" sz="900" b="1" kern="1200" dirty="0">
                          <a:solidFill>
                            <a:srgbClr val="000000"/>
                          </a:solidFill>
                          <a:effectLst/>
                          <a:latin typeface="+mn-lt"/>
                          <a:ea typeface="Times New Roman" panose="02020603050405020304" pitchFamily="18" charset="0"/>
                          <a:cs typeface="Calibri" panose="020F0502020204030204" pitchFamily="34" charset="0"/>
                        </a:rPr>
                        <a:t>an alternative to Office 365. Why should I consider Dynamics 365, especially when I can get them for free?”</a:t>
                      </a:r>
                    </a:p>
                    <a:p>
                      <a:pPr marL="0" marR="0" lvl="0">
                        <a:lnSpc>
                          <a:spcPct val="107000"/>
                        </a:lnSpc>
                        <a:spcBef>
                          <a:spcPts val="0"/>
                        </a:spcBef>
                        <a:spcAft>
                          <a:spcPts val="0"/>
                        </a:spcAft>
                        <a:buNone/>
                      </a:pPr>
                      <a:endParaRPr lang="en-US" sz="900" b="1" kern="1200" dirty="0">
                        <a:solidFill>
                          <a:srgbClr val="000000"/>
                        </a:solidFill>
                        <a:effectLst/>
                        <a:latin typeface="+mn-lt"/>
                        <a:ea typeface="Calibri" panose="020F0502020204030204" pitchFamily="34" charset="0"/>
                        <a:cs typeface="Calibri"/>
                      </a:endParaRPr>
                    </a:p>
                    <a:p>
                      <a:pPr marL="0" marR="0" lvl="0">
                        <a:lnSpc>
                          <a:spcPct val="107000"/>
                        </a:lnSpc>
                        <a:spcBef>
                          <a:spcPts val="0"/>
                        </a:spcBef>
                        <a:spcAft>
                          <a:spcPts val="0"/>
                        </a:spcAft>
                        <a:buNone/>
                      </a:pPr>
                      <a:endParaRPr lang="en-US" sz="900" b="1" kern="1200" dirty="0">
                        <a:solidFill>
                          <a:srgbClr val="000000"/>
                        </a:solidFill>
                        <a:effectLst/>
                        <a:latin typeface="+mn-lt"/>
                        <a:ea typeface="Calibri" panose="020F0502020204030204" pitchFamily="34" charset="0"/>
                        <a:cs typeface="Calibri"/>
                      </a:endParaRPr>
                    </a:p>
                    <a:p>
                      <a:pPr marL="0" marR="0" lvl="0">
                        <a:lnSpc>
                          <a:spcPct val="107000"/>
                        </a:lnSpc>
                        <a:spcBef>
                          <a:spcPts val="0"/>
                        </a:spcBef>
                        <a:spcAft>
                          <a:spcPts val="0"/>
                        </a:spcAft>
                        <a:buNone/>
                      </a:pPr>
                      <a:endParaRPr lang="en-US" sz="900" b="1" kern="1200" dirty="0">
                        <a:solidFill>
                          <a:srgbClr val="000000"/>
                        </a:solidFill>
                        <a:effectLst/>
                        <a:latin typeface="+mn-lt"/>
                        <a:ea typeface="Calibri" panose="020F0502020204030204" pitchFamily="34" charset="0"/>
                        <a:cs typeface="Calibri"/>
                      </a:endParaRPr>
                    </a:p>
                  </a:txBody>
                  <a:tcPr marR="36576" marT="36576" marB="36576">
                    <a:lnL w="635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fontAlgn="ctr">
                        <a:lnSpc>
                          <a:spcPct val="107000"/>
                        </a:lnSpc>
                        <a:spcBef>
                          <a:spcPts val="0"/>
                        </a:spcBef>
                        <a:spcAft>
                          <a:spcPts val="800"/>
                        </a:spcAft>
                      </a:pPr>
                      <a:r>
                        <a:rPr lang="en-US" sz="900" b="1" dirty="0">
                          <a:effectLst/>
                          <a:latin typeface="+mn-lt"/>
                          <a:ea typeface="Times New Roman" panose="02020603050405020304" pitchFamily="18" charset="0"/>
                          <a:cs typeface="Calibri" panose="020F0502020204030204" pitchFamily="34" charset="0"/>
                        </a:rPr>
                        <a:t>Compatibility</a:t>
                      </a:r>
                      <a:r>
                        <a:rPr lang="en-US" sz="900" dirty="0">
                          <a:effectLst/>
                          <a:latin typeface="+mn-lt"/>
                          <a:ea typeface="Times New Roman" panose="02020603050405020304" pitchFamily="18" charset="0"/>
                          <a:cs typeface="Calibri" panose="020F0502020204030204" pitchFamily="34" charset="0"/>
                        </a:rPr>
                        <a:t> Other solutions can’t compete with the ease of use, online and offline productivity apps, document compatibility, seamless Dynamics 365/CRM integration, and mobile convenience. Millions of people use Office 365 for productivity, collaboration and communications; including dedicated Dynamics 365 and Office 365 mobile apps. </a:t>
                      </a:r>
                      <a:endParaRPr lang="en-US" sz="900" dirty="0">
                        <a:effectLst/>
                        <a:latin typeface="+mn-lt"/>
                        <a:ea typeface="Calibri" panose="020F0502020204030204" pitchFamily="34" charset="0"/>
                        <a:cs typeface="Calibri" panose="020F0502020204030204" pitchFamily="34" charset="0"/>
                      </a:endParaRPr>
                    </a:p>
                    <a:p>
                      <a:pPr marL="0" marR="0" fontAlgn="ctr">
                        <a:lnSpc>
                          <a:spcPct val="107000"/>
                        </a:lnSpc>
                        <a:spcBef>
                          <a:spcPts val="0"/>
                        </a:spcBef>
                        <a:spcAft>
                          <a:spcPts val="800"/>
                        </a:spcAft>
                      </a:pPr>
                      <a:r>
                        <a:rPr lang="en-US" sz="900" b="1" dirty="0">
                          <a:effectLst/>
                          <a:latin typeface="+mn-lt"/>
                          <a:ea typeface="Times New Roman" panose="02020603050405020304" pitchFamily="18" charset="0"/>
                          <a:cs typeface="Calibri" panose="020F0502020204030204" pitchFamily="34" charset="0"/>
                        </a:rPr>
                        <a:t>Trust and efficiency</a:t>
                      </a:r>
                      <a:r>
                        <a:rPr lang="en-US" sz="900" dirty="0">
                          <a:effectLst/>
                          <a:latin typeface="+mn-lt"/>
                          <a:ea typeface="Times New Roman" panose="02020603050405020304" pitchFamily="18" charset="0"/>
                          <a:cs typeface="Calibri" panose="020F0502020204030204" pitchFamily="34" charset="0"/>
                        </a:rPr>
                        <a:t> Office 365 and Dynamics 365 interoperate, with data shared on the Azure cloud, trusted by 90% of Fortune 500 companies; and, thanks to the </a:t>
                      </a:r>
                      <a:r>
                        <a:rPr lang="en-US" sz="900" u="sng" dirty="0">
                          <a:solidFill>
                            <a:srgbClr val="0563C1"/>
                          </a:solidFill>
                          <a:effectLst/>
                          <a:latin typeface="+mn-lt"/>
                          <a:ea typeface="Times New Roman" panose="02020603050405020304" pitchFamily="18" charset="0"/>
                          <a:cs typeface="Calibri" panose="020F0502020204030204" pitchFamily="34" charset="0"/>
                          <a:hlinkClick r:id="rId3"/>
                        </a:rPr>
                        <a:t>Open Data Initiative</a:t>
                      </a:r>
                      <a:r>
                        <a:rPr lang="en-US" sz="900" dirty="0">
                          <a:effectLst/>
                          <a:latin typeface="+mn-lt"/>
                          <a:ea typeface="Times New Roman" panose="02020603050405020304" pitchFamily="18" charset="0"/>
                          <a:cs typeface="Calibri" panose="020F0502020204030204" pitchFamily="34" charset="0"/>
                        </a:rPr>
                        <a:t>, across partner business platforms such as SAP and Adobe.  </a:t>
                      </a:r>
                      <a:endParaRPr lang="en-US" sz="900" dirty="0">
                        <a:effectLst/>
                        <a:latin typeface="+mn-lt"/>
                        <a:ea typeface="Calibri" panose="020F0502020204030204" pitchFamily="34" charset="0"/>
                        <a:cs typeface="Calibri" panose="020F0502020204030204" pitchFamily="34" charset="0"/>
                      </a:endParaRPr>
                    </a:p>
                    <a:p>
                      <a:pPr marL="0" marR="0" fontAlgn="ctr">
                        <a:lnSpc>
                          <a:spcPct val="107000"/>
                        </a:lnSpc>
                        <a:spcBef>
                          <a:spcPts val="0"/>
                        </a:spcBef>
                        <a:spcAft>
                          <a:spcPts val="800"/>
                        </a:spcAft>
                      </a:pPr>
                      <a:r>
                        <a:rPr lang="en-US" sz="900" b="1" dirty="0">
                          <a:effectLst/>
                          <a:latin typeface="+mn-lt"/>
                          <a:ea typeface="Times New Roman" panose="02020603050405020304" pitchFamily="18" charset="0"/>
                          <a:cs typeface="Calibri" panose="020F0502020204030204" pitchFamily="34" charset="0"/>
                        </a:rPr>
                        <a:t>Extensibility</a:t>
                      </a:r>
                      <a:r>
                        <a:rPr lang="en-US" sz="900" dirty="0">
                          <a:effectLst/>
                          <a:latin typeface="+mn-lt"/>
                          <a:ea typeface="Times New Roman" panose="02020603050405020304" pitchFamily="18" charset="0"/>
                          <a:cs typeface="Calibri" panose="020F0502020204030204" pitchFamily="34" charset="0"/>
                        </a:rPr>
                        <a:t> Out of the box workflows enable expansive system customizations without the use of code; Microsoft Flow makes inter-application workflows equally easy.</a:t>
                      </a:r>
                      <a:endParaRPr lang="en-US" sz="900" dirty="0">
                        <a:effectLst/>
                        <a:latin typeface="+mn-lt"/>
                        <a:ea typeface="Calibri" panose="020F0502020204030204" pitchFamily="34" charset="0"/>
                        <a:cs typeface="Calibri"/>
                      </a:endParaRPr>
                    </a:p>
                  </a:txBody>
                  <a:tcPr marR="36576" marT="36576" marB="36576">
                    <a:lnL w="1270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372583742"/>
                  </a:ext>
                </a:extLst>
              </a:tr>
              <a:tr h="1841932">
                <a:tc>
                  <a:txBody>
                    <a:bodyPr/>
                    <a:lstStyle/>
                    <a:p>
                      <a:pPr marL="0" marR="0" lvl="0">
                        <a:lnSpc>
                          <a:spcPct val="100000"/>
                        </a:lnSpc>
                        <a:spcBef>
                          <a:spcPts val="0"/>
                        </a:spcBef>
                        <a:spcAft>
                          <a:spcPts val="400"/>
                        </a:spcAft>
                        <a:buNone/>
                      </a:pPr>
                      <a:r>
                        <a:rPr lang="en-US" sz="900" b="1" u="none" kern="1200" dirty="0">
                          <a:solidFill>
                            <a:schemeClr val="tx1"/>
                          </a:solidFill>
                          <a:effectLst/>
                          <a:latin typeface="+mn-lt"/>
                          <a:ea typeface="Yu Mincho"/>
                          <a:cs typeface="Calibri"/>
                        </a:rPr>
                        <a:t>Compete Summary in SMB CRM automation space –No direct mention of competitors will be shared and only to be used for knowledge/ reference and not to be quoted</a:t>
                      </a:r>
                      <a:endParaRPr lang="en-US" sz="900" u="none" dirty="0">
                        <a:solidFill>
                          <a:schemeClr val="tx1"/>
                        </a:solidFill>
                        <a:effectLst/>
                        <a:latin typeface="+mn-lt"/>
                        <a:ea typeface="Calibri" panose="020F0502020204030204" pitchFamily="34" charset="0"/>
                        <a:cs typeface="Calibri"/>
                      </a:endParaRPr>
                    </a:p>
                  </a:txBody>
                  <a:tcPr marR="36576" marT="36576" marB="36576">
                    <a:lnL w="635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lvl="0">
                        <a:lnSpc>
                          <a:spcPct val="107000"/>
                        </a:lnSpc>
                        <a:spcBef>
                          <a:spcPts val="0"/>
                        </a:spcBef>
                        <a:spcAft>
                          <a:spcPts val="800"/>
                        </a:spcAft>
                        <a:buNone/>
                      </a:pPr>
                      <a:r>
                        <a:rPr lang="en-US" sz="900" b="1" kern="1200" dirty="0">
                          <a:solidFill>
                            <a:srgbClr val="000000"/>
                          </a:solidFill>
                          <a:effectLst/>
                          <a:latin typeface="+mn-lt"/>
                          <a:ea typeface="Yu Mincho"/>
                          <a:cs typeface="Calibri"/>
                        </a:rPr>
                        <a:t>Email</a:t>
                      </a:r>
                      <a:r>
                        <a:rPr lang="en-US" sz="900" kern="1200" dirty="0">
                          <a:solidFill>
                            <a:srgbClr val="000000"/>
                          </a:solidFill>
                          <a:effectLst/>
                          <a:latin typeface="+mn-lt"/>
                          <a:ea typeface="Yu Mincho"/>
                          <a:cs typeface="Calibri"/>
                        </a:rPr>
                        <a:t>: Most competitors offer an Outlook add-in to view and add contact records from an inbox. Only Dynamics 365 for Sales Professional—with mobile access via the Dynamics 365 and Dynamics 365 for Outlook apps—provides full compatibility, including the ability to view untracked emails inline with the CRM record.</a:t>
                      </a:r>
                    </a:p>
                    <a:p>
                      <a:pPr marL="0" marR="0" lvl="0" indent="0" algn="l" defTabSz="699463" rtl="0" eaLnBrk="1" fontAlgn="auto" latinLnBrk="0" hangingPunct="1">
                        <a:lnSpc>
                          <a:spcPct val="107000"/>
                        </a:lnSpc>
                        <a:spcBef>
                          <a:spcPts val="0"/>
                        </a:spcBef>
                        <a:spcAft>
                          <a:spcPts val="800"/>
                        </a:spcAft>
                        <a:buClrTx/>
                        <a:buSzTx/>
                        <a:buFontTx/>
                        <a:buNone/>
                        <a:tabLst/>
                        <a:defRPr/>
                      </a:pPr>
                      <a:r>
                        <a:rPr lang="en-US" sz="900" b="1" kern="1200" dirty="0">
                          <a:solidFill>
                            <a:srgbClr val="000000"/>
                          </a:solidFill>
                          <a:effectLst/>
                          <a:latin typeface="+mn-lt"/>
                          <a:ea typeface="Yu Mincho"/>
                          <a:cs typeface="Calibri"/>
                        </a:rPr>
                        <a:t>Productivity</a:t>
                      </a:r>
                      <a:r>
                        <a:rPr lang="en-US" sz="900" kern="1200" dirty="0">
                          <a:solidFill>
                            <a:srgbClr val="000000"/>
                          </a:solidFill>
                          <a:effectLst/>
                          <a:latin typeface="+mn-lt"/>
                          <a:ea typeface="Yu Mincho"/>
                          <a:cs typeface="Calibri"/>
                        </a:rPr>
                        <a:t>: Most competitors have limited native Word, Excel and PowerPoint integration, typically limited to Excel and some Word data importing/exporting. One competitor does offer mail merge features with Word. </a:t>
                      </a:r>
                      <a:endParaRPr lang="en-US" sz="900" dirty="0">
                        <a:effectLst/>
                        <a:latin typeface="+mn-lt"/>
                        <a:ea typeface="Calibri" panose="020F0502020204030204" pitchFamily="34" charset="0"/>
                        <a:cs typeface="Calibri"/>
                      </a:endParaRPr>
                    </a:p>
                    <a:p>
                      <a:pPr marL="0" lvl="0">
                        <a:lnSpc>
                          <a:spcPct val="107000"/>
                        </a:lnSpc>
                        <a:spcBef>
                          <a:spcPts val="0"/>
                        </a:spcBef>
                        <a:spcAft>
                          <a:spcPts val="800"/>
                        </a:spcAft>
                        <a:buNone/>
                      </a:pPr>
                      <a:r>
                        <a:rPr lang="en-US" sz="900" b="1" kern="1200" dirty="0">
                          <a:solidFill>
                            <a:srgbClr val="000000"/>
                          </a:solidFill>
                          <a:effectLst/>
                          <a:latin typeface="+mn-lt"/>
                          <a:ea typeface="Yu Mincho"/>
                          <a:cs typeface="Calibri"/>
                        </a:rPr>
                        <a:t>Collaboration</a:t>
                      </a:r>
                      <a:r>
                        <a:rPr lang="en-US" sz="900" kern="1200" dirty="0">
                          <a:solidFill>
                            <a:srgbClr val="000000"/>
                          </a:solidFill>
                          <a:effectLst/>
                          <a:latin typeface="+mn-lt"/>
                          <a:ea typeface="Yu Mincho"/>
                          <a:cs typeface="Calibri"/>
                        </a:rPr>
                        <a:t>. Only few offer add-ins for Microsoft Teams and Yammer, allowing viewing and sharing of contact records within a conversation but not the ability to work right from within Teams as mentioned earlier.</a:t>
                      </a:r>
                      <a:endParaRPr lang="en-US" sz="900" dirty="0">
                        <a:effectLst/>
                        <a:latin typeface="+mn-lt"/>
                        <a:ea typeface="Calibri" panose="020F0502020204030204" pitchFamily="34" charset="0"/>
                        <a:cs typeface="Calibri"/>
                      </a:endParaRPr>
                    </a:p>
                  </a:txBody>
                  <a:tcPr marR="36576" marT="36576" marB="36576">
                    <a:lnL w="1270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937600812"/>
                  </a:ext>
                </a:extLst>
              </a:tr>
            </a:tbl>
          </a:graphicData>
        </a:graphic>
      </p:graphicFrame>
      <p:sp>
        <p:nvSpPr>
          <p:cNvPr id="2" name="Title 1">
            <a:extLst>
              <a:ext uri="{FF2B5EF4-FFF2-40B4-BE49-F238E27FC236}">
                <a16:creationId xmlns:a16="http://schemas.microsoft.com/office/drawing/2014/main" id="{EA8EDC83-6C62-4E6D-AB30-40E629D12AF3}"/>
              </a:ext>
            </a:extLst>
          </p:cNvPr>
          <p:cNvSpPr>
            <a:spLocks noGrp="1"/>
          </p:cNvSpPr>
          <p:nvPr>
            <p:ph type="title"/>
          </p:nvPr>
        </p:nvSpPr>
        <p:spPr/>
        <p:txBody>
          <a:bodyPr/>
          <a:lstStyle/>
          <a:p>
            <a:r>
              <a:rPr lang="en-US" dirty="0"/>
              <a:t>Office 365 &amp; Dynamics 365 for Sales Professional</a:t>
            </a:r>
          </a:p>
        </p:txBody>
      </p:sp>
    </p:spTree>
    <p:extLst>
      <p:ext uri="{BB962C8B-B14F-4D97-AF65-F5344CB8AC3E}">
        <p14:creationId xmlns:p14="http://schemas.microsoft.com/office/powerpoint/2010/main" val="387351989"/>
      </p:ext>
    </p:extLst>
  </p:cSld>
  <p:clrMapOvr>
    <a:masterClrMapping/>
  </p:clrMapOvr>
  <p:transition>
    <p:fade/>
  </p:transition>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WHITE TEMPLATE">
  <a:themeElements>
    <a:clrScheme name="Dynamics with grreen link">
      <a:dk1>
        <a:srgbClr val="3C3C41"/>
      </a:dk1>
      <a:lt1>
        <a:srgbClr val="FFFFFF"/>
      </a:lt1>
      <a:dk2>
        <a:srgbClr val="008272"/>
      </a:dk2>
      <a:lt2>
        <a:srgbClr val="FFFFFF"/>
      </a:lt2>
      <a:accent1>
        <a:srgbClr val="EBEBEB"/>
      </a:accent1>
      <a:accent2>
        <a:srgbClr val="75757A"/>
      </a:accent2>
      <a:accent3>
        <a:srgbClr val="3C3C41"/>
      </a:accent3>
      <a:accent4>
        <a:srgbClr val="008272"/>
      </a:accent4>
      <a:accent5>
        <a:srgbClr val="30E5D0"/>
      </a:accent5>
      <a:accent6>
        <a:srgbClr val="FEF000"/>
      </a:accent6>
      <a:hlink>
        <a:srgbClr val="008272"/>
      </a:hlink>
      <a:folHlink>
        <a:srgbClr val="30E5D0"/>
      </a:folHlink>
    </a:clrScheme>
    <a:fontScheme name="M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oduct_Brand_template_4-3_Business_DARK_BLUE_1 (002) [Read-Only]" id="{4B7DD89D-6D8A-4E7A-B55C-FC3CA71FC961}" vid="{0FBD7024-9334-4A7D-ABD7-FBDA7BFD4F5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8A88EDFD9062A468D254FCC8929BFA0" ma:contentTypeVersion="13" ma:contentTypeDescription="Create a new document." ma:contentTypeScope="" ma:versionID="da1e14bf65892bd0064b204ba987ba26">
  <xsd:schema xmlns:xsd="http://www.w3.org/2001/XMLSchema" xmlns:xs="http://www.w3.org/2001/XMLSchema" xmlns:p="http://schemas.microsoft.com/office/2006/metadata/properties" xmlns:ns2="d20dcb94-112a-4913-93d7-4bc3e20b8b22" xmlns:ns3="ebafdbd1-b449-4eac-9e72-567657c1f7f6" targetNamespace="http://schemas.microsoft.com/office/2006/metadata/properties" ma:root="true" ma:fieldsID="78378ba302a8402c88e05b1faf5d617e" ns2:_="" ns3:_="">
    <xsd:import namespace="d20dcb94-112a-4913-93d7-4bc3e20b8b22"/>
    <xsd:import namespace="ebafdbd1-b449-4eac-9e72-567657c1f7f6"/>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3:LastSharedByUser" minOccurs="0"/>
                <xsd:element ref="ns3:LastSharedByTime" minOccurs="0"/>
                <xsd:element ref="ns2:MediaServiceAutoTags" minOccurs="0"/>
                <xsd:element ref="ns2:MediaServiceOCR" minOccurs="0"/>
                <xsd:element ref="ns2:MediaServiceDateTaken" minOccurs="0"/>
                <xsd:element ref="ns2:MediaServiceAutoKeyPoints" minOccurs="0"/>
                <xsd:element ref="ns2:MediaServiceKeyPoints"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20dcb94-112a-4913-93d7-4bc3e20b8b2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4" nillable="true" ma:displayName="MediaServiceAutoTags" ma:internalName="MediaServiceAutoTags"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fals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bafdbd1-b449-4eac-9e72-567657c1f7f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LastSharedByUser" ma:index="12" nillable="true" ma:displayName="Last Shared By User" ma:hidden="true" ma:internalName="LastSharedByUser" ma:readOnly="true">
      <xsd:simpleType>
        <xsd:restriction base="dms:Note"/>
      </xsd:simpleType>
    </xsd:element>
    <xsd:element name="LastSharedByTime" ma:index="13" nillable="true" ma:displayName="Last Shared By Time" ma:hidden="true" ma:internalName="LastSharedByTime" ma:readOnly="tru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MediaServiceKeyPoints xmlns="d20dcb94-112a-4913-93d7-4bc3e20b8b22" xsi:nil="true"/>
    <SharedWithUsers xmlns="ebafdbd1-b449-4eac-9e72-567657c1f7f6">
      <UserInfo>
        <DisplayName>Nick Vukin</DisplayName>
        <AccountId>129540</AccountId>
        <AccountType/>
      </UserInfo>
    </SharedWithUsers>
    <LastSharedByUser xmlns="ebafdbd1-b449-4eac-9e72-567657c1f7f6">macarrie@microsoft.com</LastSharedByUser>
    <LastSharedByTime xmlns="ebafdbd1-b449-4eac-9e72-567657c1f7f6">2017-11-09T21:28:02+00:00</LastSharedByTime>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54A0BD74-C2BD-4174-94EB-0E751D96D1C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20dcb94-112a-4913-93d7-4bc3e20b8b22"/>
    <ds:schemaRef ds:uri="ebafdbd1-b449-4eac-9e72-567657c1f7f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90F116-B58F-4255-B05B-DA3808E0E5C6}">
  <ds:schemaRefs>
    <ds:schemaRef ds:uri="ebafdbd1-b449-4eac-9e72-567657c1f7f6"/>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d20dcb94-112a-4913-93d7-4bc3e20b8b22"/>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C03 Madeira Battlecard 2016 08 16c (2)</Template>
  <TotalTime>36</TotalTime>
  <Words>1676</Words>
  <Application>Microsoft Office PowerPoint</Application>
  <PresentationFormat>Custom</PresentationFormat>
  <Paragraphs>79</Paragraphs>
  <Slides>3</Slides>
  <Notes>3</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3</vt:i4>
      </vt:variant>
    </vt:vector>
  </HeadingPairs>
  <TitlesOfParts>
    <vt:vector size="12" baseType="lpstr">
      <vt:lpstr>Arial</vt:lpstr>
      <vt:lpstr>Calibri</vt:lpstr>
      <vt:lpstr>Segoe UI</vt:lpstr>
      <vt:lpstr>Segoe UI Light</vt:lpstr>
      <vt:lpstr>Segoe UI Semibold</vt:lpstr>
      <vt:lpstr>Times New Roman</vt:lpstr>
      <vt:lpstr>Yu Mincho</vt:lpstr>
      <vt:lpstr>WHITE TEMPLATE</vt:lpstr>
      <vt:lpstr>think-cell Slide</vt:lpstr>
      <vt:lpstr>Read This First</vt:lpstr>
      <vt:lpstr>Office 365 &amp; Dynamics 365 for Sales Professional</vt:lpstr>
      <vt:lpstr>Office 365 &amp; Dynamics 365 for Sales Professional</vt:lpstr>
    </vt:vector>
  </TitlesOfParts>
  <Manager/>
  <Company>Microsoft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Read This First</dc:title>
  <dc:subject>&lt;Speech title here&gt;</dc:subject>
  <dc:creator>Daniel Partin</dc:creator>
  <cp:keywords/>
  <dc:description>Template: Maryfj_x000d_
Formatting: _x000d_
Audience Type:</dc:description>
  <cp:lastModifiedBy>Passaro, Danielle</cp:lastModifiedBy>
  <cp:revision>4</cp:revision>
  <cp:lastPrinted>2016-08-25T22:30:28Z</cp:lastPrinted>
  <dcterms:created xsi:type="dcterms:W3CDTF">2016-08-16T20:51:27Z</dcterms:created>
  <dcterms:modified xsi:type="dcterms:W3CDTF">2020-02-24T18:53:29Z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0x01010068A88EDFD9062A468D254FCC8929BFA0</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
  </property>
  <property fmtid="{D5CDD505-2E9C-101B-9397-08002B2CF9AE}" pid="7" name="Track">
    <vt:lpwstr/>
  </property>
  <property fmtid="{D5CDD505-2E9C-101B-9397-08002B2CF9AE}" pid="8" name="Event Location">
    <vt:lpwstr/>
  </property>
  <property fmtid="{D5CDD505-2E9C-101B-9397-08002B2CF9AE}" pid="9" name="Campaign">
    <vt:lpwstr/>
  </property>
  <property fmtid="{D5CDD505-2E9C-101B-9397-08002B2CF9AE}" pid="10" name="IsMyDocuments">
    <vt:bool>true</vt:bool>
  </property>
  <property fmtid="{D5CDD505-2E9C-101B-9397-08002B2CF9AE}" pid="11" name="_dlc_DocIdItemGuid">
    <vt:lpwstr>fdc1d524-7103-4f75-aa4f-7ce11dce14be</vt:lpwstr>
  </property>
  <property fmtid="{D5CDD505-2E9C-101B-9397-08002B2CF9AE}" pid="12" name="LocationSite">
    <vt:lpwstr>2;#North America|640482d1-1ad8-48cf-b483-341ffe243e20</vt:lpwstr>
  </property>
  <property fmtid="{D5CDD505-2E9C-101B-9397-08002B2CF9AE}" pid="13" name="MBSLanguage">
    <vt:lpwstr>1;#English (US)|163c3180-3e4d-4548-9a4a-2eb81ee5fc7a</vt:lpwstr>
  </property>
  <property fmtid="{D5CDD505-2E9C-101B-9397-08002B2CF9AE}" pid="14" name="MSIP_Label_f42aa342-8706-4288-bd11-ebb85995028c_Enabled">
    <vt:lpwstr>True</vt:lpwstr>
  </property>
  <property fmtid="{D5CDD505-2E9C-101B-9397-08002B2CF9AE}" pid="15" name="MSIP_Label_f42aa342-8706-4288-bd11-ebb85995028c_SiteId">
    <vt:lpwstr>72f988bf-86f1-41af-91ab-2d7cd011db47</vt:lpwstr>
  </property>
  <property fmtid="{D5CDD505-2E9C-101B-9397-08002B2CF9AE}" pid="16" name="MSIP_Label_f42aa342-8706-4288-bd11-ebb85995028c_Ref">
    <vt:lpwstr>https://api.informationprotection.azure.com/api/72f988bf-86f1-41af-91ab-2d7cd011db47</vt:lpwstr>
  </property>
  <property fmtid="{D5CDD505-2E9C-101B-9397-08002B2CF9AE}" pid="17" name="MSIP_Label_f42aa342-8706-4288-bd11-ebb85995028c_SetBy">
    <vt:lpwstr>shrsh@microsoft.com</vt:lpwstr>
  </property>
  <property fmtid="{D5CDD505-2E9C-101B-9397-08002B2CF9AE}" pid="18" name="MSIP_Label_f42aa342-8706-4288-bd11-ebb85995028c_SetDate">
    <vt:lpwstr>2017-05-17T14:35:15.9500316-07:00</vt:lpwstr>
  </property>
  <property fmtid="{D5CDD505-2E9C-101B-9397-08002B2CF9AE}" pid="19" name="MSIP_Label_f42aa342-8706-4288-bd11-ebb85995028c_Name">
    <vt:lpwstr>General</vt:lpwstr>
  </property>
  <property fmtid="{D5CDD505-2E9C-101B-9397-08002B2CF9AE}" pid="20" name="MSIP_Label_f42aa342-8706-4288-bd11-ebb85995028c_Application">
    <vt:lpwstr>Microsoft Azure Information Protection</vt:lpwstr>
  </property>
  <property fmtid="{D5CDD505-2E9C-101B-9397-08002B2CF9AE}" pid="21" name="MSIP_Label_f42aa342-8706-4288-bd11-ebb85995028c_Extended_MSFT_Method">
    <vt:lpwstr>Automatic</vt:lpwstr>
  </property>
  <property fmtid="{D5CDD505-2E9C-101B-9397-08002B2CF9AE}" pid="22" name="Sensitivity">
    <vt:lpwstr>General</vt:lpwstr>
  </property>
  <property fmtid="{D5CDD505-2E9C-101B-9397-08002B2CF9AE}" pid="23" name="TaxKeyword">
    <vt:lpwstr/>
  </property>
  <property fmtid="{D5CDD505-2E9C-101B-9397-08002B2CF9AE}" pid="24" name="_dlc_policyId">
    <vt:lpwstr/>
  </property>
  <property fmtid="{D5CDD505-2E9C-101B-9397-08002B2CF9AE}" pid="25" name="ItemRetentionFormula">
    <vt:lpwstr/>
  </property>
  <property fmtid="{D5CDD505-2E9C-101B-9397-08002B2CF9AE}" pid="26" name="of67e5d4b76f4a9db8769983fda9cec0">
    <vt:lpwstr/>
  </property>
  <property fmtid="{D5CDD505-2E9C-101B-9397-08002B2CF9AE}" pid="27" name="NewsType">
    <vt:lpwstr/>
  </property>
  <property fmtid="{D5CDD505-2E9C-101B-9397-08002B2CF9AE}" pid="28" name="Region">
    <vt:lpwstr/>
  </property>
  <property fmtid="{D5CDD505-2E9C-101B-9397-08002B2CF9AE}" pid="29" name="ItemType">
    <vt:lpwstr>372;#guides|a17095fa-a6ac-4a75-9440-dcf827a69e76</vt:lpwstr>
  </property>
  <property fmtid="{D5CDD505-2E9C-101B-9397-08002B2CF9AE}" pid="30" name="Confidentiality">
    <vt:lpwstr>5;#internal users|461efa83-0283-486a-a8d5-943328f3693f</vt:lpwstr>
  </property>
  <property fmtid="{D5CDD505-2E9C-101B-9397-08002B2CF9AE}" pid="31" name="Industries">
    <vt:lpwstr/>
  </property>
  <property fmtid="{D5CDD505-2E9C-101B-9397-08002B2CF9AE}" pid="32" name="MSProducts">
    <vt:lpwstr/>
  </property>
  <property fmtid="{D5CDD505-2E9C-101B-9397-08002B2CF9AE}" pid="33" name="Competitors">
    <vt:lpwstr/>
  </property>
  <property fmtid="{D5CDD505-2E9C-101B-9397-08002B2CF9AE}" pid="34" name="SMSGDomain">
    <vt:lpwstr>2548;#Business Applications Domain|610af3f5-b43d-455a-97a7-f917993f5652;#454;#Dynamics Domain|c9ee6292-a1e2-403c-bbb9-76077437e5b5;#453;#Microsoft Business Solutions|659377a4-c7bd-435e-b683-bdae8524bc80</vt:lpwstr>
  </property>
  <property fmtid="{D5CDD505-2E9C-101B-9397-08002B2CF9AE}" pid="35" name="ExperienceContentType">
    <vt:lpwstr/>
  </property>
  <property fmtid="{D5CDD505-2E9C-101B-9397-08002B2CF9AE}" pid="36" name="BusinessArchitecture">
    <vt:lpwstr/>
  </property>
  <property fmtid="{D5CDD505-2E9C-101B-9397-08002B2CF9AE}" pid="37" name="Products">
    <vt:lpwstr>2568;#Dynamics 365 for Sales|e92d8db0-50d4-4257-ae7c-5e5700ed3f83</vt:lpwstr>
  </property>
  <property fmtid="{D5CDD505-2E9C-101B-9397-08002B2CF9AE}" pid="38" name="l6f004f21209409da86a713c0f24627d">
    <vt:lpwstr/>
  </property>
  <property fmtid="{D5CDD505-2E9C-101B-9397-08002B2CF9AE}" pid="39" name="Topics">
    <vt:lpwstr/>
  </property>
  <property fmtid="{D5CDD505-2E9C-101B-9397-08002B2CF9AE}" pid="40" name="Groups">
    <vt:lpwstr/>
  </property>
  <property fmtid="{D5CDD505-2E9C-101B-9397-08002B2CF9AE}" pid="41" name="MSProductsTaxHTField0">
    <vt:lpwstr/>
  </property>
  <property fmtid="{D5CDD505-2E9C-101B-9397-08002B2CF9AE}" pid="42" name="Languages">
    <vt:lpwstr/>
  </property>
  <property fmtid="{D5CDD505-2E9C-101B-9397-08002B2CF9AE}" pid="43" name="e8080b0481964c759b2c36ae49591b31">
    <vt:lpwstr/>
  </property>
  <property fmtid="{D5CDD505-2E9C-101B-9397-08002B2CF9AE}" pid="44" name="TechnicalLevel">
    <vt:lpwstr/>
  </property>
  <property fmtid="{D5CDD505-2E9C-101B-9397-08002B2CF9AE}" pid="45" name="Audiences">
    <vt:lpwstr/>
  </property>
  <property fmtid="{D5CDD505-2E9C-101B-9397-08002B2CF9AE}" pid="46" name="ldac8aee9d1f469e8cd8c3f8d6a615f2">
    <vt:lpwstr/>
  </property>
  <property fmtid="{D5CDD505-2E9C-101B-9397-08002B2CF9AE}" pid="47" name="EmployeeRole">
    <vt:lpwstr/>
  </property>
  <property fmtid="{D5CDD505-2E9C-101B-9397-08002B2CF9AE}" pid="48" name="NewsTopic">
    <vt:lpwstr/>
  </property>
  <property fmtid="{D5CDD505-2E9C-101B-9397-08002B2CF9AE}" pid="49" name="Roles">
    <vt:lpwstr/>
  </property>
  <property fmtid="{D5CDD505-2E9C-101B-9397-08002B2CF9AE}" pid="50" name="NewsSource">
    <vt:lpwstr/>
  </property>
  <property fmtid="{D5CDD505-2E9C-101B-9397-08002B2CF9AE}" pid="51" name="SMSGTags">
    <vt:lpwstr/>
  </property>
  <property fmtid="{D5CDD505-2E9C-101B-9397-08002B2CF9AE}" pid="52" name="MSPhysicalGeography">
    <vt:lpwstr/>
  </property>
  <property fmtid="{D5CDD505-2E9C-101B-9397-08002B2CF9AE}" pid="53" name="EnterpriseDomainTags">
    <vt:lpwstr/>
  </property>
  <property fmtid="{D5CDD505-2E9C-101B-9397-08002B2CF9AE}" pid="54" name="j3562c58ee414e028925bc902cfc01a1">
    <vt:lpwstr/>
  </property>
  <property fmtid="{D5CDD505-2E9C-101B-9397-08002B2CF9AE}" pid="55" name="Segments">
    <vt:lpwstr/>
  </property>
  <property fmtid="{D5CDD505-2E9C-101B-9397-08002B2CF9AE}" pid="56" name="Partners">
    <vt:lpwstr/>
  </property>
  <property fmtid="{D5CDD505-2E9C-101B-9397-08002B2CF9AE}" pid="57" name="ActivitiesAndPrograms">
    <vt:lpwstr/>
  </property>
  <property fmtid="{D5CDD505-2E9C-101B-9397-08002B2CF9AE}" pid="58" name="la4444b61d19467597d63190b69ac227">
    <vt:lpwstr/>
  </property>
  <property fmtid="{D5CDD505-2E9C-101B-9397-08002B2CF9AE}" pid="59" name="_docset_NoMedatataSyncRequired">
    <vt:lpwstr>False</vt:lpwstr>
  </property>
  <property fmtid="{D5CDD505-2E9C-101B-9397-08002B2CF9AE}" pid="60" name="LastSharedByUser">
    <vt:lpwstr>macarrie@microsoft.com</vt:lpwstr>
  </property>
  <property fmtid="{D5CDD505-2E9C-101B-9397-08002B2CF9AE}" pid="61" name="LastSharedByTime">
    <vt:filetime>2017-11-09T21:28:02Z</vt:filetime>
  </property>
  <property fmtid="{D5CDD505-2E9C-101B-9397-08002B2CF9AE}" pid="62" name="SharedWithUsers">
    <vt:lpwstr>129540;#Nick Vukin</vt:lpwstr>
  </property>
  <property fmtid="{D5CDD505-2E9C-101B-9397-08002B2CF9AE}" pid="63" name="Update Expiration Date For Docset">
    <vt:lpwstr>, </vt:lpwstr>
  </property>
  <property fmtid="{D5CDD505-2E9C-101B-9397-08002B2CF9AE}" pid="64" name="Update Expiration Date For Docset2">
    <vt:lpwstr>, </vt:lpwstr>
  </property>
  <property fmtid="{D5CDD505-2E9C-101B-9397-08002B2CF9AE}" pid="65" name="Update Parent Child Relation for KCDOCs2">
    <vt:lpwstr>https://microsoft.sharepoint.com/sites/Infopedia_G01KC/_layouts/15/wrkstat.aspx?List=1c7e1a94-f886-43f0-af7a-031cdfff3ff3&amp;WorkflowInstanceName=594e5e07-1eee-4fcc-b9ba-39434033e0b4, Update Parent Child Relation for KCDOCs2</vt:lpwstr>
  </property>
</Properties>
</file>