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Google Sans Medium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Google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ff724d1db_8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ff724d1db_8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f724d1db_8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ff724d1db_8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ff724d1db_8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ff724d1db_8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ed310dad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ed310dada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f724d1db_8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ff724d1db_8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f724d1db_8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ff724d1db_8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ed310dada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ed310dada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ff724d1db_8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ff724d1db_8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f724d1db_8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ff724d1db_8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f724d1db_8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f724d1db_8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f724d1db_8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ff724d1db_8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2dca91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2dca91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ff724d1db_8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ff724d1db_8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">
  <p:cSld name="CUSTOM_6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57200" y="1536250"/>
            <a:ext cx="5459100" cy="2069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5725" y="3688350"/>
            <a:ext cx="2004000" cy="999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54736" y="460262"/>
            <a:ext cx="2005966" cy="233684"/>
            <a:chOff x="3468688" y="1319213"/>
            <a:chExt cx="6489700" cy="757238"/>
          </a:xfrm>
        </p:grpSpPr>
        <p:sp>
          <p:nvSpPr>
            <p:cNvPr id="12" name="Google Shape;12;p2"/>
            <p:cNvSpPr/>
            <p:nvPr/>
          </p:nvSpPr>
          <p:spPr>
            <a:xfrm>
              <a:off x="3468688" y="1319213"/>
              <a:ext cx="568325" cy="587375"/>
            </a:xfrm>
            <a:custGeom>
              <a:avLst/>
              <a:gdLst/>
              <a:ahLst/>
              <a:cxnLst/>
              <a:rect l="l" t="t" r="r" b="b"/>
              <a:pathLst>
                <a:path w="409" h="420" extrusionOk="0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65588" y="1528763"/>
              <a:ext cx="377825" cy="377825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76750" y="1528763"/>
              <a:ext cx="377825" cy="377825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89500" y="1528763"/>
              <a:ext cx="360363" cy="547688"/>
            </a:xfrm>
            <a:custGeom>
              <a:avLst/>
              <a:gdLst/>
              <a:ahLst/>
              <a:cxnLst/>
              <a:rect l="l" t="t" r="r" b="b"/>
              <a:pathLst>
                <a:path w="259" h="392" extrusionOk="0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07013" y="1339851"/>
              <a:ext cx="82500" cy="5556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429250" y="1528763"/>
              <a:ext cx="346075" cy="377825"/>
            </a:xfrm>
            <a:custGeom>
              <a:avLst/>
              <a:gdLst/>
              <a:ahLst/>
              <a:cxnLst/>
              <a:rect l="l" t="t" r="r" b="b"/>
              <a:pathLst>
                <a:path w="249" h="270" extrusionOk="0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53125" y="1379538"/>
              <a:ext cx="241300" cy="515938"/>
            </a:xfrm>
            <a:custGeom>
              <a:avLst/>
              <a:gdLst/>
              <a:ahLst/>
              <a:cxnLst/>
              <a:rect l="l" t="t" r="r" b="b"/>
              <a:pathLst>
                <a:path w="174" h="369" extrusionOk="0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91250" y="1533526"/>
              <a:ext cx="358775" cy="373063"/>
            </a:xfrm>
            <a:custGeom>
              <a:avLst/>
              <a:gdLst/>
              <a:ahLst/>
              <a:cxnLst/>
              <a:rect l="l" t="t" r="r" b="b"/>
              <a:pathLst>
                <a:path w="258" h="267" extrusionOk="0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04000" y="1535113"/>
              <a:ext cx="215900" cy="360363"/>
            </a:xfrm>
            <a:custGeom>
              <a:avLst/>
              <a:gdLst/>
              <a:ahLst/>
              <a:cxnLst/>
              <a:rect l="l" t="t" r="r" b="b"/>
              <a:pathLst>
                <a:path w="155" h="257" extrusionOk="0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05638" y="1382713"/>
              <a:ext cx="296863" cy="512763"/>
            </a:xfrm>
            <a:custGeom>
              <a:avLst/>
              <a:gdLst/>
              <a:ahLst/>
              <a:cxnLst/>
              <a:rect l="l" t="t" r="r" b="b"/>
              <a:pathLst>
                <a:path w="187" h="323" extrusionOk="0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05638" y="1382713"/>
              <a:ext cx="296863" cy="512763"/>
            </a:xfrm>
            <a:custGeom>
              <a:avLst/>
              <a:gdLst/>
              <a:ahLst/>
              <a:cxnLst/>
              <a:rect l="l" t="t" r="r" b="b"/>
              <a:pathLst>
                <a:path w="187" h="323" extrusionOk="0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46950" y="1382713"/>
              <a:ext cx="349250" cy="523875"/>
            </a:xfrm>
            <a:custGeom>
              <a:avLst/>
              <a:gdLst/>
              <a:ahLst/>
              <a:cxnLst/>
              <a:rect l="l" t="t" r="r" b="b"/>
              <a:pathLst>
                <a:path w="252" h="375" extrusionOk="0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66050" y="1544638"/>
              <a:ext cx="309563" cy="361950"/>
            </a:xfrm>
            <a:custGeom>
              <a:avLst/>
              <a:gdLst/>
              <a:ahLst/>
              <a:cxnLst/>
              <a:rect l="l" t="t" r="r" b="b"/>
              <a:pathLst>
                <a:path w="222" h="259" extrusionOk="0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28000" y="1533526"/>
              <a:ext cx="334963" cy="373063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99475" y="1533526"/>
              <a:ext cx="309563" cy="373063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42375" y="1436688"/>
              <a:ext cx="227013" cy="463550"/>
            </a:xfrm>
            <a:custGeom>
              <a:avLst/>
              <a:gdLst/>
              <a:ahLst/>
              <a:cxnLst/>
              <a:rect l="l" t="t" r="r" b="b"/>
              <a:pathLst>
                <a:path w="163" h="332" extrusionOk="0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102725" y="1376363"/>
              <a:ext cx="93663" cy="519113"/>
            </a:xfrm>
            <a:custGeom>
              <a:avLst/>
              <a:gdLst/>
              <a:ahLst/>
              <a:cxnLst/>
              <a:rect l="l" t="t" r="r" b="b"/>
              <a:pathLst>
                <a:path w="67" h="371" extrusionOk="0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237663" y="1533526"/>
              <a:ext cx="358775" cy="373063"/>
            </a:xfrm>
            <a:custGeom>
              <a:avLst/>
              <a:gdLst/>
              <a:ahLst/>
              <a:cxnLst/>
              <a:rect l="l" t="t" r="r" b="b"/>
              <a:pathLst>
                <a:path w="258" h="267" extrusionOk="0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650413" y="1533526"/>
              <a:ext cx="307975" cy="361950"/>
            </a:xfrm>
            <a:custGeom>
              <a:avLst/>
              <a:gdLst/>
              <a:ahLst/>
              <a:cxnLst/>
              <a:rect l="l" t="t" r="r" b="b"/>
              <a:pathLst>
                <a:path w="222" h="259" extrusionOk="0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Quote">
  <p:cSld name="CUSTOM_3_1_1_1_1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57200" y="1536250"/>
            <a:ext cx="6153900" cy="2075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457200" y="3688250"/>
            <a:ext cx="4076700" cy="99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Large graphic">
  <p:cSld name="CUSTOM_3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0" y="1536250"/>
            <a:ext cx="2688300" cy="996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457200" y="2606050"/>
            <a:ext cx="2688300" cy="208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73" name="Google Shape;7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lain">
  <p:cSld name="CUSTOM_3_1_1_1_1_1_1_1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ark break">
  <p:cSld name="CUSTOM_3_1_1_1_1_1_1_1_1_1_1_1">
    <p:bg>
      <p:bgPr>
        <a:solidFill>
          <a:srgbClr val="20212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175" y="1535400"/>
            <a:ext cx="5459100" cy="207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Dark content">
  <p:cSld name="CUSTOM_3_1_1_1_1_1_1_1_1_1_1_1_2">
    <p:bg>
      <p:bgPr>
        <a:solidFill>
          <a:srgbClr val="202124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57200" y="1536250"/>
            <a:ext cx="40770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CUSTOM_4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Header">
  <p:cSld name="CUSTOM_2_3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61950" y="457175"/>
            <a:ext cx="5080200" cy="35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17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87" name="Google Shape;87;p17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88" name="Google Shape;88;p17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avLst/>
                <a:gdLst/>
                <a:ahLst/>
                <a:cxnLst/>
                <a:rect l="l" t="t" r="r" b="b"/>
                <a:pathLst>
                  <a:path w="27946" h="12669" extrusionOk="0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avLst/>
                <a:gdLst/>
                <a:ahLst/>
                <a:cxnLst/>
                <a:rect l="l" t="t" r="r" b="b"/>
                <a:pathLst>
                  <a:path w="22898" h="30923" extrusionOk="0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avLst/>
                <a:gdLst/>
                <a:ahLst/>
                <a:cxnLst/>
                <a:rect l="l" t="t" r="r" b="b"/>
                <a:pathLst>
                  <a:path w="17016" h="8062" extrusionOk="0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7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22266" h="22279" extrusionOk="0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92;p17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93" name="Google Shape;93;p17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avLst/>
                <a:gdLst/>
                <a:ahLst/>
                <a:cxnLst/>
                <a:rect l="l" t="t" r="r" b="b"/>
                <a:pathLst>
                  <a:path w="97660" h="31828" extrusionOk="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17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95" name="Google Shape;95;p17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6" h="22553" extrusionOk="0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17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6" h="21587" extrusionOk="0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17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6" h="15730" extrusionOk="0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17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9" h="15242" extrusionOk="0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17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9" h="22076" extrusionOk="0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AND_BODY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1">
  <p:cSld name="CUSTOM_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5207050" y="1514350"/>
            <a:ext cx="1904700" cy="1057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761950" y="2219400"/>
            <a:ext cx="4445100" cy="2114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761949" y="4570887"/>
            <a:ext cx="2005966" cy="233684"/>
            <a:chOff x="3468688" y="1319213"/>
            <a:chExt cx="6489700" cy="757238"/>
          </a:xfrm>
        </p:grpSpPr>
        <p:sp>
          <p:nvSpPr>
            <p:cNvPr id="106" name="Google Shape;106;p19"/>
            <p:cNvSpPr/>
            <p:nvPr/>
          </p:nvSpPr>
          <p:spPr>
            <a:xfrm>
              <a:off x="3468688" y="1319213"/>
              <a:ext cx="568325" cy="587375"/>
            </a:xfrm>
            <a:custGeom>
              <a:avLst/>
              <a:gdLst/>
              <a:ahLst/>
              <a:cxnLst/>
              <a:rect l="l" t="t" r="r" b="b"/>
              <a:pathLst>
                <a:path w="409" h="420" extrusionOk="0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4065588" y="1528763"/>
              <a:ext cx="377825" cy="377825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4476750" y="1528763"/>
              <a:ext cx="377825" cy="377825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4889500" y="1528763"/>
              <a:ext cx="360363" cy="547688"/>
            </a:xfrm>
            <a:custGeom>
              <a:avLst/>
              <a:gdLst/>
              <a:ahLst/>
              <a:cxnLst/>
              <a:rect l="l" t="t" r="r" b="b"/>
              <a:pathLst>
                <a:path w="259" h="392" extrusionOk="0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5307013" y="1339851"/>
              <a:ext cx="82500" cy="5556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429250" y="1528763"/>
              <a:ext cx="346075" cy="377825"/>
            </a:xfrm>
            <a:custGeom>
              <a:avLst/>
              <a:gdLst/>
              <a:ahLst/>
              <a:cxnLst/>
              <a:rect l="l" t="t" r="r" b="b"/>
              <a:pathLst>
                <a:path w="249" h="270" extrusionOk="0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953125" y="1379538"/>
              <a:ext cx="241300" cy="515938"/>
            </a:xfrm>
            <a:custGeom>
              <a:avLst/>
              <a:gdLst/>
              <a:ahLst/>
              <a:cxnLst/>
              <a:rect l="l" t="t" r="r" b="b"/>
              <a:pathLst>
                <a:path w="174" h="369" extrusionOk="0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191250" y="1533526"/>
              <a:ext cx="358775" cy="373063"/>
            </a:xfrm>
            <a:custGeom>
              <a:avLst/>
              <a:gdLst/>
              <a:ahLst/>
              <a:cxnLst/>
              <a:rect l="l" t="t" r="r" b="b"/>
              <a:pathLst>
                <a:path w="258" h="267" extrusionOk="0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604000" y="1535113"/>
              <a:ext cx="215900" cy="360363"/>
            </a:xfrm>
            <a:custGeom>
              <a:avLst/>
              <a:gdLst/>
              <a:ahLst/>
              <a:cxnLst/>
              <a:rect l="l" t="t" r="r" b="b"/>
              <a:pathLst>
                <a:path w="155" h="257" extrusionOk="0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7005638" y="1382713"/>
              <a:ext cx="296863" cy="512763"/>
            </a:xfrm>
            <a:custGeom>
              <a:avLst/>
              <a:gdLst/>
              <a:ahLst/>
              <a:cxnLst/>
              <a:rect l="l" t="t" r="r" b="b"/>
              <a:pathLst>
                <a:path w="187" h="323" extrusionOk="0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7005638" y="1382713"/>
              <a:ext cx="296863" cy="512763"/>
            </a:xfrm>
            <a:custGeom>
              <a:avLst/>
              <a:gdLst/>
              <a:ahLst/>
              <a:cxnLst/>
              <a:rect l="l" t="t" r="r" b="b"/>
              <a:pathLst>
                <a:path w="187" h="323" extrusionOk="0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7346950" y="1382713"/>
              <a:ext cx="349250" cy="523875"/>
            </a:xfrm>
            <a:custGeom>
              <a:avLst/>
              <a:gdLst/>
              <a:ahLst/>
              <a:cxnLst/>
              <a:rect l="l" t="t" r="r" b="b"/>
              <a:pathLst>
                <a:path w="252" h="375" extrusionOk="0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7766050" y="1544638"/>
              <a:ext cx="309563" cy="361950"/>
            </a:xfrm>
            <a:custGeom>
              <a:avLst/>
              <a:gdLst/>
              <a:ahLst/>
              <a:cxnLst/>
              <a:rect l="l" t="t" r="r" b="b"/>
              <a:pathLst>
                <a:path w="222" h="259" extrusionOk="0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8128000" y="1533526"/>
              <a:ext cx="334963" cy="373063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8499475" y="1533526"/>
              <a:ext cx="309563" cy="373063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8842375" y="1436688"/>
              <a:ext cx="227013" cy="463550"/>
            </a:xfrm>
            <a:custGeom>
              <a:avLst/>
              <a:gdLst/>
              <a:ahLst/>
              <a:cxnLst/>
              <a:rect l="l" t="t" r="r" b="b"/>
              <a:pathLst>
                <a:path w="163" h="332" extrusionOk="0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9102725" y="1376363"/>
              <a:ext cx="93663" cy="519113"/>
            </a:xfrm>
            <a:custGeom>
              <a:avLst/>
              <a:gdLst/>
              <a:ahLst/>
              <a:cxnLst/>
              <a:rect l="l" t="t" r="r" b="b"/>
              <a:pathLst>
                <a:path w="67" h="371" extrusionOk="0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9237663" y="1533526"/>
              <a:ext cx="358775" cy="373063"/>
            </a:xfrm>
            <a:custGeom>
              <a:avLst/>
              <a:gdLst/>
              <a:ahLst/>
              <a:cxnLst/>
              <a:rect l="l" t="t" r="r" b="b"/>
              <a:pathLst>
                <a:path w="258" h="267" extrusionOk="0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9650413" y="1533526"/>
              <a:ext cx="307975" cy="361950"/>
            </a:xfrm>
            <a:custGeom>
              <a:avLst/>
              <a:gdLst/>
              <a:ahLst/>
              <a:cxnLst/>
              <a:rect l="l" t="t" r="r" b="b"/>
              <a:pathLst>
                <a:path w="222" h="259" extrusionOk="0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Text / Wide 1">
  <p:cSld name="CUSTOM_6_2_3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85800" y="704725"/>
            <a:ext cx="7620000" cy="58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85800" y="1638300"/>
            <a:ext cx="7696200" cy="264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Break">
  <p:cSld name="CUSTOM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57175" y="1536250"/>
            <a:ext cx="6153900" cy="2076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pic>
        <p:nvPicPr>
          <p:cNvPr id="33" name="Google Shape;3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_1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ctrTitle"/>
          </p:nvPr>
        </p:nvSpPr>
        <p:spPr>
          <a:xfrm>
            <a:off x="311700" y="1243313"/>
            <a:ext cx="3906600" cy="177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3400"/>
              <a:buChar char="●"/>
              <a:defRPr sz="3400"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○"/>
              <a:defRPr sz="4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■"/>
              <a:defRPr sz="4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●"/>
              <a:defRPr sz="4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○"/>
              <a:defRPr sz="4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■"/>
              <a:defRPr sz="4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●"/>
              <a:defRPr sz="4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○"/>
              <a:defRPr sz="4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Char char="■"/>
              <a:defRPr sz="4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1"/>
          </p:nvPr>
        </p:nvSpPr>
        <p:spPr>
          <a:xfrm>
            <a:off x="311700" y="3107588"/>
            <a:ext cx="3388800" cy="792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1600"/>
              <a:buFont typeface="Roboto"/>
              <a:buNone/>
              <a:defRPr sz="1600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Text / Wide">
  <p:cSld name="CUSTOM_6_2_3_1_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685800" y="704725"/>
            <a:ext cx="7620000" cy="58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685800" y="1638300"/>
            <a:ext cx="7696200" cy="264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0" y="4286250"/>
            <a:ext cx="2669100" cy="8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le left/middle">
  <p:cSld name="CUSTOM_2_4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175" y="1536250"/>
            <a:ext cx="2688300" cy="2076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Statement">
  <p:cSld name="CUSTOM_2_4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54591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Content">
  <p:cSld name="CUSTOM_2_3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40770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Callout">
  <p:cSld name="CUSTOM_2_3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175" y="2606050"/>
            <a:ext cx="4077000" cy="208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175" y="1536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wo columns">
  <p:cSld name="CUSTOM_2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40770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610125" y="1536250"/>
            <a:ext cx="40770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hree columns">
  <p:cSld name="CUSTOM_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2688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3227825" y="1536250"/>
            <a:ext cx="2688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5998550" y="1536250"/>
            <a:ext cx="2688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Four columns">
  <p:cSld name="CUSTOM_3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57200" y="1536250"/>
            <a:ext cx="20004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2533941" y="1536250"/>
            <a:ext cx="20004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4610318" y="1536250"/>
            <a:ext cx="20004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6686700" y="1536250"/>
            <a:ext cx="20004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6153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61539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0">
          <p15:clr>
            <a:schemeClr val="accent1"/>
          </p15:clr>
        </p15:guide>
        <p15:guide id="2" orient="horz" pos="920">
          <p15:clr>
            <a:schemeClr val="accent1"/>
          </p15:clr>
        </p15:guide>
        <p15:guide id="3" orient="horz" pos="968">
          <p15:clr>
            <a:schemeClr val="accent1"/>
          </p15:clr>
        </p15:guide>
        <p15:guide id="4" orient="horz" pos="1596">
          <p15:clr>
            <a:schemeClr val="accent1"/>
          </p15:clr>
        </p15:guide>
        <p15:guide id="5" orient="horz" pos="1642">
          <p15:clr>
            <a:schemeClr val="accent1"/>
          </p15:clr>
        </p15:guide>
        <p15:guide id="6" orient="horz" pos="2275">
          <p15:clr>
            <a:schemeClr val="accent1"/>
          </p15:clr>
        </p15:guide>
        <p15:guide id="7" orient="horz" pos="2323">
          <p15:clr>
            <a:schemeClr val="accent1"/>
          </p15:clr>
        </p15:guide>
        <p15:guide id="8" pos="288">
          <p15:clr>
            <a:schemeClr val="accent1"/>
          </p15:clr>
        </p15:guide>
        <p15:guide id="9" pos="1549">
          <p15:clr>
            <a:schemeClr val="accent1"/>
          </p15:clr>
        </p15:guide>
        <p15:guide id="10" pos="1596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3">
          <p15:clr>
            <a:schemeClr val="accent2"/>
          </p15:clr>
        </p15:guide>
        <p15:guide id="13" pos="2856">
          <p15:clr>
            <a:schemeClr val="accent1"/>
          </p15:clr>
        </p15:guide>
        <p15:guide id="14" pos="2904">
          <p15:clr>
            <a:schemeClr val="accent1"/>
          </p15:clr>
        </p15:guide>
        <p15:guide id="15" pos="3727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64">
          <p15:clr>
            <a:schemeClr val="accent1"/>
          </p15:clr>
        </p15:guide>
        <p15:guide id="18" pos="4211">
          <p15:clr>
            <a:schemeClr val="accent1"/>
          </p15:clr>
        </p15:guide>
        <p15:guide id="19" pos="5472">
          <p15:clr>
            <a:schemeClr val="accent1"/>
          </p15:clr>
        </p15:guide>
        <p15:guide id="20" orient="horz" pos="2953">
          <p15:clr>
            <a:schemeClr val="accent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educhromebookprom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google.com/products/chromebooks/?modal_active=none&amp;mkt_tok=eyJpIjoiWTJZd1pXUTBPVGM0T0RoaCIsInQiOiJlVnhXbFwvZ1U4WVRJeEhHQVpmWTE0a3JQcEczM0l1ZlJ6NFVLNWZ0dk5ZalpOMlwvd1FxWXZtdGpKT3VuZjg3eUxHS1dlbFpQRnNmbkhscGVXeFpyYVFBPT0ifQ%3D%3D" TargetMode="External"/><Relationship Id="rId13" Type="http://schemas.openxmlformats.org/officeDocument/2006/relationships/hyperlink" Target="http://g.co/edu/covid19" TargetMode="External"/><Relationship Id="rId3" Type="http://schemas.openxmlformats.org/officeDocument/2006/relationships/hyperlink" Target="https://support.google.com/chrome/a/answer/6149448" TargetMode="External"/><Relationship Id="rId7" Type="http://schemas.openxmlformats.org/officeDocument/2006/relationships/hyperlink" Target="https://docs.google.com/document/d/1Bt_1LFCPNiy023-_z2i6DqPMxZddvEJebOQfQ5Qb6cQ/edit?usp=sharing" TargetMode="External"/><Relationship Id="rId12" Type="http://schemas.openxmlformats.org/officeDocument/2006/relationships/hyperlink" Target="https://www.blog.google/outreach-initiatives/education/covid19-chromebook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document/d/1xt0L1y3zvT7psX_s7Y5rBfL2E80FTAIVNFLtFgCCQ_I/edit?usp=sharing" TargetMode="External"/><Relationship Id="rId11" Type="http://schemas.openxmlformats.org/officeDocument/2006/relationships/hyperlink" Target="https://cloverwirelesscustomers.educhromebuyback.com/" TargetMode="External"/><Relationship Id="rId5" Type="http://schemas.openxmlformats.org/officeDocument/2006/relationships/hyperlink" Target="https://support.google.com/chrome/a/answer/9139543?hl=en&amp;ref_topic=4386930" TargetMode="External"/><Relationship Id="rId10" Type="http://schemas.openxmlformats.org/officeDocument/2006/relationships/hyperlink" Target="http://g.co/educhromebookpromo" TargetMode="External"/><Relationship Id="rId4" Type="http://schemas.openxmlformats.org/officeDocument/2006/relationships/hyperlink" Target="https://support.google.com/chrome/a/answer/3523633?hl=en&amp;ref_topic=6274426" TargetMode="External"/><Relationship Id="rId9" Type="http://schemas.openxmlformats.org/officeDocument/2006/relationships/hyperlink" Target="https://docs.google.com/presentation/d/1Pic4NFaEA37IZNiLClRr08-WizS5U0IbskkPhMmu29U/edit?mkt_tok=eyJpIjoiWTJZd1pXUTBPVGM0T0RoaCIsInQiOiJlVnhXbFwvZ1U4WVRJeEhHQVpmWTE0a3JQcEczM0l1ZlJ6NFVLNWZ0dk5ZalpOMlwvd1FxWXZtdGpKT3VuZjg3eUxHS1dlbFpQRnNmbkhscGVXeFpyYVFBPT0ifQ%3D%3D#slide=id.g38ac4a1f82_0_150" TargetMode="External"/><Relationship Id="rId14" Type="http://schemas.openxmlformats.org/officeDocument/2006/relationships/hyperlink" Target="http://g.co/teachfrom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chromeosupda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chrome/a/answer/6220366?hl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chrome/a/answer/9773702?hl=en&amp;ref_topic=76791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815" y="2991675"/>
            <a:ext cx="2965501" cy="171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57200" y="1689450"/>
            <a:ext cx="4293600" cy="20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Chromebook Refresh Playbook for Partners &amp; Sales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Information and guidance for </a:t>
            </a:r>
            <a:br>
              <a:rPr lang="en" sz="16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6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helping schools refresh </a:t>
            </a:r>
            <a:endParaRPr sz="16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" sz="1200">
                <a:latin typeface="Google Sans"/>
                <a:ea typeface="Google Sans"/>
                <a:cs typeface="Google Sans"/>
                <a:sym typeface="Google Sans"/>
              </a:rPr>
              <a:t>Last updated April 2020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2" name="Google Shape;142;p24"/>
          <p:cNvSpPr/>
          <p:nvPr/>
        </p:nvSpPr>
        <p:spPr>
          <a:xfrm rot="10800000">
            <a:off x="5020025" y="4398200"/>
            <a:ext cx="256200" cy="2895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4498800" y="4687950"/>
            <a:ext cx="4224600" cy="577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157163" dist="47625" dir="5400000" algn="bl" rotWithShape="0">
              <a:schemeClr val="accent4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213" y="1768104"/>
            <a:ext cx="1735013" cy="12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152900" cy="50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How to activate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5872775" y="2982472"/>
            <a:ext cx="2559300" cy="1489200"/>
          </a:xfrm>
          <a:prstGeom prst="round2SameRect">
            <a:avLst>
              <a:gd name="adj1" fmla="val 19588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4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"/>
          <p:cNvSpPr/>
          <p:nvPr/>
        </p:nvSpPr>
        <p:spPr>
          <a:xfrm rot="10800000">
            <a:off x="6541700" y="-73875"/>
            <a:ext cx="21453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4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6586811" y="294117"/>
            <a:ext cx="204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The refresh opportunity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5708600" y="4280479"/>
            <a:ext cx="2902200" cy="3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2"/>
          </p:nvPr>
        </p:nvSpPr>
        <p:spPr>
          <a:xfrm>
            <a:off x="457175" y="1536250"/>
            <a:ext cx="4077000" cy="2770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First</a:t>
            </a:r>
            <a:endParaRPr sz="1200">
              <a:solidFill>
                <a:schemeClr val="accent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Run a query of your existing customers with the following information below. </a:t>
            </a:r>
            <a:endParaRPr sz="1200"/>
          </a:p>
          <a:p>
            <a:pPr marL="274320" lvl="0" indent="-1879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Last purchased Chromebooks/Chrome Education Upgrades </a:t>
            </a:r>
            <a:endParaRPr sz="1200"/>
          </a:p>
          <a:p>
            <a:pPr marL="274320" lvl="0" indent="-18796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Model/devices they purchased</a:t>
            </a:r>
            <a:endParaRPr sz="1200"/>
          </a:p>
          <a:p>
            <a:pPr marL="274320" lvl="0" indent="-18796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Student enrollment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Make a list of customers that should be ready to refresh devices with newer Chromebooks. </a:t>
            </a:r>
            <a:endParaRPr sz="1200">
              <a:solidFill>
                <a:schemeClr val="accent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241" name="Google Shape;241;p33"/>
          <p:cNvCxnSpPr/>
          <p:nvPr/>
        </p:nvCxnSpPr>
        <p:spPr>
          <a:xfrm>
            <a:off x="5591150" y="4280479"/>
            <a:ext cx="313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body" idx="2"/>
          </p:nvPr>
        </p:nvSpPr>
        <p:spPr>
          <a:xfrm>
            <a:off x="457175" y="1536250"/>
            <a:ext cx="4077000" cy="2770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Then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Go 1:1 and ask your account teams to follow-up with a warm phone call or personalized email:</a:t>
            </a:r>
            <a:endParaRPr sz="1200"/>
          </a:p>
          <a:p>
            <a:pPr marL="274320" marR="0" lvl="0" indent="-18796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Invite your existing customers to a digital webinar or event to showcase features of the latest Chromebooks </a:t>
            </a:r>
            <a:endParaRPr sz="1200"/>
          </a:p>
          <a:p>
            <a:pPr marL="274320" marR="0" lvl="0" indent="-18796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Offer a seed or demo program where existing customers can try new 2020 devices and compare to their older devices </a:t>
            </a:r>
            <a:endParaRPr sz="1200"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2"/>
          </p:nvPr>
        </p:nvSpPr>
        <p:spPr>
          <a:xfrm>
            <a:off x="4610125" y="1945125"/>
            <a:ext cx="4077000" cy="229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27432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Work with a trade-in provider to offer schools the opportunity to trade-in used devices, providing credits toward new Chromebooks </a:t>
            </a:r>
            <a:endParaRPr sz="1200"/>
          </a:p>
          <a:p>
            <a:pPr marL="274320" lvl="0" indent="-18796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Provide customers with an incentive for refreshing their older devices for new education Chromebooks; offer free services, training, or PD, or leverage other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Chromebook promotions</a:t>
            </a:r>
            <a:r>
              <a:rPr lang="en" sz="1200"/>
              <a:t> that may be available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54591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How to activate </a:t>
            </a:r>
            <a:r>
              <a:rPr lang="en" sz="24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(continued)</a:t>
            </a:r>
            <a:endParaRPr sz="24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9" name="Google Shape;249;p34"/>
          <p:cNvSpPr/>
          <p:nvPr/>
        </p:nvSpPr>
        <p:spPr>
          <a:xfrm rot="10800000">
            <a:off x="6541700" y="-73875"/>
            <a:ext cx="21453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4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4"/>
          <p:cNvSpPr txBox="1"/>
          <p:nvPr/>
        </p:nvSpPr>
        <p:spPr>
          <a:xfrm>
            <a:off x="6586811" y="294117"/>
            <a:ext cx="204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The refresh opportunity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 rot="-5400000">
            <a:off x="3742025" y="-108550"/>
            <a:ext cx="5436600" cy="546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9525" dir="5400000" algn="bl" rotWithShape="0">
              <a:schemeClr val="accent2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457175" y="1804650"/>
            <a:ext cx="2739900" cy="15342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Additional resources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4109980" y="916272"/>
            <a:ext cx="40065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03</a:t>
            </a:r>
            <a:endParaRPr sz="22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57175" y="1297705"/>
            <a:ext cx="3805500" cy="3965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For your customers to learn more about AUE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Chrome Device Deployment Guide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Repurpose or retire Chrome devices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Storing Chromebooks long term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Email template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Call script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48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Helpful resources 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2"/>
          </p:nvPr>
        </p:nvSpPr>
        <p:spPr>
          <a:xfrm>
            <a:off x="4610125" y="1297705"/>
            <a:ext cx="4077000" cy="3965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For you to share with your customers</a:t>
            </a:r>
            <a:endParaRPr sz="1200"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1-pagers, collateral, assets </a:t>
            </a:r>
            <a:endParaRPr sz="1200"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Google for Education website - Chromebooks page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Chrome Education Upgrade one pager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Offers</a:t>
            </a:r>
            <a:endParaRPr sz="1200"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Google for Education Services Promo offers page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Clover Wireless Chromebook Buyback Program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Distance Learning Resources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Using Chromebooks at home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3"/>
              </a:rPr>
              <a:t>Google for Education’s Distance Learning Page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4"/>
              </a:rPr>
              <a:t>Teach from Home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6" name="Google Shape;266;p36"/>
          <p:cNvSpPr/>
          <p:nvPr/>
        </p:nvSpPr>
        <p:spPr>
          <a:xfrm rot="10800000">
            <a:off x="6611075" y="-73875"/>
            <a:ext cx="21453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2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6656186" y="294117"/>
            <a:ext cx="204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Additional Resources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4534175" y="997200"/>
            <a:ext cx="5707500" cy="4435500"/>
          </a:xfrm>
          <a:prstGeom prst="round2SameRect">
            <a:avLst>
              <a:gd name="adj1" fmla="val 7006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14313" dist="9525" dir="5400000" algn="bl" rotWithShape="0">
              <a:schemeClr val="accent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3276600" cy="1831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oogle Sans Medium"/>
                <a:ea typeface="Google Sans Medium"/>
                <a:cs typeface="Google Sans Medium"/>
                <a:sym typeface="Google Sans Medium"/>
              </a:rPr>
              <a:t>Purpose</a:t>
            </a:r>
            <a:endParaRPr sz="1400"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The objective of this document is to equip Sales and Partners with guidance on how to help schools refresh their Chromebooks and separately, understand the Automatic Update Expiry (AUE) policy.</a:t>
            </a:r>
            <a:endParaRPr sz="1200"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Overview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2"/>
          </p:nvPr>
        </p:nvSpPr>
        <p:spPr>
          <a:xfrm>
            <a:off x="5075025" y="1551750"/>
            <a:ext cx="36120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Contents</a:t>
            </a:r>
            <a:endParaRPr sz="14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Context</a:t>
            </a:r>
            <a:endParaRPr sz="1200">
              <a:solidFill>
                <a:schemeClr val="dk1"/>
              </a:solidFill>
            </a:endParaRPr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Delivering device value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Overview of AUE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opportunity</a:t>
            </a:r>
            <a:endParaRPr sz="1200">
              <a:solidFill>
                <a:schemeClr val="accent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274320" marR="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Drivers for refresh</a:t>
            </a:r>
            <a:endParaRPr sz="1200"/>
          </a:p>
          <a:p>
            <a:pPr marL="274320" marR="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Why should schools refresh now </a:t>
            </a:r>
            <a:endParaRPr sz="1200"/>
          </a:p>
          <a:p>
            <a:pPr marL="274320" marR="0" lvl="0" indent="-1879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Activating the opportunity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Additional resources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/>
        </p:nvSpPr>
        <p:spPr>
          <a:xfrm rot="-5400000">
            <a:off x="3742025" y="-108550"/>
            <a:ext cx="5436600" cy="546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9525" dir="5400000" algn="bl" rotWithShape="0">
              <a:schemeClr val="accent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4492476" y="916275"/>
            <a:ext cx="34716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01</a:t>
            </a:r>
            <a:endParaRPr sz="220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457175" y="1461525"/>
            <a:ext cx="2739900" cy="2076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Context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36612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believe schools should have access to tools that help transform teaching and learning at scale.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So, at Google for Education, we build solutions that help educators and IT administrators help students learn better together -- at school, at home, or wherever they are.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We also think a lot about how to make sure the technology we’re delivering and schools are using is sustainable; how they can be used year after year, and continue to add value.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Delivering long-term </a:t>
            </a:r>
            <a:br>
              <a:rPr lang="en" sz="2400"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device value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4610125" y="1079050"/>
            <a:ext cx="37371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do this, we created:</a:t>
            </a:r>
            <a:endParaRPr sz="1200"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Chrome Education Upgrade</a:t>
            </a:r>
            <a:endParaRPr sz="1200">
              <a:solidFill>
                <a:schemeClr val="accent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/>
              <a:t>Allows IT admins working in schools to have more control over the devices they manage. 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Automatic Chromebook updates</a:t>
            </a:r>
            <a:endParaRPr sz="1200">
              <a:solidFill>
                <a:schemeClr val="accent1"/>
              </a:solidFill>
            </a:endParaRPr>
          </a:p>
          <a:p>
            <a:pPr marL="365760" lvl="0" indent="-2794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Updates approximately  every 6 weeks</a:t>
            </a:r>
            <a:endParaRPr sz="1200"/>
          </a:p>
          <a:p>
            <a:pPr marL="36576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Spans operating systems, browers and hardware</a:t>
            </a:r>
            <a:endParaRPr sz="1200"/>
          </a:p>
          <a:p>
            <a:pPr marL="36576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Updates applied in the background, no impact to user productivity.</a:t>
            </a:r>
            <a:endParaRPr sz="1200"/>
          </a:p>
          <a:p>
            <a:pPr marL="36576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Once applied, a simple reboot  (&lt;10 seconds) to take effect. 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68" name="Google Shape;168;p27"/>
          <p:cNvSpPr/>
          <p:nvPr/>
        </p:nvSpPr>
        <p:spPr>
          <a:xfrm rot="10800000">
            <a:off x="7157900" y="-73875"/>
            <a:ext cx="15291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7353974" y="294125"/>
            <a:ext cx="1124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Context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57175" y="1536250"/>
            <a:ext cx="3645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Chrome devices receive automatic updates that enhance both the device and its software.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Regular updates depend on many device-specific non-Google hardware and software providers that work with Google to provide the highest level of security and stability support.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For this reason, older Chrome devices cannot receive updates indefinitely to enable new OS and browser features.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562100" cy="861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What is AUE and what does it mean for customers?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2"/>
          </p:nvPr>
        </p:nvSpPr>
        <p:spPr>
          <a:xfrm>
            <a:off x="4610125" y="1536250"/>
            <a:ext cx="40770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happens?</a:t>
            </a:r>
            <a:endParaRPr sz="1200">
              <a:solidFill>
                <a:schemeClr val="accent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365760" lvl="0" indent="-304800" algn="l" rtl="0">
              <a:spcBef>
                <a:spcPts val="5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Devices will receive regular updates until reaching their Auto Update Expiration (“AUE”) date.</a:t>
            </a:r>
            <a:endParaRPr sz="1200"/>
          </a:p>
          <a:p>
            <a:pPr marL="365760" lvl="0" indent="-304800" algn="l" rtl="0">
              <a:spcBef>
                <a:spcPts val="3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Devices that have not reached their AUE date will continue to receive OS updates and function with Chrome Education Upgrade and Chrome Enterprise Upgrade. </a:t>
            </a:r>
            <a:endParaRPr sz="1200"/>
          </a:p>
          <a:p>
            <a:pPr marL="365760" lvl="0" indent="-304800" algn="l" rtl="0">
              <a:spcBef>
                <a:spcPts val="3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After the AUE date is reached, existing and future policies may not work as intended, receive the latest security updates/fixes, nor technical support. </a:t>
            </a:r>
            <a:br>
              <a:rPr lang="en" sz="1200"/>
            </a:br>
            <a:r>
              <a:rPr lang="en" sz="1200" u="sng">
                <a:solidFill>
                  <a:schemeClr val="hlink"/>
                </a:solidFill>
                <a:hlinkClick r:id="rId3"/>
              </a:rPr>
              <a:t>Look up AUE date at g.co/chromeosupdates</a:t>
            </a:r>
            <a:r>
              <a:rPr lang="en" sz="1200">
                <a:solidFill>
                  <a:schemeClr val="accent1"/>
                </a:solidFill>
              </a:rPr>
              <a:t> </a:t>
            </a:r>
            <a:endParaRPr sz="1400">
              <a:solidFill>
                <a:schemeClr val="accent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7" name="Google Shape;177;p28"/>
          <p:cNvSpPr/>
          <p:nvPr/>
        </p:nvSpPr>
        <p:spPr>
          <a:xfrm rot="10800000">
            <a:off x="7157900" y="-73875"/>
            <a:ext cx="15291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7353974" y="294125"/>
            <a:ext cx="1124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Context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 rot="-5400000">
            <a:off x="3742025" y="-108550"/>
            <a:ext cx="5436600" cy="546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9525" dir="5400000" algn="bl" rotWithShape="0">
              <a:schemeClr val="accent4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4090102" y="916272"/>
            <a:ext cx="40065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02</a:t>
            </a:r>
            <a:endParaRPr sz="220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457175" y="1385325"/>
            <a:ext cx="2739900" cy="2076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The refresh opportunity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775" y="4806022"/>
            <a:ext cx="1064975" cy="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457175" y="1059175"/>
            <a:ext cx="38265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Many customers prefer to refresh on a 3-4 year cycle, </a:t>
            </a:r>
            <a:br>
              <a:rPr lang="en" sz="1200"/>
            </a:br>
            <a:r>
              <a:rPr lang="en" sz="1200"/>
              <a:t>a few years before the devices hit their AUE date.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The reasons range from:</a:t>
            </a:r>
            <a:endParaRPr sz="1200"/>
          </a:p>
          <a:p>
            <a:pPr marL="274320" lvl="0" indent="-18796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General wear and tear</a:t>
            </a:r>
            <a:endParaRPr sz="1200"/>
          </a:p>
          <a:p>
            <a:pPr marL="274320" lvl="0" indent="-1879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Newer device models with added features and functionality become available</a:t>
            </a:r>
            <a:endParaRPr sz="1200"/>
          </a:p>
          <a:p>
            <a:pPr marL="274320" lvl="0" indent="-1879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Shuffle older devices to lower grades &amp; purchase new devices for higher grades as they work towards a 1:1 initiative </a:t>
            </a:r>
            <a:endParaRPr sz="1200"/>
          </a:p>
          <a:p>
            <a:pPr marL="274320" lvl="0" indent="-213359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Char char="●"/>
            </a:pPr>
            <a:r>
              <a:rPr lang="en" sz="1200" b="1"/>
              <a:t>Note</a:t>
            </a:r>
            <a:r>
              <a:rPr lang="en" sz="1200"/>
              <a:t>: AUE date is not typically a driver for refresh</a:t>
            </a:r>
            <a:endParaRPr sz="1200"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383300" cy="672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Common drivers for refresh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30"/>
          <p:cNvGrpSpPr/>
          <p:nvPr/>
        </p:nvGrpSpPr>
        <p:grpSpPr>
          <a:xfrm>
            <a:off x="5733837" y="1784753"/>
            <a:ext cx="2810701" cy="1923387"/>
            <a:chOff x="5876298" y="1662650"/>
            <a:chExt cx="2810701" cy="1923387"/>
          </a:xfrm>
        </p:grpSpPr>
        <p:sp>
          <p:nvSpPr>
            <p:cNvPr id="194" name="Google Shape;194;p30"/>
            <p:cNvSpPr/>
            <p:nvPr/>
          </p:nvSpPr>
          <p:spPr>
            <a:xfrm>
              <a:off x="6079479" y="2133638"/>
              <a:ext cx="1947900" cy="1278600"/>
            </a:xfrm>
            <a:prstGeom prst="round2SameRect">
              <a:avLst>
                <a:gd name="adj1" fmla="val 10155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13500000" algn="bl" rotWithShape="0">
                <a:schemeClr val="accent4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5" name="Google Shape;19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6298" y="2793720"/>
              <a:ext cx="2354198" cy="792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86550" y="1662650"/>
              <a:ext cx="1700449" cy="18809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30"/>
          <p:cNvSpPr/>
          <p:nvPr/>
        </p:nvSpPr>
        <p:spPr>
          <a:xfrm rot="10800000">
            <a:off x="6541700" y="-73875"/>
            <a:ext cx="21453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4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6586811" y="294117"/>
            <a:ext cx="204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The refresh opportunity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4383300" cy="672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Benefits for refreshing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1"/>
          <p:cNvSpPr/>
          <p:nvPr/>
        </p:nvSpPr>
        <p:spPr>
          <a:xfrm rot="10800000">
            <a:off x="6541700" y="-73875"/>
            <a:ext cx="21453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4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6586811" y="294117"/>
            <a:ext cx="204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The refresh opportunity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457175" y="4218600"/>
            <a:ext cx="8217900" cy="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Comparing Speedometer2 benchmarks of devices using Intel N4020 vs Intel N3060 CPUS</a:t>
            </a:r>
            <a:endParaRPr sz="9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3361793" y="1864975"/>
            <a:ext cx="2447100" cy="2016900"/>
          </a:xfrm>
          <a:prstGeom prst="roundRect">
            <a:avLst>
              <a:gd name="adj" fmla="val 3252"/>
            </a:avLst>
          </a:prstGeom>
          <a:solidFill>
            <a:srgbClr val="FFFFFF"/>
          </a:solidFill>
          <a:ln>
            <a:noFill/>
          </a:ln>
          <a:effectLst>
            <a:outerShdw blurRad="14287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584725" y="1864975"/>
            <a:ext cx="2447100" cy="2016900"/>
          </a:xfrm>
          <a:prstGeom prst="roundRect">
            <a:avLst>
              <a:gd name="adj" fmla="val 3252"/>
            </a:avLst>
          </a:prstGeom>
          <a:solidFill>
            <a:srgbClr val="FFFFFF"/>
          </a:solidFill>
          <a:ln>
            <a:noFill/>
          </a:ln>
          <a:effectLst>
            <a:outerShdw blurRad="14287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6160650" y="1864975"/>
            <a:ext cx="2432100" cy="2016900"/>
          </a:xfrm>
          <a:prstGeom prst="roundRect">
            <a:avLst>
              <a:gd name="adj" fmla="val 3252"/>
            </a:avLst>
          </a:prstGeom>
          <a:solidFill>
            <a:srgbClr val="FFFFFF"/>
          </a:solidFill>
          <a:ln>
            <a:noFill/>
          </a:ln>
          <a:effectLst>
            <a:outerShdw blurRad="14287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746264" y="2118606"/>
            <a:ext cx="22650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New devices are being supported longer than ever with many Chromebooks launched in 2020 being supported until 2028! Find AUE dates on the </a:t>
            </a:r>
            <a:r>
              <a:rPr lang="en" sz="12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3"/>
              </a:rPr>
              <a:t>Chrome Enterprise Help Center</a:t>
            </a:r>
            <a:r>
              <a:rPr lang="en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3553950" y="2118600"/>
            <a:ext cx="22725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Students can easily multitask and do more with the newest lineup of Chromebooks. Many of the newest EDU devices announced in 2020 are &gt; 160% faster than current EDU devices. 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6369150" y="2118600"/>
            <a:ext cx="22650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All Chromebooks launched this year come with the Google-designed Titan C security chip which keeps devices secure, protects user identity, and ensures system integrity.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3354762" y="1536250"/>
            <a:ext cx="2456400" cy="411900"/>
          </a:xfrm>
          <a:prstGeom prst="round2SameRect">
            <a:avLst>
              <a:gd name="adj1" fmla="val 30758"/>
              <a:gd name="adj2" fmla="val 0"/>
            </a:avLst>
          </a:prstGeom>
          <a:solidFill>
            <a:srgbClr val="FBBC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3464009" y="1569266"/>
            <a:ext cx="2272500" cy="38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More performance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576900" y="1536250"/>
            <a:ext cx="2464800" cy="411900"/>
          </a:xfrm>
          <a:prstGeom prst="round2SameRect">
            <a:avLst>
              <a:gd name="adj1" fmla="val 30758"/>
              <a:gd name="adj2" fmla="val 0"/>
            </a:avLst>
          </a:prstGeom>
          <a:solidFill>
            <a:srgbClr val="418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795033" y="1569266"/>
            <a:ext cx="1937400" cy="38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Longer support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154651" y="1536250"/>
            <a:ext cx="2448000" cy="411900"/>
          </a:xfrm>
          <a:prstGeom prst="round2SameRect">
            <a:avLst>
              <a:gd name="adj1" fmla="val 30758"/>
              <a:gd name="adj2" fmla="val 0"/>
            </a:avLst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6205480" y="1569266"/>
            <a:ext cx="2265000" cy="38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More secure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457175" y="1526411"/>
            <a:ext cx="2688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 2020, more than 30 new Chrome OS devices will be introduced for students, teachers and administrators. </a:t>
            </a:r>
            <a:endParaRPr sz="12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/>
              <a:t>These new devices, combined with those released in 2019, make this our largest and most diverse Chromebook lineup yet.</a:t>
            </a:r>
            <a:endParaRPr sz="12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 sz="1200"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2"/>
          </p:nvPr>
        </p:nvSpPr>
        <p:spPr>
          <a:xfrm>
            <a:off x="3227825" y="1526411"/>
            <a:ext cx="2688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Benefits for students</a:t>
            </a:r>
            <a:endParaRPr sz="1200">
              <a:solidFill>
                <a:schemeClr val="accent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274320" lvl="0" indent="-1879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Larger screens (13” and 14” widescreen and 12” 3:2 displays)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Faster processors from Intel, AMD and MediaTEK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Convertible &amp; tablet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Garaged stylus that doesn’t require pairing or batteries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World-facing cameras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Touch screens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Access to Android Apps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3"/>
          </p:nvPr>
        </p:nvSpPr>
        <p:spPr>
          <a:xfrm>
            <a:off x="5998550" y="1526411"/>
            <a:ext cx="2688300" cy="315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Benefits for teachers and administrators</a:t>
            </a:r>
            <a:endParaRPr sz="1200">
              <a:solidFill>
                <a:schemeClr val="accent4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marL="274320" lvl="0" indent="-1879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Larger, higher resolution displays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Better performance with Intel Core chipsets, more memory and storage options</a:t>
            </a:r>
            <a:endParaRPr sz="1200"/>
          </a:p>
          <a:p>
            <a:pPr marL="27432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/>
              <a:t>Business class warranty, support and services options</a:t>
            </a:r>
            <a:endParaRPr sz="1200"/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Seamless automatic updates that occur in the background</a:t>
            </a:r>
            <a:endParaRPr sz="1200"/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Streamline IT management with student devices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457175" y="460250"/>
            <a:ext cx="3707400" cy="608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Why now?</a:t>
            </a:r>
            <a:endParaRPr/>
          </a:p>
        </p:txBody>
      </p:sp>
      <p:sp>
        <p:nvSpPr>
          <p:cNvPr id="227" name="Google Shape;227;p32"/>
          <p:cNvSpPr/>
          <p:nvPr/>
        </p:nvSpPr>
        <p:spPr>
          <a:xfrm rot="10800000">
            <a:off x="6541700" y="-73875"/>
            <a:ext cx="2145300" cy="775200"/>
          </a:xfrm>
          <a:prstGeom prst="round2SameRect">
            <a:avLst>
              <a:gd name="adj1" fmla="val 22995"/>
              <a:gd name="adj2" fmla="val 0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4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6586811" y="294117"/>
            <a:ext cx="204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The refresh opportunity</a:t>
            </a:r>
            <a:endParaRPr sz="1100"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487200" y="3870450"/>
            <a:ext cx="2045700" cy="817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See how schools can prepare Chromebooks for use at home during COVID-19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 2020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984</Words>
  <Application>Microsoft Office PowerPoint</Application>
  <PresentationFormat>On-screen Show (16:9)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Google Sans Medium</vt:lpstr>
      <vt:lpstr>Roboto</vt:lpstr>
      <vt:lpstr>Google Sans</vt:lpstr>
      <vt:lpstr>Cloud 2020</vt:lpstr>
      <vt:lpstr>Chromebook Refresh Playbook for Partners &amp; Sales Information and guidance for  helping schools refresh  Last updated April 2020</vt:lpstr>
      <vt:lpstr>Overview  </vt:lpstr>
      <vt:lpstr>Context</vt:lpstr>
      <vt:lpstr>Delivering long-term  device value</vt:lpstr>
      <vt:lpstr>What is AUE and what does it mean for customers?</vt:lpstr>
      <vt:lpstr>The refresh opportunity</vt:lpstr>
      <vt:lpstr>Common drivers for refresh    </vt:lpstr>
      <vt:lpstr>Benefits for refreshing    </vt:lpstr>
      <vt:lpstr>Why now?</vt:lpstr>
      <vt:lpstr>How to activate</vt:lpstr>
      <vt:lpstr>How to activate (continued)</vt:lpstr>
      <vt:lpstr>Additional resources</vt:lpstr>
      <vt:lpstr>Helpful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Chromebook Refresh Playbook for Partners &amp; Sales Information and guidance for  helping schools refresh  Last updated April 2020</dc:title>
  <dc:creator>Riley, Amanda</dc:creator>
  <cp:lastModifiedBy>Riley, Amanda</cp:lastModifiedBy>
  <cp:revision>1</cp:revision>
  <dcterms:modified xsi:type="dcterms:W3CDTF">2020-06-17T16:03:01Z</dcterms:modified>
</cp:coreProperties>
</file>