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6" r:id="rId4"/>
    <p:sldMasterId id="2147484096" r:id="rId5"/>
    <p:sldMasterId id="2147484106" r:id="rId6"/>
  </p:sldMasterIdLst>
  <p:notesMasterIdLst>
    <p:notesMasterId r:id="rId73"/>
  </p:notesMasterIdLst>
  <p:sldIdLst>
    <p:sldId id="426" r:id="rId7"/>
    <p:sldId id="427" r:id="rId8"/>
    <p:sldId id="429" r:id="rId9"/>
    <p:sldId id="428" r:id="rId10"/>
    <p:sldId id="430" r:id="rId11"/>
    <p:sldId id="432" r:id="rId12"/>
    <p:sldId id="433" r:id="rId13"/>
    <p:sldId id="434" r:id="rId14"/>
    <p:sldId id="435" r:id="rId15"/>
    <p:sldId id="439" r:id="rId16"/>
    <p:sldId id="440" r:id="rId17"/>
    <p:sldId id="441" r:id="rId18"/>
    <p:sldId id="443" r:id="rId19"/>
    <p:sldId id="444" r:id="rId20"/>
    <p:sldId id="447" r:id="rId21"/>
    <p:sldId id="448" r:id="rId22"/>
    <p:sldId id="449" r:id="rId23"/>
    <p:sldId id="450" r:id="rId24"/>
    <p:sldId id="452" r:id="rId25"/>
    <p:sldId id="453" r:id="rId26"/>
    <p:sldId id="455" r:id="rId27"/>
    <p:sldId id="456" r:id="rId28"/>
    <p:sldId id="457" r:id="rId29"/>
    <p:sldId id="458" r:id="rId30"/>
    <p:sldId id="459" r:id="rId31"/>
    <p:sldId id="463" r:id="rId32"/>
    <p:sldId id="464" r:id="rId33"/>
    <p:sldId id="465" r:id="rId34"/>
    <p:sldId id="466" r:id="rId35"/>
    <p:sldId id="467" r:id="rId36"/>
    <p:sldId id="468" r:id="rId37"/>
    <p:sldId id="469" r:id="rId38"/>
    <p:sldId id="470" r:id="rId39"/>
    <p:sldId id="471" r:id="rId40"/>
    <p:sldId id="472" r:id="rId41"/>
    <p:sldId id="474" r:id="rId42"/>
    <p:sldId id="475" r:id="rId43"/>
    <p:sldId id="476" r:id="rId44"/>
    <p:sldId id="479" r:id="rId45"/>
    <p:sldId id="480" r:id="rId46"/>
    <p:sldId id="481" r:id="rId47"/>
    <p:sldId id="482" r:id="rId48"/>
    <p:sldId id="483" r:id="rId49"/>
    <p:sldId id="363" r:id="rId50"/>
    <p:sldId id="337" r:id="rId51"/>
    <p:sldId id="362" r:id="rId52"/>
    <p:sldId id="484" r:id="rId53"/>
    <p:sldId id="485" r:id="rId54"/>
    <p:sldId id="486" r:id="rId55"/>
    <p:sldId id="487" r:id="rId56"/>
    <p:sldId id="488" r:id="rId57"/>
    <p:sldId id="489" r:id="rId58"/>
    <p:sldId id="490" r:id="rId59"/>
    <p:sldId id="259" r:id="rId60"/>
    <p:sldId id="491" r:id="rId61"/>
    <p:sldId id="492" r:id="rId62"/>
    <p:sldId id="493" r:id="rId63"/>
    <p:sldId id="341" r:id="rId64"/>
    <p:sldId id="494" r:id="rId65"/>
    <p:sldId id="420" r:id="rId66"/>
    <p:sldId id="421" r:id="rId67"/>
    <p:sldId id="495" r:id="rId68"/>
    <p:sldId id="401" r:id="rId69"/>
    <p:sldId id="423" r:id="rId70"/>
    <p:sldId id="424" r:id="rId71"/>
    <p:sldId id="42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A8"/>
    <a:srgbClr val="00317B"/>
    <a:srgbClr val="000000"/>
    <a:srgbClr val="F7A809"/>
    <a:srgbClr val="0049B4"/>
    <a:srgbClr val="002050"/>
    <a:srgbClr val="002761"/>
    <a:srgbClr val="001C46"/>
    <a:srgbClr val="2F71B3"/>
    <a:srgbClr val="4AB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814" autoAdjust="0"/>
  </p:normalViewPr>
  <p:slideViewPr>
    <p:cSldViewPr snapToGrid="0">
      <p:cViewPr varScale="1">
        <p:scale>
          <a:sx n="105" d="100"/>
          <a:sy n="105" d="100"/>
        </p:scale>
        <p:origin x="-79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56A3D-94B7-425F-8944-56ABFC6B530B}" type="datetimeFigureOut">
              <a:rPr lang="en-US" smtClean="0"/>
              <a:t>11/26/2013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A5731-E79A-47A4-A38A-C5C1399103CB}" type="slidenum">
              <a:rPr lang="en-US" smtClean="0"/>
              <a:t>‹#›</a:t>
            </a:fld>
            <a:endParaRPr lang="en-US" dirty="0"/>
          </a:p>
        </p:txBody>
      </p:sp>
    </p:spTree>
    <p:extLst>
      <p:ext uri="{BB962C8B-B14F-4D97-AF65-F5344CB8AC3E}">
        <p14:creationId xmlns:p14="http://schemas.microsoft.com/office/powerpoint/2010/main" val="211194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pport.microsoft.com/kb/285869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tools.ietf.org/html/draft-sridharan-virtualization-nvgre-0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upport.microsoft.com/kb/29963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attletimes.com/html/businesstechnology/2019067967_windowsserverxml.html"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www.zdnet.com/windows-server-2012-rtm-review-7000004213/" TargetMode="External"/><Relationship Id="rId5" Type="http://schemas.openxmlformats.org/officeDocument/2006/relationships/hyperlink" Target="http://www.crn.com/slide-shows/channel-programs/240034554/the-2012-crn-tech-innovator-and-enterprise-app-awards.htm?pgno=16" TargetMode="External"/><Relationship Id="rId4" Type="http://schemas.openxmlformats.org/officeDocument/2006/relationships/hyperlink" Target="http://blogs.forrester.com/richard_fichera/12-09-05-microsoft_announces_windows_server_201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Microsoft Cloud OS </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2745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Support for Advanced Format Drives (4 KB Sector Disks) in Hyper-V</a:t>
            </a:r>
          </a:p>
          <a:p>
            <a:r>
              <a:rPr lang="en-US" sz="1200" kern="1200" dirty="0" smtClean="0">
                <a:solidFill>
                  <a:schemeClr val="tx1"/>
                </a:solidFill>
                <a:effectLst/>
                <a:latin typeface="+mn-lt"/>
                <a:ea typeface="+mn-ea"/>
                <a:cs typeface="+mn-cs"/>
              </a:rPr>
              <a:t>Increases in storage density and reliability are among the factors driving the data storage industry to transition the physical format of hard disk drives from 512-byte sectors to 4,096-byte sectors (also known as 4 KB sectors). However, most of the software industry depends on disk sectors of 512 bytes in length. A change in sector size introduces major compatibility issues in many applications. To minimize the impact on the ecosystem, hard drive vendors are introducing transitional “512-byte emulation drives” also known as “512e.” These drives offer some advantages of 4 KB native drives, such as improved format efficiency and an improved scheme for error correction codes (ECC), but with fewer compatibility issues than by exposing a 4 KB sector size at the disk interface. Hyper-V in Windows Server 2012 and Windows Server 2012 R2 supports “512e” and 4 KB disk sectors.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Customers face a challenge of ensuring they can adopt and take advantage of this emerging disk format to provide the best performance and optimization for their key workloads.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 for 4,096-byte sectors (4 KB disk sectors) in virtual disks, a standard to which the industry will move over the next few years to support increasing storage requirements, was first introduced in Windows Server 2012 Hyper-V.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in Windows Server 2012, and subsequently Windows Server 2012 R2 Hyper-V, also provides enhanced performance of the transitional standard, 512-byte emulation drives, also known as 512-byte Emulation (512e). Support for 4 KB disk sectors and 512e helps ensure that your virtualization infrastructure keeps pace with industry innovations in storage.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Hyper-V &amp; 512e disks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512e disk can perform a write only in terms of a physical sector, that is, it cannot directly write a 512-byte sector write that is issued to it. The internal process in the disk which makes this write possible follows these steps:</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disk reads the 4 KB physical sector into its internal cache, which contains the 512-byte logical sector that is referred to in the write.</a:t>
            </a:r>
          </a:p>
          <a:p>
            <a:pPr marL="228600" lvl="0" indent="-228600">
              <a:buFont typeface="+mj-lt"/>
              <a:buAutoNum type="arabicPeriod"/>
            </a:pPr>
            <a:r>
              <a:rPr lang="en-US" sz="1200" kern="1200" dirty="0" smtClean="0">
                <a:solidFill>
                  <a:schemeClr val="tx1"/>
                </a:solidFill>
                <a:effectLst/>
                <a:latin typeface="+mn-lt"/>
                <a:ea typeface="+mn-ea"/>
                <a:cs typeface="+mn-cs"/>
              </a:rPr>
              <a:t>Data in the 4 KB buffer is modified to include the updated 512-byte sector. </a:t>
            </a:r>
          </a:p>
          <a:p>
            <a:pPr marL="228600" lvl="0" indent="-228600">
              <a:buFont typeface="+mj-lt"/>
              <a:buAutoNum type="arabicPeriod"/>
            </a:pPr>
            <a:r>
              <a:rPr lang="en-US" sz="1200" kern="1200" dirty="0" smtClean="0">
                <a:solidFill>
                  <a:schemeClr val="tx1"/>
                </a:solidFill>
                <a:effectLst/>
                <a:latin typeface="+mn-lt"/>
                <a:ea typeface="+mn-ea"/>
                <a:cs typeface="+mn-cs"/>
              </a:rPr>
              <a:t>The disk performs a write of the updated 4 KB buffer back to its physical sector on the disk.</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above process is called “Read-Modify-Write,” or RMW. The RMW process causes performance degradation in virtual hard disks for the following reasons: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Dynamic and differencing virtual hard disks have a 512-byte sector bitmap in front of their data payload. In addition, footer/header/parent locators all align to a 512-byte sector. It is common for the virtual hard disk drive to issue 512-byte writes to update these structures, resulting in the RMW behavior described earlier.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Applications commonly issue reads and writes in multiples of 4 KB sizes (the default cluster size of NTFS). Because a 512-byte sector bitmap is in front of the data payload block of dynamic and differencing virtual hard disks, the 4 KB blocks are not aligned to the physical 4 KB boundary, as shown in the following figure.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As shown on the slide, the virtual hard disk 4 KB block is not aligned with physical 4 KB boundary.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4 KB write issued by the legacy parser, to update the payload data, results in two reads for two blocks on the disk, which are then updated and subsequently written back to the two disk blocks. The overall performance impact of the RMW process on workloads usually ranged 30 to 80 percent and, at times, was even higher.</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overall performance impact of the RMW process on workloads usually ranged 30 to 80 percent and, at times, was even higher.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in Windows Server 2012 R2 mitigates the performance-degrading effect of 512e disks on the virtual hard disk stack by preparing the previously mentioned structures for alignment to 4 KB boundaries in the VHD format. This avoids the RMW effect when accessing data within the virtual hard disk file and when updating virtual hard disk metadata structures.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Native 4KB Sector Support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in Windows Server 2012 R2 makes it possible to store virtual hard disks on 4 KB disks by implementing a software RMW algorithm in the virtual hard disk layer. This algorithm converts 512-byte access-and-update requests to corresponding 4 KB accesses and updates.</a:t>
            </a:r>
            <a:endParaRPr lang="en-US" sz="1000"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11/26/2013</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10</a:t>
            </a:fld>
            <a:endParaRPr lang="en-US" b="1" dirty="0">
              <a:solidFill>
                <a:prstClr val="black"/>
              </a:solidFill>
            </a:endParaRPr>
          </a:p>
        </p:txBody>
      </p:sp>
    </p:spTree>
    <p:extLst>
      <p:ext uri="{BB962C8B-B14F-4D97-AF65-F5344CB8AC3E}">
        <p14:creationId xmlns:p14="http://schemas.microsoft.com/office/powerpoint/2010/main" val="219662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New Virtual Hard Disk Format (VHDX)</a:t>
            </a:r>
          </a:p>
          <a:p>
            <a:r>
              <a:rPr lang="en-US" sz="1200" kern="1200" dirty="0" smtClean="0">
                <a:solidFill>
                  <a:schemeClr val="tx1"/>
                </a:solidFill>
                <a:effectLst/>
                <a:latin typeface="+mn-lt"/>
                <a:ea typeface="+mn-ea"/>
                <a:cs typeface="+mn-cs"/>
              </a:rPr>
              <a:t>With the evolution of storage systems, and the ever-increasing reliance on virtualized enterprise workloads, the VHD format of Windows Server needed to also evolve. The new format is better suited to address current and future requirements for running enterprise-class workloads, specifically:</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Where the size of the VHD is larger than 2 TB.</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reliably protect against issues for dynamic and differencing disks during power failures.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prevent performance degradation issues on the new, large-sector physical disks.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Hyper-V introduced a significant update to the VHD format, called VHDX, which has much larger capacity and additional resiliency. VHDX supports up to 64 terabytes of storage. It also provides additional protection against corruption from power failures by logging updates to the VHDX metadata structures, and it prevents performance degradation on large-sector physical disks by optimizing structure alignment.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 number of new capabilities that are provided by the new VHDX format: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Capacity </a:t>
            </a:r>
            <a:r>
              <a:rPr lang="en-US" sz="1200" kern="1200" dirty="0" smtClean="0">
                <a:solidFill>
                  <a:schemeClr val="tx1"/>
                </a:solidFill>
                <a:effectLst/>
                <a:latin typeface="+mn-lt"/>
                <a:ea typeface="+mn-ea"/>
                <a:cs typeface="+mn-cs"/>
              </a:rPr>
              <a:t>– support for up to 64TB per virtual disk, and each Hyper-V virtual machine can support up to 256 virtual disks, for a total of petabytes of storage.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Corruption Protection</a:t>
            </a:r>
            <a:r>
              <a:rPr lang="en-US" sz="1200" kern="1200" dirty="0" smtClean="0">
                <a:solidFill>
                  <a:schemeClr val="tx1"/>
                </a:solidFill>
                <a:effectLst/>
                <a:latin typeface="+mn-lt"/>
                <a:ea typeface="+mn-ea"/>
                <a:cs typeface="+mn-cs"/>
              </a:rPr>
              <a:t> - Protection against corruption during power failures by logging updates to the VHDX metadata structures.  The format contains an internal log that is used to capture updates to the metadata of the virtual hard disk file before being written to its final location.  In case of a power failure, if the write to the final destination is corrupted, then it is played back from the log to promote consistency of the virtual hard disk file.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Optimal Structure Alignment</a:t>
            </a:r>
            <a:r>
              <a:rPr lang="en-US" sz="1200" kern="1200" dirty="0" smtClean="0">
                <a:solidFill>
                  <a:schemeClr val="tx1"/>
                </a:solidFill>
                <a:effectLst/>
                <a:latin typeface="+mn-lt"/>
                <a:ea typeface="+mn-ea"/>
                <a:cs typeface="+mn-cs"/>
              </a:rPr>
              <a:t> – Alignment to suit large sector disks.  If unaligned I/O's are issued to these disks, an associated performance penalty is caused by the Read-Modify-Write cycles that are required to satisfy these I/O's.  The structures in the format are aligned to help ensure that are no unaligned I/O's exist.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also a number of other features that are unlocked through the use of the VHDX format.</a:t>
            </a:r>
          </a:p>
          <a:p>
            <a:pPr lvl="0"/>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Larger block sizes for dynamic and differential disks</a:t>
            </a:r>
            <a:r>
              <a:rPr lang="en-US" sz="1200" kern="1200" dirty="0" smtClean="0">
                <a:solidFill>
                  <a:schemeClr val="tx1"/>
                </a:solidFill>
                <a:effectLst/>
                <a:latin typeface="+mn-lt"/>
                <a:ea typeface="+mn-ea"/>
                <a:cs typeface="+mn-cs"/>
              </a:rPr>
              <a:t> - lets these disks attune to the needs of the workload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4-KB logical sector virtual disk that results in </a:t>
            </a:r>
            <a:r>
              <a:rPr lang="en-US" sz="1200" b="1" kern="1200" dirty="0" smtClean="0">
                <a:solidFill>
                  <a:schemeClr val="tx1"/>
                </a:solidFill>
                <a:effectLst/>
                <a:latin typeface="+mn-lt"/>
                <a:ea typeface="+mn-ea"/>
                <a:cs typeface="+mn-cs"/>
              </a:rPr>
              <a:t>increased performance</a:t>
            </a:r>
            <a:r>
              <a:rPr lang="en-US" sz="1200" kern="1200" dirty="0" smtClean="0">
                <a:solidFill>
                  <a:schemeClr val="tx1"/>
                </a:solidFill>
                <a:effectLst/>
                <a:latin typeface="+mn-lt"/>
                <a:ea typeface="+mn-ea"/>
                <a:cs typeface="+mn-cs"/>
              </a:rPr>
              <a:t> when applications and workloads that are designed for 4-KB sectors use 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ability to </a:t>
            </a:r>
            <a:r>
              <a:rPr lang="en-US" sz="1200" b="1" kern="1200" dirty="0" smtClean="0">
                <a:solidFill>
                  <a:schemeClr val="tx1"/>
                </a:solidFill>
                <a:effectLst/>
                <a:latin typeface="+mn-lt"/>
                <a:ea typeface="+mn-ea"/>
                <a:cs typeface="+mn-cs"/>
              </a:rPr>
              <a:t>store custom metadata</a:t>
            </a:r>
            <a:r>
              <a:rPr lang="en-US" sz="1200" kern="1200" dirty="0" smtClean="0">
                <a:solidFill>
                  <a:schemeClr val="tx1"/>
                </a:solidFill>
                <a:effectLst/>
                <a:latin typeface="+mn-lt"/>
                <a:ea typeface="+mn-ea"/>
                <a:cs typeface="+mn-cs"/>
              </a:rPr>
              <a:t> about the file that you might want to record, such as operating system version or patches applied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Efficiency (called </a:t>
            </a:r>
            <a:r>
              <a:rPr lang="en-US" sz="1200" b="1" kern="1200" dirty="0" smtClean="0">
                <a:solidFill>
                  <a:schemeClr val="tx1"/>
                </a:solidFill>
                <a:effectLst/>
                <a:latin typeface="+mn-lt"/>
                <a:ea typeface="+mn-ea"/>
                <a:cs typeface="+mn-cs"/>
              </a:rPr>
              <a:t>trim</a:t>
            </a:r>
            <a:r>
              <a:rPr lang="en-US" sz="1200" kern="1200" dirty="0" smtClean="0">
                <a:solidFill>
                  <a:schemeClr val="tx1"/>
                </a:solidFill>
                <a:effectLst/>
                <a:latin typeface="+mn-lt"/>
                <a:ea typeface="+mn-ea"/>
                <a:cs typeface="+mn-cs"/>
              </a:rPr>
              <a:t>) in representing data, which results in smaller files and lets the underlying physical storage device reclaim unused space.  Trim requires pass-through or SCSI disks and trim-compatible hardware.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figure on the slide illustrates the VHDX hard disk format.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in the preceding figure, most of the structures are large allocations and are MB aligned. This alleviates the alignment issue that is associated with virtual hard disks. The different regions of the VHDX format are as follows: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Header region - </a:t>
            </a:r>
            <a:r>
              <a:rPr lang="en-US" sz="1200" kern="1200" dirty="0" smtClean="0">
                <a:solidFill>
                  <a:schemeClr val="tx1"/>
                </a:solidFill>
                <a:effectLst/>
                <a:latin typeface="+mn-lt"/>
                <a:ea typeface="+mn-ea"/>
                <a:cs typeface="+mn-cs"/>
              </a:rPr>
              <a:t>The header region is the first region of the file and identifies the location of the other structures, including the log, block allocation table (BAT), and metadata region. The header region contains two headers, only one of which is active at a time, to increase resiliency to corruptions.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Intent log - </a:t>
            </a:r>
            <a:r>
              <a:rPr lang="en-US" sz="1200" kern="1200" dirty="0" smtClean="0">
                <a:solidFill>
                  <a:schemeClr val="tx1"/>
                </a:solidFill>
                <a:effectLst/>
                <a:latin typeface="+mn-lt"/>
                <a:ea typeface="+mn-ea"/>
                <a:cs typeface="+mn-cs"/>
              </a:rPr>
              <a:t>The intent log is a circular ring buffer. Changes to the VHDX metastructures are written to the log before they are written to the final location. If corruption occurs during a power failure while an update is being written to the actual location, on the subsequent open, the change is applied again from the log, and the VHDX file is brought back to a consistent state. The log does not track changes to the payload blocks, so it does not protect data contained within them.</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Data region - </a:t>
            </a:r>
            <a:r>
              <a:rPr lang="en-US" sz="1200" kern="1200" dirty="0" smtClean="0">
                <a:solidFill>
                  <a:schemeClr val="tx1"/>
                </a:solidFill>
                <a:effectLst/>
                <a:latin typeface="+mn-lt"/>
                <a:ea typeface="+mn-ea"/>
                <a:cs typeface="+mn-cs"/>
              </a:rPr>
              <a:t>The BAT contains entries that point to both the user data blocks and sector bitmap block locations within the VHDX file. This is an important difference from the VHD format because sector bitmaps are aggregated into their own blocks instead of being appended in front of each payload block.</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Metadata region - </a:t>
            </a:r>
            <a:r>
              <a:rPr lang="en-US" sz="1200" kern="1200" dirty="0" smtClean="0">
                <a:solidFill>
                  <a:schemeClr val="tx1"/>
                </a:solidFill>
                <a:effectLst/>
                <a:latin typeface="+mn-lt"/>
                <a:ea typeface="+mn-ea"/>
                <a:cs typeface="+mn-cs"/>
              </a:rPr>
              <a:t>The metadata region contains a table that points to both user-defined metadata and virtual hard disk file metadata such as block size, physical sector size, and logical sector size.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VHDX: Better Efficiency &amp; Resiliency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 V in Windows Server 2012, and subsequently, Windows Server 2012 R2, also introduces support that lets VHDX files be more efficient when they represent that data within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VHDX files can be large, based on the workload they are supporting, the space they consume can grow quickly. Currently, when applications delete content within a virtual hard disk, the Windows storage stack in both the guest operating system and the Hyper V host have limitations that prevent this information from being communicated to the virtual hard disk and the physical storage device.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contains the Hyper-V storage stack from optimizing the space used and prevents the underlying storage device from reclaiming the space previously occupied by the deleted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R2 Hyper V supports </a:t>
            </a:r>
            <a:r>
              <a:rPr lang="en-US" sz="1200" b="1" kern="1200" dirty="0" smtClean="0">
                <a:solidFill>
                  <a:schemeClr val="tx1"/>
                </a:solidFill>
                <a:effectLst/>
                <a:latin typeface="+mn-lt"/>
                <a:ea typeface="+mn-ea"/>
                <a:cs typeface="+mn-cs"/>
              </a:rPr>
              <a:t>unmap notifications</a:t>
            </a:r>
            <a:r>
              <a:rPr lang="en-US" sz="1200" kern="1200" dirty="0" smtClean="0">
                <a:solidFill>
                  <a:schemeClr val="tx1"/>
                </a:solidFill>
                <a:effectLst/>
                <a:latin typeface="+mn-lt"/>
                <a:ea typeface="+mn-ea"/>
                <a:cs typeface="+mn-cs"/>
              </a:rPr>
              <a:t>, which enables VHDX files be more efficient in representing that data within them. This results in smaller files size, which lets the underlying physical storage device reclaim unused space</a:t>
            </a:r>
            <a:endParaRPr lang="en-US" sz="1000"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11/26/2013</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11</a:t>
            </a:fld>
            <a:endParaRPr lang="en-US" b="1" dirty="0">
              <a:solidFill>
                <a:prstClr val="black"/>
              </a:solidFill>
            </a:endParaRPr>
          </a:p>
        </p:txBody>
      </p:sp>
    </p:spTree>
    <p:extLst>
      <p:ext uri="{BB962C8B-B14F-4D97-AF65-F5344CB8AC3E}">
        <p14:creationId xmlns:p14="http://schemas.microsoft.com/office/powerpoint/2010/main" val="130547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Online Virtual Hard Disk Resize</a:t>
            </a:r>
          </a:p>
          <a:p>
            <a:r>
              <a:rPr lang="en-US" sz="1200" kern="1200" dirty="0" smtClean="0">
                <a:solidFill>
                  <a:schemeClr val="tx1"/>
                </a:solidFill>
                <a:effectLst/>
                <a:latin typeface="+mn-lt"/>
                <a:ea typeface="+mn-ea"/>
                <a:cs typeface="+mn-cs"/>
              </a:rPr>
              <a:t>Windows Server 2012 R2 introduces a significant improvement within Hyper-V that allows the virtual hard disk file to be resized as needed whilst the VM is running.  You can't always predict when a virtual disk will need to be expanded due to new demands in capacity, but equally important is the ability to reclaim space if no longer required. Prior to Windows Server 2012 R2, a VM had to be shut down in order to expand or shrink the virtual hard disk files. Now with Windows Server 2012 R2, this is an online operation, with no downtime for the workload itself. The obvious benefit to this is increased availability and better SLA compliancy.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Virtual Disk Expansion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Customers have the flexibility to grow the </a:t>
            </a:r>
            <a:r>
              <a:rPr lang="en-US" sz="1200" b="1" kern="1200" dirty="0"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files that are attached to running virtual machines.  The administrator will first expand the virtual disk using the Hyper-V management tools, or PowerShell, and then within the Guest OS, the administrator can expand the volume within the OS, using Disk Manager.  An example command to resize using PowerShell would be as follows: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PS C:\&gt; Resize-VirtualDisk -FriendlyName "Sqldata5" -Size (25GB)</a:t>
            </a:r>
          </a:p>
          <a:p>
            <a:r>
              <a:rPr lang="en-US" sz="1200" kern="1200" dirty="0" smtClean="0">
                <a:solidFill>
                  <a:schemeClr val="tx1"/>
                </a:solidFill>
                <a:effectLst/>
                <a:latin typeface="+mn-lt"/>
                <a:ea typeface="+mn-ea"/>
                <a:cs typeface="+mn-cs"/>
              </a:rPr>
              <a:t>Note, this command could also be used for shrinking the virtual disk.</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Virtual Disk Shrinking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Customers also have the flexibility to shrink the</a:t>
            </a:r>
            <a:r>
              <a:rPr lang="en-US" sz="1200" b="1" kern="1200" dirty="0" smtClean="0">
                <a:solidFill>
                  <a:schemeClr val="tx1"/>
                </a:solidFill>
                <a:effectLst/>
                <a:latin typeface="+mn-lt"/>
                <a:ea typeface="+mn-ea"/>
                <a:cs typeface="+mn-cs"/>
              </a:rPr>
              <a:t> VHDX </a:t>
            </a:r>
            <a:r>
              <a:rPr lang="en-US" sz="1200" kern="1200" dirty="0" smtClean="0">
                <a:solidFill>
                  <a:schemeClr val="tx1"/>
                </a:solidFill>
                <a:effectLst/>
                <a:latin typeface="+mn-lt"/>
                <a:ea typeface="+mn-ea"/>
                <a:cs typeface="+mn-cs"/>
              </a:rPr>
              <a:t>files that are attached to running virtual machines.  The administrator will first shrink the volume within the Guest OS, and then from within the Hyper-V Management tools, or using PowerShell, shrink the virtual disk.  The shrink size will match the space that is freed up inside the VM volume</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7426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mn-ea"/>
                <a:cs typeface="+mn-cs"/>
              </a:rPr>
              <a:t>Offloaded Data Transfer (ODX) provides CPU and network offloading to SAN hardware during file copy and move operation between SAN drives. It is especially significant in the cloud space when you must provision new virtual machines from virtual machine template libraries or when virtual hard disk operations are triggered and require large blocks of data to be copied, as in virtual hard disk merges, storage migration, and live migration. These copy operations are then handled by the storage device that must be able to perform offloads (such as an offload-capable iSCSI, Fibre Channel SAN, or a file server based in Windows Server 2012 R2 and frees up the Hyper V host processors to carry more virtual machine workloads.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Without ODX, customers can saturate bandwidth on network connections, and utilize increased levels of CPU and Memory to perform certain data-related tasks, such as a large file copy, or a VM storage migration.  These tasks can also take significant amounts of time, even on fast 10GbE networks meaning there may be performance degradation for a period of time, until the task is complete.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Offloaded data transfer (ODX) in Windows Server 2012 R2 enables you to accomplish more with your existing external storage arrays by letting you quickly move large files and virtual machines directly between storage arrays, which reduces host CPU and network resource consumption.  When used with offload-capable SAN storage hardware, ODX lets a storage device perform a file copy operation without the main processor of the Hyper V host actually reading the content from one storage place and writing it to another.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ODX uses a token-based mechanism for reading and writing data within or between intelligent storage arrays. Instead of routing the data through the host, a small token is copied between the source and destination. The token simply serves as a point-in-time representation of the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example, when you copy a file or migrate a virtual machine between storage locations (either within or between storage arrays), a token that represents the virtual machine file is copied, which removes the need to copy the underlying data through the servers. In a token-based copy operation, the steps are shown on the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 user attempts to copy a file from one volume to another that is residing on a SAN which supports ODX, the following happens automatically (even if copying and pasting through Explorer).</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 user copies or moves a file by using Windows Explorer, a command line interface, or as part of a virtual machine migration. </a:t>
            </a:r>
          </a:p>
          <a:p>
            <a:pPr marL="228600" lvl="0" indent="-228600">
              <a:buFont typeface="+mj-lt"/>
              <a:buAutoNum type="arabicPeriod"/>
            </a:pPr>
            <a:r>
              <a:rPr lang="en-US" sz="1200" kern="1200" dirty="0" smtClean="0">
                <a:solidFill>
                  <a:schemeClr val="tx1"/>
                </a:solidFill>
                <a:effectLst/>
                <a:latin typeface="+mn-lt"/>
                <a:ea typeface="+mn-ea"/>
                <a:cs typeface="+mn-cs"/>
              </a:rPr>
              <a:t>Windows Server 2012 automatically translates this transfer request into an ODX (if supported by the storage array), and it receives a token that represents the data. </a:t>
            </a:r>
          </a:p>
          <a:p>
            <a:pPr marL="228600" lvl="0" indent="-228600">
              <a:buFont typeface="+mj-lt"/>
              <a:buAutoNum type="arabicPeriod"/>
            </a:pPr>
            <a:r>
              <a:rPr lang="en-US" sz="1200" kern="1200" dirty="0" smtClean="0">
                <a:solidFill>
                  <a:schemeClr val="tx1"/>
                </a:solidFill>
                <a:effectLst/>
                <a:latin typeface="+mn-lt"/>
                <a:ea typeface="+mn-ea"/>
                <a:cs typeface="+mn-cs"/>
              </a:rPr>
              <a:t>The token is copied between the source server and destination server. </a:t>
            </a:r>
          </a:p>
          <a:p>
            <a:pPr marL="228600" lvl="0" indent="-228600">
              <a:buFont typeface="+mj-lt"/>
              <a:buAutoNum type="arabicPeriod"/>
            </a:pPr>
            <a:r>
              <a:rPr lang="en-US" sz="1200" kern="1200" dirty="0" smtClean="0">
                <a:solidFill>
                  <a:schemeClr val="tx1"/>
                </a:solidFill>
                <a:effectLst/>
                <a:latin typeface="+mn-lt"/>
                <a:ea typeface="+mn-ea"/>
                <a:cs typeface="+mn-cs"/>
              </a:rPr>
              <a:t>The token is delivered to the storage array. </a:t>
            </a:r>
          </a:p>
          <a:p>
            <a:pPr marL="228600" indent="-228600">
              <a:buFont typeface="+mj-lt"/>
              <a:buAutoNum type="arabicPeriod"/>
            </a:pPr>
            <a:r>
              <a:rPr lang="en-US" sz="1200" kern="1200" dirty="0" smtClean="0">
                <a:solidFill>
                  <a:schemeClr val="tx1"/>
                </a:solidFill>
                <a:effectLst/>
                <a:latin typeface="+mn-lt"/>
                <a:ea typeface="+mn-ea"/>
                <a:cs typeface="+mn-cs"/>
              </a:rPr>
              <a:t>The storage array internally performs the copy or move and provides status information to the user</a:t>
            </a:r>
            <a:endParaRPr lang="en-US" sz="1200" dirty="0" smtClean="0">
              <a:latin typeface="Segoe UI" pitchFamily="34" charset="0"/>
              <a:ea typeface="Segoe UI" pitchFamily="34" charset="0"/>
              <a:cs typeface="Segoe UI"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255" indent="-291636" eaLnBrk="0" hangingPunct="0">
              <a:defRPr sz="2600">
                <a:solidFill>
                  <a:schemeClr val="tx1"/>
                </a:solidFill>
                <a:latin typeface="Segoe UI" pitchFamily="34" charset="0"/>
                <a:cs typeface="Arial" charset="0"/>
              </a:defRPr>
            </a:lvl2pPr>
            <a:lvl3pPr marL="1166546" indent="-233309" eaLnBrk="0" hangingPunct="0">
              <a:defRPr sz="2600">
                <a:solidFill>
                  <a:schemeClr val="tx1"/>
                </a:solidFill>
                <a:latin typeface="Segoe UI" pitchFamily="34" charset="0"/>
                <a:cs typeface="Arial" charset="0"/>
              </a:defRPr>
            </a:lvl3pPr>
            <a:lvl4pPr marL="1633164" indent="-233309" eaLnBrk="0" hangingPunct="0">
              <a:defRPr sz="2600">
                <a:solidFill>
                  <a:schemeClr val="tx1"/>
                </a:solidFill>
                <a:latin typeface="Segoe UI" pitchFamily="34" charset="0"/>
                <a:cs typeface="Arial" charset="0"/>
              </a:defRPr>
            </a:lvl4pPr>
            <a:lvl5pPr marL="2099782" indent="-233309" eaLnBrk="0" hangingPunct="0">
              <a:defRPr sz="2600">
                <a:solidFill>
                  <a:schemeClr val="tx1"/>
                </a:solidFill>
                <a:latin typeface="Segoe UI" pitchFamily="34" charset="0"/>
                <a:cs typeface="Arial" charset="0"/>
              </a:defRPr>
            </a:lvl5pPr>
            <a:lvl6pPr marL="2566401" indent="-233309" eaLnBrk="0" fontAlgn="base" hangingPunct="0">
              <a:spcBef>
                <a:spcPct val="0"/>
              </a:spcBef>
              <a:spcAft>
                <a:spcPct val="0"/>
              </a:spcAft>
              <a:defRPr sz="2600">
                <a:solidFill>
                  <a:schemeClr val="tx1"/>
                </a:solidFill>
                <a:latin typeface="Segoe UI" pitchFamily="34" charset="0"/>
                <a:cs typeface="Arial" charset="0"/>
              </a:defRPr>
            </a:lvl6pPr>
            <a:lvl7pPr marL="3033019" indent="-233309" eaLnBrk="0" fontAlgn="base" hangingPunct="0">
              <a:spcBef>
                <a:spcPct val="0"/>
              </a:spcBef>
              <a:spcAft>
                <a:spcPct val="0"/>
              </a:spcAft>
              <a:defRPr sz="2600">
                <a:solidFill>
                  <a:schemeClr val="tx1"/>
                </a:solidFill>
                <a:latin typeface="Segoe UI" pitchFamily="34" charset="0"/>
                <a:cs typeface="Arial" charset="0"/>
              </a:defRPr>
            </a:lvl7pPr>
            <a:lvl8pPr marL="3499637" indent="-233309" eaLnBrk="0" fontAlgn="base" hangingPunct="0">
              <a:spcBef>
                <a:spcPct val="0"/>
              </a:spcBef>
              <a:spcAft>
                <a:spcPct val="0"/>
              </a:spcAft>
              <a:defRPr sz="2600">
                <a:solidFill>
                  <a:schemeClr val="tx1"/>
                </a:solidFill>
                <a:latin typeface="Segoe UI" pitchFamily="34" charset="0"/>
                <a:cs typeface="Arial" charset="0"/>
              </a:defRPr>
            </a:lvl8pPr>
            <a:lvl9pPr marL="3966256" indent="-233309"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E3F214AC-1E8D-4C7D-B727-6838F3256D91}" type="slidenum">
              <a:rPr lang="en-US" sz="1200">
                <a:solidFill>
                  <a:prstClr val="black"/>
                </a:solidFill>
                <a:latin typeface="Arial" charset="0"/>
              </a:rPr>
              <a:pPr eaLnBrk="1" hangingPunct="1"/>
              <a:t>13</a:t>
            </a:fld>
            <a:endParaRPr lang="en-US" sz="1200" dirty="0">
              <a:solidFill>
                <a:prstClr val="black"/>
              </a:solidFill>
              <a:latin typeface="Arial" charset="0"/>
            </a:endParaRPr>
          </a:p>
        </p:txBody>
      </p:sp>
    </p:spTree>
    <p:extLst>
      <p:ext uri="{BB962C8B-B14F-4D97-AF65-F5344CB8AC3E}">
        <p14:creationId xmlns:p14="http://schemas.microsoft.com/office/powerpoint/2010/main" val="338747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Virtual Fibre Channel in Hyper-V</a:t>
            </a:r>
          </a:p>
          <a:p>
            <a:r>
              <a:rPr lang="en-US" sz="1200" kern="1200" dirty="0" smtClean="0">
                <a:solidFill>
                  <a:schemeClr val="tx1"/>
                </a:solidFill>
                <a:effectLst/>
                <a:latin typeface="+mn-lt"/>
                <a:ea typeface="+mn-ea"/>
                <a:cs typeface="+mn-cs"/>
              </a:rPr>
              <a:t>Many enterprises have already invested in Fibre Channel SANs, deploying them within their datacenters to address growing storage requirements. These customers often want the ability to utilize this storage from within their virtual machines instead of having the storage accessible to and used only by the Hyper-V host.  In addition, customers are looking to achieve true SAN line speed from the VMs, to the SAN.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Unmediated SAN Access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Virtual Fibre Channel for Hyper-V provides the guest operating system with unmediated access to a SAN by using a standard World Wide Name (WWN) that is associated with a virtual machine. Hyper-V lets you use Fibre Channel SANs to virtualize workloads that require direct access to SAN logical unit numbers (LUNs). Fibre Channel SANs also let you operate in new scenarios, such as running the Windows Failover Clustering feature inside the guest operating system of a virtual machine connected to shared Fibre Channel storage.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Hardware-Based I/O Path to the Windows Software Virtual Hard Disk Stack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Mid-range and high-end storage arrays include advanced storage functionality that helps offload certain management tasks from the hosts to the SANs. Virtual Fibre Channel offers an alternative, hardware-based I/O path to the Windows software virtual hard disk stack. This path lets you use the advanced functionality of your SANs directly from within Hyper-V virtual machines. For example, Hyper-V users can offload storage functionality (such as taking a snapshot of a LUN) to the SAN hardware simply by using a hardware Volume Shadow Copy Service (VSS) provider from within a Hyper-V virtual machine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Live Migration Support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support live migration of virtual machines across Hyper-V hosts while maintaining Fibre Channel connectivity, two WWNs, Set A and Set B, are configured for each virtual Fibre Channel adapter. Hyper-V automatically alternates between the Set A and Set B WWN addresses during live migration. This helps ensure that all LUNs are available on the destination host before the migration and that no downtime occurs during the migration. The live migration process that maintains Fibre Channel connectivity is illustrated on the slide.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N_Port ID Virtualization (NPIV)</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NPIV is a Fibre Channel facility that lets multiple N_Port IDs share a single physical N_Port. This lets multiple Fibre Channel initiators occupy a single physical port, easing hardware requirements in SAN design, especially where virtual SANs are called for. Virtual Fibre Channel for Hyper-V guests uses NPIV (T11 standard) to create multiple NPIV ports on top of the host’s physical Fibre Channel ports. A new NPIV port is created on the host each time a virtual HBA is created inside a virtual machine. When the virtual machine stops running on the host, the NPIV port is removed.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Flexible Host to SAN Connectivity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lets you define virtual SANs on the host to accommodate scenarios in which a single Hyper-V host is connected to different SANs via multiple Fibre Channel ports. A virtual SAN defines a named group of physical Fibre Channel ports that are connected to the same physical SAN. For example, assume that a Hyper-V host is connected to two SANs—a production SAN and a test SAN. The host is connected to each SAN through two physical Fibre Channel ports. In this example, you might configure two virtual SANs—one named “Production SAN” that has the two physical Fibre Channel ports connected to the production SAN and one named “Test SAN” that has two physical Fibre Channel ports connected to the test SAN. You can use the same technique to name two separate paths to a single storage target.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vFC Adapters per VM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configure as many as four virtual Fibre Channel adapters on a virtual machine, and associate each one with a virtual SAN. Each virtual Fibre Channel adapter is associated with one WWN address, or two WWN addresses to support live migration. Each WWN address can be set automatically or manually.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Multipath I/O (MPIO)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in Windows Server 2012 R2 uses Multipath I/O (MPIO) functionality to help ensure optimal connectivity to Fibre Channel storage from within a virtual machine. You can use MPIO functionality with Fibre Channel in the following ways: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Virtualize workloads that use MPIO. Install multiple Fibre Channel ports in a virtual machine, and use MPIO to provide highly available connectivity to the LUNs that the host can access.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Configure multiple virtual Fibre Channel adapters inside a virtual machine, and use a separate copy of MPIO within the guest operating system of the virtual machine to connect to the LUNs that the virtual machine can access. This configuration can coexist with a host MPIO setup.</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different device specific modules (DSMs) for the host or each virtual machine. This approach permits migration of the virtual machine configuration, including the configuration of DSM and connectivity between hosts and compatibility with existing server configurations and DSMs.</a:t>
            </a:r>
            <a:endParaRPr lang="en-US" sz="1000"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11/26/2013</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14</a:t>
            </a:fld>
            <a:endParaRPr lang="en-US" b="1" dirty="0">
              <a:solidFill>
                <a:prstClr val="black"/>
              </a:solidFill>
            </a:endParaRPr>
          </a:p>
        </p:txBody>
      </p:sp>
    </p:spTree>
    <p:extLst>
      <p:ext uri="{BB962C8B-B14F-4D97-AF65-F5344CB8AC3E}">
        <p14:creationId xmlns:p14="http://schemas.microsoft.com/office/powerpoint/2010/main" val="173036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Dynamic Virtual Machine Queue</a:t>
            </a:r>
          </a:p>
          <a:p>
            <a:r>
              <a:rPr lang="en-US" sz="1200" kern="1200" dirty="0" smtClean="0">
                <a:solidFill>
                  <a:schemeClr val="tx1"/>
                </a:solidFill>
                <a:effectLst/>
                <a:latin typeface="+mn-lt"/>
                <a:ea typeface="+mn-ea"/>
                <a:cs typeface="+mn-cs"/>
              </a:rPr>
              <a:t>The Virtual Machine Queue (VMQ) is a hardware virtualization technology for the efficient transfer of network traffic to a virtualized host OS. A VMQ capable NIC classifies incoming frames to be routed to a receive queue based on filters which associate the queue with a VM’s virtual NIC.  Each virtual machine device buffer is assigned a VMQ, which avoids needless packet copies and route lookups in the virtual switch.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Essentially, VMQ allows the host’s single network adapter to appear as multiple network adapters to the virtual machines, allowing each virtual machine its own dedicated network adapter. The result is less data in the host’s buffers and an overall performance improvement to I/O operations.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hardware queues may be </a:t>
            </a:r>
            <a:r>
              <a:rPr lang="en-US" sz="1200" kern="1200" dirty="0" err="1" smtClean="0">
                <a:solidFill>
                  <a:schemeClr val="tx1"/>
                </a:solidFill>
                <a:effectLst/>
                <a:latin typeface="+mn-lt"/>
                <a:ea typeface="+mn-ea"/>
                <a:cs typeface="+mn-cs"/>
              </a:rPr>
              <a:t>affinitized</a:t>
            </a:r>
            <a:r>
              <a:rPr lang="en-US" sz="1200" kern="1200" dirty="0" smtClean="0">
                <a:solidFill>
                  <a:schemeClr val="tx1"/>
                </a:solidFill>
                <a:effectLst/>
                <a:latin typeface="+mn-lt"/>
                <a:ea typeface="+mn-ea"/>
                <a:cs typeface="+mn-cs"/>
              </a:rPr>
              <a:t> to different CPUs thus allowing for receive scaling on a per-VM NIC basis. Windows Server 2008 R2 allowed administrators to statically configure the number of processors available to process interrupts for VMQ.</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Without VMQ</a:t>
            </a:r>
            <a:r>
              <a:rPr lang="en-US" sz="1200" kern="1200" dirty="0" smtClean="0">
                <a:solidFill>
                  <a:schemeClr val="tx1"/>
                </a:solidFill>
                <a:effectLst/>
                <a:latin typeface="+mn-lt"/>
                <a:ea typeface="+mn-ea"/>
                <a:cs typeface="+mn-cs"/>
              </a:rPr>
              <a:t> - the Hyper-V virtual switch is responsible for routing and sorting of packets that are inbound to the VMs. This can lead to a lot of CPU processing for the virtual switch on heavily loaded Hyper-V hosts.  Without VMQ technology and RSS, a majority of the network processing would burden CPU0 and would ultimately limit the scale of the solution.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 VMQ</a:t>
            </a:r>
            <a:r>
              <a:rPr lang="en-US" sz="1200" kern="1200" dirty="0" smtClean="0">
                <a:solidFill>
                  <a:schemeClr val="tx1"/>
                </a:solidFill>
                <a:effectLst/>
                <a:latin typeface="+mn-lt"/>
                <a:ea typeface="+mn-ea"/>
                <a:cs typeface="+mn-cs"/>
              </a:rPr>
              <a:t> - When VMQ is enabled, a dedicated queue is established on the physical network adapter for each virtual network adapter that has requested a queue. As packets arrive for a virtual network adapter, the physical network adapter places them in that network adapter’s queue. When packets are indicated up, all the packet data in the queue is delivered directly to the virtual network adapter. Packets arriving for virtual network adapters that don’t have a dedicated queue, as well as all multicast and broadcast packets, are delivered to the virtual network in the default queue. The virtual network handles routing of these packets to the appropriate virtual network adapters as it normally would.  This reduces a significant amount of CPU overhead on the host associated with network traffic as it spreads the load over multiple cores.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 Dynamic VMQ</a:t>
            </a:r>
            <a:r>
              <a:rPr lang="en-US" sz="1200" kern="1200" dirty="0" smtClean="0">
                <a:solidFill>
                  <a:schemeClr val="tx1"/>
                </a:solidFill>
                <a:effectLst/>
                <a:latin typeface="+mn-lt"/>
                <a:ea typeface="+mn-ea"/>
                <a:cs typeface="+mn-cs"/>
              </a:rPr>
              <a:t> – First introduced in Windows Server 2012, DVMQ dynamically distributes incoming network traffic processing to host processors (based on processor usage and network load). In times of heavy network load, Dynamic VMQ automatically recruits more processors. In times of light network load, Dynamic VMQ relinquishes those same processors. VMQ spreads interrupts for network traffic across available processors. In Windows Server 2012 and Windows Server 2012 R2, the Dynamic VMQ capability allows an adaptive algorithm to modify the CPU affinity of queues without the need of removing/re-creating queues. This results in a better match of network load to processor use, resulting in increased network performance.</a:t>
            </a:r>
            <a:endParaRPr lang="en-US" sz="1200" dirty="0" smtClean="0">
              <a:latin typeface="Segoe UI" pitchFamily="34" charset="0"/>
              <a:ea typeface="Segoe UI" pitchFamily="34" charset="0"/>
              <a:cs typeface="Segoe UI"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255" indent="-291636" eaLnBrk="0" hangingPunct="0">
              <a:defRPr sz="2600">
                <a:solidFill>
                  <a:schemeClr val="tx1"/>
                </a:solidFill>
                <a:latin typeface="Segoe UI" pitchFamily="34" charset="0"/>
                <a:cs typeface="Arial" charset="0"/>
              </a:defRPr>
            </a:lvl2pPr>
            <a:lvl3pPr marL="1166546" indent="-233309" eaLnBrk="0" hangingPunct="0">
              <a:defRPr sz="2600">
                <a:solidFill>
                  <a:schemeClr val="tx1"/>
                </a:solidFill>
                <a:latin typeface="Segoe UI" pitchFamily="34" charset="0"/>
                <a:cs typeface="Arial" charset="0"/>
              </a:defRPr>
            </a:lvl3pPr>
            <a:lvl4pPr marL="1633164" indent="-233309" eaLnBrk="0" hangingPunct="0">
              <a:defRPr sz="2600">
                <a:solidFill>
                  <a:schemeClr val="tx1"/>
                </a:solidFill>
                <a:latin typeface="Segoe UI" pitchFamily="34" charset="0"/>
                <a:cs typeface="Arial" charset="0"/>
              </a:defRPr>
            </a:lvl4pPr>
            <a:lvl5pPr marL="2099782" indent="-233309" eaLnBrk="0" hangingPunct="0">
              <a:defRPr sz="2600">
                <a:solidFill>
                  <a:schemeClr val="tx1"/>
                </a:solidFill>
                <a:latin typeface="Segoe UI" pitchFamily="34" charset="0"/>
                <a:cs typeface="Arial" charset="0"/>
              </a:defRPr>
            </a:lvl5pPr>
            <a:lvl6pPr marL="2566401" indent="-233309" eaLnBrk="0" fontAlgn="base" hangingPunct="0">
              <a:spcBef>
                <a:spcPct val="0"/>
              </a:spcBef>
              <a:spcAft>
                <a:spcPct val="0"/>
              </a:spcAft>
              <a:defRPr sz="2600">
                <a:solidFill>
                  <a:schemeClr val="tx1"/>
                </a:solidFill>
                <a:latin typeface="Segoe UI" pitchFamily="34" charset="0"/>
                <a:cs typeface="Arial" charset="0"/>
              </a:defRPr>
            </a:lvl6pPr>
            <a:lvl7pPr marL="3033019" indent="-233309" eaLnBrk="0" fontAlgn="base" hangingPunct="0">
              <a:spcBef>
                <a:spcPct val="0"/>
              </a:spcBef>
              <a:spcAft>
                <a:spcPct val="0"/>
              </a:spcAft>
              <a:defRPr sz="2600">
                <a:solidFill>
                  <a:schemeClr val="tx1"/>
                </a:solidFill>
                <a:latin typeface="Segoe UI" pitchFamily="34" charset="0"/>
                <a:cs typeface="Arial" charset="0"/>
              </a:defRPr>
            </a:lvl7pPr>
            <a:lvl8pPr marL="3499637" indent="-233309" eaLnBrk="0" fontAlgn="base" hangingPunct="0">
              <a:spcBef>
                <a:spcPct val="0"/>
              </a:spcBef>
              <a:spcAft>
                <a:spcPct val="0"/>
              </a:spcAft>
              <a:defRPr sz="2600">
                <a:solidFill>
                  <a:schemeClr val="tx1"/>
                </a:solidFill>
                <a:latin typeface="Segoe UI" pitchFamily="34" charset="0"/>
                <a:cs typeface="Arial" charset="0"/>
              </a:defRPr>
            </a:lvl8pPr>
            <a:lvl9pPr marL="3966256" indent="-233309"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E3F214AC-1E8D-4C7D-B727-6838F3256D91}" type="slidenum">
              <a:rPr lang="en-US" sz="1200">
                <a:solidFill>
                  <a:prstClr val="black"/>
                </a:solidFill>
                <a:latin typeface="Arial" charset="0"/>
              </a:rPr>
              <a:pPr eaLnBrk="1" hangingPunct="1"/>
              <a:t>15</a:t>
            </a:fld>
            <a:endParaRPr lang="en-US" sz="1200" dirty="0">
              <a:solidFill>
                <a:prstClr val="black"/>
              </a:solidFill>
              <a:latin typeface="Arial" charset="0"/>
            </a:endParaRPr>
          </a:p>
        </p:txBody>
      </p:sp>
    </p:spTree>
    <p:extLst>
      <p:ext uri="{BB962C8B-B14F-4D97-AF65-F5344CB8AC3E}">
        <p14:creationId xmlns:p14="http://schemas.microsoft.com/office/powerpoint/2010/main" val="192157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Single-Root I/O Virtualization</a:t>
            </a:r>
          </a:p>
          <a:p>
            <a:r>
              <a:rPr lang="en-US" sz="1200" kern="1200" dirty="0" smtClean="0">
                <a:solidFill>
                  <a:schemeClr val="tx1"/>
                </a:solidFill>
                <a:effectLst/>
                <a:latin typeface="+mn-lt"/>
                <a:ea typeface="+mn-ea"/>
                <a:cs typeface="+mn-cs"/>
              </a:rPr>
              <a:t>Single Root I/O Virtualization (SR-IOV) is an open standard introduced by the PCI-SIG, the special-interest group that owns and manages PCI specifications. SR-IOV works in conjunction with system chipset support for virtualization technologies that provide remapping of interrupts and Direct Memory Access, and enables assignment of SR-IOV-capable devices directly to a virtual machine.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discussed earlier, customers are looking to virtualize their most network-intensive workloads, yet without capabilities like vRSS, and Dynamic VMQ, it can provide very difficult to achieve the same kind of performance you’d expect in the physical world, inside VMs.  This is typically due to the CPU overhead of processing NIC interrupts and DMA requests, along with heavy Hyper-V Switch activity which also contributes towards higher levels of CPU usage.</a:t>
            </a:r>
          </a:p>
          <a:p>
            <a:r>
              <a:rPr lang="en-US" sz="1200" kern="1200" dirty="0" smtClean="0">
                <a:solidFill>
                  <a:schemeClr val="tx1"/>
                </a:solidFill>
                <a:effectLst/>
                <a:latin typeface="+mn-lt"/>
                <a:ea typeface="+mn-ea"/>
                <a:cs typeface="+mn-cs"/>
              </a:rPr>
              <a:t>Hyper-V in Windows Server 2012 introduced support for SR-IOV–capable network devices and lets an SR-IOV virtual function of a physical network adapter be assigned directly to a virtual machine. This increases network throughput and reduces network latency while also reducing the host CPU overhead that is required for processing network traffic. The following figure shows the architecture of SR-IOV support in Hyper-V.</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Essentially, SR-IOV works by remapping bypassing the Hyper-V Extensible Switch and mapping virtual network functions from the physical NIC directly to the VM, in essence, bypassing the Hyper-V Switch.</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SR-IOV &amp; Live Migration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scenario, we will walk through how the SR-IOV configuration is handled during a live migration of a VM from one host to another.  After the Hyper-V guest is started, network traffic flows over the synthetic data path. If the physical network adapter supports the single root I/O virtualization (SR-IOV) interface, it can enable one or more PCI Express (PCIe) Virtual Functions (VFs). Each VF can be attached to a Hyper-V child partition. When this happens, network traffic flows over the hardware-optimized SR-IOV VF Data Path.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 Live Migration is initiated, a VF failover occurs, from SR-IOV VF, to the native synthetic data path, and traffic then flows over the synthetic data path, out through the Hyper-V Switch.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transition between the VF and synthetic data paths occurs with minimum loss of packets and prevents the loss of TCP connections.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VM is then live migrated, during which time, the VM remains accessible on the network, but always via the synthetic data path.  Upon reaching the new target host, should the new host have SR-IOV functionality enabled, as per the source host, the VM will automatically be assigned a VF from the SR-IOV NIC, and traffic will failover to pass via the VF inside the VM, as oppose to the synthetic data path.  If however, the new host does not have SR-IOV capable hardware, the VM will simply continue to utilize the synthetic data path.</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16</a:t>
            </a:fld>
            <a:endParaRPr lang="en-US" b="1" dirty="0">
              <a:solidFill>
                <a:prstClr val="black"/>
              </a:solidFill>
            </a:endParaRPr>
          </a:p>
        </p:txBody>
      </p:sp>
    </p:spTree>
    <p:extLst>
      <p:ext uri="{BB962C8B-B14F-4D97-AF65-F5344CB8AC3E}">
        <p14:creationId xmlns:p14="http://schemas.microsoft.com/office/powerpoint/2010/main" val="416448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Windows Server 2012 provided administrators with a number of new and powerful capabilities to manage and allocate resources quickly and efficiently.  From controlling virtual machine memory to increase host density, through to ensuring SLAs can be met with granular bandwidth management controls, these powerful capabilities helped IT administrators optimize their infrastructure.  In Windows Server 2012 R2, these capabilities have been refined, and enhanced to provide even greater levels of capability for the IT administrator.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Dynamic Memory</a:t>
            </a:r>
          </a:p>
          <a:p>
            <a:r>
              <a:rPr lang="en-US" sz="1200" kern="1200" dirty="0" smtClean="0">
                <a:solidFill>
                  <a:schemeClr val="tx1"/>
                </a:solidFill>
                <a:effectLst/>
                <a:latin typeface="+mn-lt"/>
                <a:ea typeface="+mn-ea"/>
                <a:cs typeface="+mn-cs"/>
              </a:rPr>
              <a:t>Dynamic Memory, introduced in Windows Server 2008 R2 with SP1, helps IT administrators manage physical memory more efficiently. With Dynamic Memory, Hyper-V treats memory as a shared resource that can be automatically reallocated among running virtual machines. Dynamic Memory adjusts the amount of memory available to a virtual machine based on changes in memory demand and values that the IT administrator specifies.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Dynamic Memory in Windows Server 2008 R2 Hyper-V, included two key settings.  The first was known as “startup memory,” which was defined as the minimum amount of memory that a virtual machine could have. Windows however, typically requires more memory during startup than at steady state.  The second setting was “maximum memory”, which, as the name suggests, was the maximum amount of memory that the VM would ever receive at any one time.  These were both static values, in the sense that you could set them whilst the VM was switched off, but as soon as the VM was powered on, the settings remained as they were.</a:t>
            </a:r>
          </a:p>
          <a:p>
            <a:pPr defTabSz="924349" fontAlgn="base">
              <a:spcBef>
                <a:spcPct val="30000"/>
              </a:spcBef>
              <a:spcAft>
                <a:spcPct val="0"/>
              </a:spcAft>
              <a:defRPr/>
            </a:pPr>
            <a:endParaRPr lang="en-US" sz="1200" baseline="0" dirty="0" smtClean="0">
              <a:latin typeface="Segoe UI" pitchFamily="34" charset="0"/>
              <a:ea typeface="Segoe UI" pitchFamily="34" charset="0"/>
              <a:cs typeface="Segoe UI" pitchFamily="34" charset="0"/>
            </a:endParaRPr>
          </a:p>
          <a:p>
            <a:r>
              <a:rPr lang="en-US" sz="1200" kern="1200" dirty="0" smtClean="0">
                <a:solidFill>
                  <a:schemeClr val="tx1"/>
                </a:solidFill>
                <a:effectLst/>
                <a:latin typeface="+mn-lt"/>
                <a:ea typeface="+mn-ea"/>
                <a:cs typeface="+mn-cs"/>
              </a:rPr>
              <a:t>This locking of the settings meant that a memory upgrade would require shutting down the virtual machine.  This is a common challenge for administrators who frequently have to upgrade the maximum amount of memory for a virtual machine as demand increases. For example, consider a virtual machine running SQL Server and configured with a maximum of 8 GB of RAM. With an increase in the size of the databases and increased transactions, the virtual machine now requires more memory. In Windows Server 2008 R2 with SP1, you must shut down the virtual machine to perform the upgrade, which requires planning for downtime and decreasing business productivity.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Fast-growing organizations whose workloads are rapidly expanding often need to add more virtual machines to their hosts. These organizations want to optimize the number of virtual machines they can place on a host server to minimize the number of expensive host servers that they need. With the Hyper-V Dynamic Memory improvements in Windows Server 2012 R2, IT administrators can now allocate virtual machine memory resources more efficiently and dramatically increase virtual machine consolidation ratios.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Windows Server 2012 R2, Dynamic Memory has a new configuration option, “minimum memory.” Minimum memory lets the administrator specify a value lower than the “startup memory”, thus allowing Hyper-V to reclaim the unused memory from the virtual machines after startup. This can result in increased virtual machine consolidation numbers, especially in VDI environments.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these settings are no longer locked, meaning an administrator can adjust, whilst the VM is running, both the minimum and maximum VM memory. This means that in the example we discussed earlier, with a database with growing demand, the IT Administrator can increase the maximum memory for that particular VM, allowing it to meet the increased demand, all without downtime.</a:t>
            </a:r>
            <a:endParaRPr lang="en-US" sz="1200" b="1"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4127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Windows Server 2012 also introduces Hyper-V Smart Paging for robust virtual machine restart. Although minimum memory increases virtual machine consolidation numbers, it also brings a challenge. If a virtual machine has a smaller amount of memory than its startup memory and it is restarted, Hyper-V needs additional memory to restart the machine. Due to host memory pressure or virtual machines’ states, Hyper-V may not always have additional memory available. This can cause sporadic virtual machine restart failures in customer environments. In Windows Server 2012 R2, Hyper-V Smart Paging is used to bridge the memory gap between minimum memory and startup memory and let virtual machines restart reliably.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Smart Paging is a memory management technique that uses disk resources as additional, temporary memory when more memory is required to restart a virtual machine. This approach has both advantages and drawbacks. It provides a reliable way to keep the virtual machines running when no physical memory is available. However, it can degrade virtual machine performance because disk access speeds are much slower than memory access speeds.</a:t>
            </a:r>
          </a:p>
          <a:p>
            <a:r>
              <a:rPr lang="en-US" sz="1200" kern="1200" dirty="0" smtClean="0">
                <a:solidFill>
                  <a:schemeClr val="tx1"/>
                </a:solidFill>
                <a:effectLst/>
                <a:latin typeface="+mn-lt"/>
                <a:ea typeface="+mn-ea"/>
                <a:cs typeface="+mn-cs"/>
              </a:rPr>
              <a:t>To minimize the performance impact of Smart Paging, Hyper-V uses it only when all of the following occur:</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virtual machine is being restarted.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physical memory is available.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memory can be reclaimed from other virtual machines that are running on the host.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Smart Paging is not used when:</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virtual machine is being started from an off state (instead of a restart).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Oversubscribing memory for a running virtual machine would result.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virtual machine is failing over in Hyper-V clusters.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continues to rely on internal guest paging when host memory is oversubscribed because it is more effective than Hyper-V Smart Paging. With internal guest paging, the paging operation inside virtual machines is performed by Windows Memory Manager. Windows Memory Manager has more information than the Hyper-V host, about memory use within the Guest OS, which means it can provide Hyper-V with better information to use when it chooses the memory to be paged. Because of this, internal guest paging incurs less overhead to the system than Hyper-V Smart Paging.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figure on the slide shows the mapping of memory for a virtual machine that is being restarted by using Hyper-V Smart Paging. To further reduce the impact of Hyper-V Smart Paging, after a virtual machine completes the startup process, Hyper-V removes memory from the virtual machine, coordinating with Dynamic Memory components inside the guest (a process sometimes referred to as “ballooning”), so that the virtual machine stops using Hyper-V Smart Paging. With this technique, use of Hyper-V Smart Paging is temporary, and is not expected to be longer than 10 minutes.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note the following about how Hyper-V Smart Paging is used: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Hyper-V Smart Paging files are created only when needed for a virtual machine.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After the additional amount of memory is removed, Hyper-V Smart Paging files are deleted.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Hyper-V Smart Paging is not used for this virtual machine again until another restart occurs and not enough physical memory exists</a:t>
            </a:r>
            <a:endParaRPr lang="en-US" sz="1000" b="1"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769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Network Quality of Service (QoS)</a:t>
            </a:r>
          </a:p>
          <a:p>
            <a:r>
              <a:rPr lang="en-US" sz="1200" kern="1200" dirty="0" smtClean="0">
                <a:solidFill>
                  <a:schemeClr val="tx1"/>
                </a:solidFill>
                <a:effectLst/>
                <a:latin typeface="+mn-lt"/>
                <a:ea typeface="+mn-ea"/>
                <a:cs typeface="+mn-cs"/>
              </a:rPr>
              <a:t>Public cloud hosting providers and large enterprises must often run multiple application servers on servers running Hyper‑V. Hosting providers that host customers on a server running Hyper‑V must deliver performance that’s based on service level agreements (SLAs). Enterprises want to run multiple application servers on a server running Hyper‑V with the confidence that each one will perform predictably.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hosting providers and enterprises use a dedicated network adapter and a dedicated network for a specific type of workload, such as storage or live migration, to help achieve network performance isolation on a server running Hyper‑V. This strategy works for 1-gigabit Ethernet (GbE) network adapters, but becomes impractical for those using or planning to use 10 GigE network adapters.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most deployments, one or two 10 GigE network adapters provide enough bandwidth for all the workloads on a server running Hyper‑V. However, 10-GbE network adapters and switches are considerably more expensive than their 1-GbE counterparts. To optimize the 10 GigE hardware, a server running Hyper‑V requires new capabilities to manage bandwidth.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R2 expands the power of QoS by providing the ability to assign a minimum bandwidth to a virtual machine or a service. This feature is important for hosting companies who need to honor SLA clauses that promise a minimum network bandwidth to customers. It’s equally important to enterprises that require predictable network performance when they run virtualized server workloads on shared hardware.</a:t>
            </a:r>
          </a:p>
          <a:p>
            <a:r>
              <a:rPr lang="en-US" sz="1200" kern="1200" dirty="0" smtClean="0">
                <a:solidFill>
                  <a:schemeClr val="tx1"/>
                </a:solidFill>
                <a:effectLst/>
                <a:latin typeface="+mn-lt"/>
                <a:ea typeface="+mn-ea"/>
                <a:cs typeface="+mn-cs"/>
              </a:rPr>
              <a:t>In Windows Server 2008 R2, QoS supports the enforcement of maximum bandwidth. This is known as rate limiting. Consider a typical physical server running Hyper-V in which the following four types of network traffic share a single 10 GigE network adapter:</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Traffic between virtual machines and resources on other servers.</a:t>
            </a:r>
          </a:p>
          <a:p>
            <a:pPr marL="228600" lvl="0" indent="-228600">
              <a:buFont typeface="+mj-lt"/>
              <a:buAutoNum type="arabicPeriod"/>
            </a:pPr>
            <a:r>
              <a:rPr lang="en-US" sz="1200" kern="1200" dirty="0" smtClean="0">
                <a:solidFill>
                  <a:schemeClr val="tx1"/>
                </a:solidFill>
                <a:effectLst/>
                <a:latin typeface="+mn-lt"/>
                <a:ea typeface="+mn-ea"/>
                <a:cs typeface="+mn-cs"/>
              </a:rPr>
              <a:t>Traffic to and from storage.</a:t>
            </a:r>
          </a:p>
          <a:p>
            <a:pPr marL="228600" lvl="0" indent="-228600">
              <a:buFont typeface="+mj-lt"/>
              <a:buAutoNum type="arabicPeriod"/>
            </a:pPr>
            <a:r>
              <a:rPr lang="en-US" sz="1200" kern="1200" dirty="0" smtClean="0">
                <a:solidFill>
                  <a:schemeClr val="tx1"/>
                </a:solidFill>
                <a:effectLst/>
                <a:latin typeface="+mn-lt"/>
                <a:ea typeface="+mn-ea"/>
                <a:cs typeface="+mn-cs"/>
              </a:rPr>
              <a:t>Traffic for live migration of virtual machines between servers running Hyper-V.</a:t>
            </a:r>
          </a:p>
          <a:p>
            <a:pPr marL="228600" lvl="0" indent="-228600">
              <a:buFont typeface="+mj-lt"/>
              <a:buAutoNum type="arabicPeriod"/>
            </a:pPr>
            <a:r>
              <a:rPr lang="en-US" sz="1200" kern="1200" dirty="0" smtClean="0">
                <a:solidFill>
                  <a:schemeClr val="tx1"/>
                </a:solidFill>
                <a:effectLst/>
                <a:latin typeface="+mn-lt"/>
                <a:ea typeface="+mn-ea"/>
                <a:cs typeface="+mn-cs"/>
              </a:rPr>
              <a:t>Traffic to and from a CSV (intercommunication between nodes in a cluster).</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virtual machine data is rate-limited to 3 gigabits per second (Gbps), the sum of the virtual machine data throughputs cannot exceed 3 Gbps at any time, even if other network traffic types don’t use the remaining 7 Gbps of bandwidth. However, this also means that the other types of traffic can reduce the actual amount of bandwidth available for virtual machine data to unacceptable levels, depending on how their maximum bandwidths are defined.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Minimum Bandwidth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R2 provides a minimum bandwidth setting. Unlike maximum bandwidth, which is a bandwidth cap, minimum bandwidth is a bandwidth floor. It assigns a certain amount of bandwidth to a given type of traffic.</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characteristics of minimum bandwidth can be summarized as follows: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the event of congestion, when the desired network bandwidth exceeds the available bandwidth, minimum bandwidth helps ensure that each type of network traffic receives up to its assigned bandwidth. For this reason, minimum bandwidth is also known as fair sharing. This characteristic is essential for converging multiple types of network traffic on a single network adapter.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there’s no congestion—that is, when sufficient bandwidth is available to accommodate all network traffic,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type of network traffic can exceed its quota and consume as much bandwidth as is available. This characteristic makes minimum bandwidth superior to maximum bandwidth in using available bandwidth</a:t>
            </a: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Relative Minimum Bandwidth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importance of workloads in virtual machines is relative, you can use relative minimum bandwidth, where you assign a weight to each virtual machine, giving the more important ones a higher weight. You determine the bandwidth fraction that you assign to a virtual machine by dividing the virtual machine’s weight by the sum of all the weights of virtual machines that are attached to the Hyper-V Extensible Switch.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Strict Minimum Bandwidth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want to provide an exact bandwidth, you should use strict minimum bandwidth where you assign an exact bandwidth quota to each virtual machine that is attached to the Hyper-V Extensible Switch.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Minimum Bandwidth Mechanisms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R2 offers two different mechanisms to enforce minimum bandwidth: one in software (through the newly enhanced packet scheduler in Windows), and the other through the network adapters that support Datacenter Bridging (DCB). In both cases, network traffic must be classified first. Windows either classifies a packet itself or gives instructions to a network adapter to classify it. The result of classification is a number of traffic flows in Windows, and a given packet can belong to only one of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a traffic flow could be a live migration connection, a file transfer between a server and a client, or a Remote Desktop connection. Based on how the bandwidth policies are configured, either the packet scheduler in Windows or the network adapter dispatches the packets at a rate equal to, or higher than, the minimum bandwidth configured for the traffic flow.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the two mechanisms has its own advantages and disadvantages: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software solution, which is built on the new packet scheduler in Windows Server 2012 R2, provides a fine granularity of classification. It is the only viable choice if many traffic flows require minimum bandwidth enforcement. A typical example is a server running Hyper-V hosting many virtual machines, where each virtual machine is classified as a traffic flow.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hardware solution, which depends on DCB support on the network adapter, supports far fewer traffic flows. However, it can classify network traffic that doesn’t originate from the networking stack. A typical scenario involves a CNA that supports iSCSI offload, in which iSCSI traffic bypasses the networking stack and is framed and transmitted directly by the CNA. Because the packet scheduler in the networking stack doesn’t process this offloaded traffic, DCB is the only viable choice to enforce minimum bandwidth.</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employ both of these mechanisms on the same server. For example, a server running Hyper-V has two physical network adapters: one that binds to a virtual switch and serves virtual machine data, and another that serves the rest of the traffic of the host server. You can enable the software-based minimum bandwidth in Hyper-V to help ensure bandwidth fair sharing among virtual machines, and enable the hardware-based minimum bandwidth on the second network adapter to help ensure bandwidth fair sharing among various types of network traffic from the host server.</a:t>
            </a:r>
          </a:p>
          <a:p>
            <a:r>
              <a:rPr lang="en-US" sz="1200" kern="1200" dirty="0" smtClean="0">
                <a:solidFill>
                  <a:schemeClr val="tx1"/>
                </a:solidFill>
                <a:effectLst/>
                <a:latin typeface="+mn-lt"/>
                <a:ea typeface="+mn-ea"/>
                <a:cs typeface="+mn-cs"/>
              </a:rPr>
              <a:t>It is not recommended that you enable both mechanisms at the same time for a given type of network traffic, however. For example, consider live migration and storage traffic that are configured to use the second network adapter on the server running Hyper-V. If you have already configured the network adapter to allocate bandwidth for live migration and storage traffic using DCB, you shouldn’t also configure the packet scheduler in Windows to do the same, and vice versa.</a:t>
            </a:r>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8046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11/26/2013</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a:t>
            </a:fld>
            <a:endParaRPr lang="en-US" b="1" dirty="0">
              <a:solidFill>
                <a:prstClr val="black"/>
              </a:solidFill>
            </a:endParaRPr>
          </a:p>
        </p:txBody>
      </p:sp>
    </p:spTree>
    <p:extLst>
      <p:ext uri="{BB962C8B-B14F-4D97-AF65-F5344CB8AC3E}">
        <p14:creationId xmlns:p14="http://schemas.microsoft.com/office/powerpoint/2010/main" val="274622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Storage Quality of Service (QoS)</a:t>
            </a:r>
          </a:p>
          <a:p>
            <a:r>
              <a:rPr lang="en-US" sz="1200" kern="1200" dirty="0" smtClean="0">
                <a:solidFill>
                  <a:schemeClr val="tx1"/>
                </a:solidFill>
                <a:effectLst/>
                <a:latin typeface="+mn-lt"/>
                <a:ea typeface="+mn-ea"/>
                <a:cs typeface="+mn-cs"/>
              </a:rPr>
              <a:t>Starting in Windows Server 2012 R2, Hyper-V includes the ability to set certain quality-of-service (QoS) parameters for storage on the virtual machines.  Storage QoS provides storage performance isolation in a multitenant environment and mechanisms to notify you when the storage I/O performance does not meet the defined threshold to efficiently run your virtual machine workloads.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Storage QoS provides the ability to specify a maximum input/output operations per second (IOPS) value for an individual virtual hard disk. Similar to how Network QoS can be used to limit a noisy VM in terms of network traffic and utilization, an administrator can throttle the storage I/O to stop a tenant from consuming excessive storage resources that may impact another tenant.  Storage QoS supports Fixed, Dynamic and Differencing virtual hard disks.</a:t>
            </a:r>
          </a:p>
          <a:p>
            <a:r>
              <a:rPr lang="en-US" sz="1200" kern="1200" dirty="0" smtClean="0">
                <a:solidFill>
                  <a:schemeClr val="tx1"/>
                </a:solidFill>
                <a:effectLst/>
                <a:latin typeface="+mn-lt"/>
                <a:ea typeface="+mn-ea"/>
                <a:cs typeface="+mn-cs"/>
              </a:rPr>
              <a:t>Imagine a scenario where a virtual machine is running an intensive database workload, which is stored on a secondary virtual hard disk.</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Storage QoS enabled, the administrator can cap the incoming and outgoing IOPS to that virtual disk, alleviating the pressure on the SAN, and freeing up resources that can be used by other virtual machines on that host.</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administrator can also set a minimum IOPS value. They will be notified when the IOPS to a specified virtual hard disk is below a threshold that is needed for its optimal performance.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virtual machine metrics infrastructure is also updated, with storage related parameters to allow the administrator to monitor the performance and chargeback related parameters.  Maximum and minimum values are specified in terms of normalized IOPS where every 8 K of data is counted as an I/O.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these key capabilities, the administrator can more easily plan for, and gain acceptable performance from the investment in storage technologies.</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20</a:t>
            </a:fld>
            <a:endParaRPr lang="en-US" b="1" dirty="0">
              <a:solidFill>
                <a:prstClr val="black"/>
              </a:solidFill>
            </a:endParaRPr>
          </a:p>
        </p:txBody>
      </p:sp>
    </p:spTree>
    <p:extLst>
      <p:ext uri="{BB962C8B-B14F-4D97-AF65-F5344CB8AC3E}">
        <p14:creationId xmlns:p14="http://schemas.microsoft.com/office/powerpoint/2010/main" val="152006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32A0B2-EC61-4CCE-ACC4-D76A128810E3}"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39707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4283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Hyper-V Extensible Switch</a:t>
            </a:r>
          </a:p>
          <a:p>
            <a:r>
              <a:rPr lang="en-US" dirty="0" smtClean="0">
                <a:effectLst/>
              </a:rPr>
              <a:t>The Hyper-V virtual switch (vSwitch) in Windows Server 2012 and enhanced</a:t>
            </a:r>
            <a:r>
              <a:rPr lang="en-US" baseline="0" dirty="0" smtClean="0">
                <a:effectLst/>
              </a:rPr>
              <a:t> in 2012 R2,</a:t>
            </a:r>
            <a:r>
              <a:rPr lang="en-US" dirty="0" smtClean="0">
                <a:effectLst/>
              </a:rPr>
              <a:t> provides a number of capabilities that are requested by customers for tenant isolation, traffic shaping, protection against malicious virtual machines, and easier troubleshooting of issues. This guide focuses on the improvements in open extensibility and manageability for non-Microsoft extensions. Non-Microsoft extensions can be written to emulate the full capabilities of hardware-based switches and support more complex virtual environments and solutions.</a:t>
            </a:r>
          </a:p>
          <a:p>
            <a:endParaRPr lang="en-US" dirty="0" smtClean="0">
              <a:effectLst/>
            </a:endParaRPr>
          </a:p>
          <a:p>
            <a:r>
              <a:rPr lang="en-US" dirty="0" smtClean="0">
                <a:effectLst/>
              </a:rPr>
              <a:t>The Hyper-V vSwitch is a layer 2 virtual network switch that provides programmatically managed and extensible capabilities to connect virtual machines to the physical network. The vSwitch provides policy enforcement for security, isolation, and service levels. With support for Network Device Interface Specification (NDIS) filter drivers and Windows Filtering Platform (WFP) callout drivers, the Hyper-V vSwitch allows for non-Microsoft extensible plug-ins that can provide enhanced networking and security capabilities. </a:t>
            </a:r>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9047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Windows Server 2012 R2, the IT Admin can configure Hyper‑V servers to enforce network isolation among any set of arbitrary isolation groups, which are typically defined for individual customers or sets of workloads.  Windows Server 2012 R2 provides the isolation and security capabilities for multitenancy by offering the following key features: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Private VLANS (PVLANS)</a:t>
            </a:r>
            <a:r>
              <a:rPr lang="en-US" sz="1200" kern="1200" dirty="0" smtClean="0">
                <a:solidFill>
                  <a:schemeClr val="tx1"/>
                </a:solidFill>
                <a:effectLst/>
                <a:latin typeface="+mn-lt"/>
                <a:ea typeface="+mn-ea"/>
                <a:cs typeface="+mn-cs"/>
              </a:rPr>
              <a:t> - Provide isolation between two virtual machines on the same VLAN</a:t>
            </a:r>
          </a:p>
          <a:p>
            <a:pPr lvl="0"/>
            <a:r>
              <a:rPr lang="en-US" sz="1200" b="1" kern="1200" dirty="0" smtClean="0">
                <a:solidFill>
                  <a:schemeClr val="tx1"/>
                </a:solidFill>
                <a:effectLst/>
                <a:latin typeface="+mn-lt"/>
                <a:ea typeface="+mn-ea"/>
                <a:cs typeface="+mn-cs"/>
              </a:rPr>
              <a:t>ARP/ND Poisoning/Spoofing</a:t>
            </a:r>
            <a:r>
              <a:rPr lang="en-US" sz="1200" kern="1200" dirty="0" smtClean="0">
                <a:solidFill>
                  <a:schemeClr val="tx1"/>
                </a:solidFill>
                <a:effectLst/>
                <a:latin typeface="+mn-lt"/>
                <a:ea typeface="+mn-ea"/>
                <a:cs typeface="+mn-cs"/>
              </a:rPr>
              <a:t> - Protection against a malicious virtual machine stealing IP addresses from other virtual machines</a:t>
            </a:r>
          </a:p>
          <a:p>
            <a:pPr lvl="0"/>
            <a:r>
              <a:rPr lang="en-US" sz="1200" b="1" kern="1200" dirty="0" smtClean="0">
                <a:solidFill>
                  <a:schemeClr val="tx1"/>
                </a:solidFill>
                <a:effectLst/>
                <a:latin typeface="+mn-lt"/>
                <a:ea typeface="+mn-ea"/>
                <a:cs typeface="+mn-cs"/>
              </a:rPr>
              <a:t>DHCP Snooping/DHCP Guard</a:t>
            </a:r>
            <a:r>
              <a:rPr lang="en-US" sz="1200" kern="1200" dirty="0" smtClean="0">
                <a:solidFill>
                  <a:schemeClr val="tx1"/>
                </a:solidFill>
                <a:effectLst/>
                <a:latin typeface="+mn-lt"/>
                <a:ea typeface="+mn-ea"/>
                <a:cs typeface="+mn-cs"/>
              </a:rPr>
              <a:t> - Protects against rogue DHCP servers attempting to provide IP addresses that would cause traffic to be rerouted</a:t>
            </a:r>
          </a:p>
          <a:p>
            <a:pPr lvl="0"/>
            <a:r>
              <a:rPr lang="en-US" sz="1200" b="1" kern="1200" dirty="0" smtClean="0">
                <a:solidFill>
                  <a:schemeClr val="tx1"/>
                </a:solidFill>
                <a:effectLst/>
                <a:latin typeface="+mn-lt"/>
                <a:ea typeface="+mn-ea"/>
                <a:cs typeface="+mn-cs"/>
              </a:rPr>
              <a:t>Virtual Port ACLs</a:t>
            </a:r>
            <a:r>
              <a:rPr lang="en-US" sz="1200" kern="1200" dirty="0" smtClean="0">
                <a:solidFill>
                  <a:schemeClr val="tx1"/>
                </a:solidFill>
                <a:effectLst/>
                <a:latin typeface="+mn-lt"/>
                <a:ea typeface="+mn-ea"/>
                <a:cs typeface="+mn-cs"/>
              </a:rPr>
              <a:t> - Isolate networks and metering network traffic for a virtual port</a:t>
            </a:r>
          </a:p>
          <a:p>
            <a:pPr lvl="0"/>
            <a:r>
              <a:rPr lang="en-US" sz="1200" b="1" kern="1200" dirty="0" smtClean="0">
                <a:solidFill>
                  <a:schemeClr val="tx1"/>
                </a:solidFill>
                <a:effectLst/>
                <a:latin typeface="+mn-lt"/>
                <a:ea typeface="+mn-ea"/>
                <a:cs typeface="+mn-cs"/>
              </a:rPr>
              <a:t>Trunk Mode to Virtual Machines</a:t>
            </a:r>
            <a:r>
              <a:rPr lang="en-US" sz="1200" kern="1200" dirty="0" smtClean="0">
                <a:solidFill>
                  <a:schemeClr val="tx1"/>
                </a:solidFill>
                <a:effectLst/>
                <a:latin typeface="+mn-lt"/>
                <a:ea typeface="+mn-ea"/>
                <a:cs typeface="+mn-cs"/>
              </a:rPr>
              <a:t> - Traffic from multiple VLANs can now be directed to a single network adapter in a virtual machine</a:t>
            </a:r>
          </a:p>
          <a:p>
            <a:pPr lvl="0"/>
            <a:r>
              <a:rPr lang="en-US" sz="1200" b="1" kern="1200" dirty="0" smtClean="0">
                <a:solidFill>
                  <a:schemeClr val="tx1"/>
                </a:solidFill>
                <a:effectLst/>
                <a:latin typeface="+mn-lt"/>
                <a:ea typeface="+mn-ea"/>
                <a:cs typeface="+mn-cs"/>
              </a:rPr>
              <a:t>Monitoring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&amp; Port Mirroring</a:t>
            </a:r>
            <a:r>
              <a:rPr lang="en-US" sz="1200" kern="1200" dirty="0" smtClean="0">
                <a:solidFill>
                  <a:schemeClr val="tx1"/>
                </a:solidFill>
                <a:effectLst/>
                <a:latin typeface="+mn-lt"/>
                <a:ea typeface="+mn-ea"/>
                <a:cs typeface="+mn-cs"/>
              </a:rPr>
              <a:t> - Monitor the traffic from specific ports flowing through specific virtual machines on the switch and mirror traffic which can then be delivered to another virtual port for further processing</a:t>
            </a:r>
          </a:p>
          <a:p>
            <a:r>
              <a:rPr lang="en-US" sz="1200" b="1" kern="1200" dirty="0" smtClean="0">
                <a:solidFill>
                  <a:schemeClr val="tx1"/>
                </a:solidFill>
                <a:effectLst/>
                <a:latin typeface="+mn-lt"/>
                <a:ea typeface="+mn-ea"/>
                <a:cs typeface="+mn-cs"/>
              </a:rPr>
              <a:t>Windows PowerShell/Windows Management Instrumentation (WMI)</a:t>
            </a:r>
            <a:r>
              <a:rPr lang="en-US" sz="1200" kern="1200" dirty="0" smtClean="0">
                <a:solidFill>
                  <a:schemeClr val="tx1"/>
                </a:solidFill>
                <a:effectLst/>
                <a:latin typeface="+mn-lt"/>
                <a:ea typeface="+mn-ea"/>
                <a:cs typeface="+mn-cs"/>
              </a:rPr>
              <a:t> - Provides Windows PowerShell cmdlets for the Hyper‑V Extensible Switch that lets customers and partners build command-line tools or automated scripts for setup, configuration, monitoring, and troubleshooting</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More detail:</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ARP/ND Poisoning and Spoofing Protection</a:t>
            </a:r>
          </a:p>
          <a:p>
            <a:r>
              <a:rPr lang="en-US" sz="1200" kern="1200" dirty="0" smtClean="0">
                <a:solidFill>
                  <a:schemeClr val="tx1"/>
                </a:solidFill>
                <a:effectLst/>
                <a:latin typeface="+mn-lt"/>
                <a:ea typeface="+mn-ea"/>
                <a:cs typeface="+mn-cs"/>
              </a:rPr>
              <a:t>The Hyper-V Extensible Switch provides protection against a malicious virtual machine stealing IP addresses from other virtual machines through ARP spoofing (also known as ARP poisoning in IPv4). With this type of man-in-the-middle attack, a malicious virtual machine sends a fake ARP message, which associates its own MAC address to an IP address that it doesn’t own. Unsuspecting virtual machines send network traffic targeted to that IP address to the MAC address of the malicious virtual machine instead of the intended destination. For IPv6, Windows Server 2012 provides equivalent protection for ND spoofing.</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DHCP Guard Protection</a:t>
            </a:r>
          </a:p>
          <a:p>
            <a:r>
              <a:rPr lang="en-US" sz="1200" kern="1200" dirty="0" smtClean="0">
                <a:solidFill>
                  <a:schemeClr val="tx1"/>
                </a:solidFill>
                <a:effectLst/>
                <a:latin typeface="+mn-lt"/>
                <a:ea typeface="+mn-ea"/>
                <a:cs typeface="+mn-cs"/>
              </a:rPr>
              <a:t>In a DHCP environment, a rogue DHCP server could intercept client DHCP requests and provide incorrect address information. The rogue DHCP server could cause traffic to be routed to a malicious intermediary that sniffs all traffic before forwarding it to the legitimate destination. To protect against this particular man-in-the-middle attack, the Hyper-V administrator can designate which Hyper-V Extensible Switch ports can have DHCP servers connected to them. DHCP server traffic from other Hyper-V Extensible Switch ports is automatically dropped. The Hyper-V Extensible Switch now protects against a rogue DHCP server attempting to provide IP addresses that would cause traffic to be rerouted.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Hyper-V Virtual Switch Extended Port ACLs</a:t>
            </a:r>
          </a:p>
          <a:p>
            <a:r>
              <a:rPr lang="en-US" sz="1200" kern="1200" dirty="0" smtClean="0">
                <a:solidFill>
                  <a:schemeClr val="tx1"/>
                </a:solidFill>
                <a:effectLst/>
                <a:latin typeface="+mn-lt"/>
                <a:ea typeface="+mn-ea"/>
                <a:cs typeface="+mn-cs"/>
              </a:rPr>
              <a:t>Enterprises and Cloud Service Providers (CSPs) can configure the Hyper-V Virtual Switch Extended Port Access Control Lists (ACLs) to provide firewall protection and enforce security policies for the tenant VMs in their datacenters. Because the port ACLs are configured on the Hyper-V Virtual Switch rather than within the VMs, you can manage security policies for all tenants in a multitenant environment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using port ACLs, you can meter the IP addresses or MAC addresses that can (or cannot) communicate with a virtual machine. For example, you can use port ACLs to enforce isolation of a virtual machine by letting it talk only to the Internet, or communicate only with a predefined set of addresses. By using the metering capability, you can measure network traffic going to or from a specific IP address or MAC address, which lets you report on traffic, sent or received from the Internet or from network storage arrays.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also can configure multiple port ACLs for a virtual port. Each port ACL consists of a source or destination network address, and a permit to deny or meter action. The metering capability also supplies information about the number of instances where traffic was attempted to or from a virtual machine from a restricted (“deny”) address.</a:t>
            </a:r>
          </a:p>
          <a:p>
            <a:r>
              <a:rPr lang="en-US" sz="1200" kern="1200" dirty="0" smtClean="0">
                <a:solidFill>
                  <a:schemeClr val="tx1"/>
                </a:solidFill>
                <a:effectLst/>
                <a:latin typeface="+mn-lt"/>
                <a:ea typeface="+mn-ea"/>
                <a:cs typeface="+mn-cs"/>
              </a:rPr>
              <a:t>Port ACLs were first introduced in Windows Server 2012 Hyper-V, however there have been a number of key improvements introduced as part of Windows Server 2012 R2 Hyper-V:</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ACLs now include the socket port number. In Windows Server 2012, you were able to specify both source and destination MAC and IP addresses for IPv4 and IPv6. For Windows Server 2012 R2 you can also specify the port number when you create rules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now configure stateful rules that are unidirectional and provide a timeout parameter. With a stateful firewall rule, traffic is allowed, and two traffic flows are created dynamically. The two traffic flows are one outbound rule that matches five attributes in outbound packets, and one inbound rule that also match the same five attributes. After a stateful rule is utilized successfully one time, the two traffic flows are allowed without having to be looked up against the rule again for a period of time that you designate using the timeout attribute. When the firewall rule exceeds the timeout attribute, traffic flows are inspected against rules again.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extended port ACLs provide the following benefits: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multitenant environments, you can protect datacenter resources and provide security policy enforcement for your tenants.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Compatibility with Hyper-V Network Virtualization.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management interface that allows you to easily configure firewall rules by using Windows PowerShell.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Logging and diagnostics capabilities so that you can confirm firewall operation and detect any possible misconfiguration of the port ACLs.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Configurable as a stateless firewall by filtering packets based on five attributes in the packet; with a stateless firewall configuration you can apply any firewall rule to either inbound or outbound network traffic, and the rule can either allow or deny traffic</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Trunk Mode to Virtual Machines</a:t>
            </a:r>
          </a:p>
          <a:p>
            <a:r>
              <a:rPr lang="en-US" sz="1200" kern="1200" dirty="0" smtClean="0">
                <a:solidFill>
                  <a:schemeClr val="tx1"/>
                </a:solidFill>
                <a:effectLst/>
                <a:latin typeface="+mn-lt"/>
                <a:ea typeface="+mn-ea"/>
                <a:cs typeface="+mn-cs"/>
              </a:rPr>
              <a:t>A VLAN makes a set of host machines or virtual machines appear to be on the same local LAN, independent of their actual physical locations. With the Hyper-V Extensible Switch trunk mode, traffic from multiple VLANs can now be directed to a single network adapter in a virtual machine that could previously receive traffic from only one VLAN. As a result, traffic from different VLANs is consolidated, and a virtual machine can listen in on multiple VLANs. This feature can help you shape network traffic and enforce multitenant security in your datacenter.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Monitoring</a:t>
            </a:r>
          </a:p>
          <a:p>
            <a:r>
              <a:rPr lang="en-US" sz="1200" kern="1200" dirty="0" smtClean="0">
                <a:solidFill>
                  <a:schemeClr val="tx1"/>
                </a:solidFill>
                <a:effectLst/>
                <a:latin typeface="+mn-lt"/>
                <a:ea typeface="+mn-ea"/>
                <a:cs typeface="+mn-cs"/>
              </a:rPr>
              <a:t>Many physical switches can monitor the traffic from specific ports flowing through specific virtual machines on the switch. The Hyper-V Extensible Switch also provides this port mirroring, enabling you to designate which virtual ports should be monitored and to which virtual port the monitored traffic should be delivered for further processing. For example, a security-monitoring virtual machine can look for anomalous patterns in the traffic that flows through other specific virtual machines on the switch. In addition, you can diagnose network connectivity issues by monitoring traffic bound for a particular virtual switch port.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Windows PowerShell and WMI</a:t>
            </a:r>
          </a:p>
          <a:p>
            <a:r>
              <a:rPr lang="en-US" sz="1200" kern="1200" dirty="0" smtClean="0">
                <a:solidFill>
                  <a:schemeClr val="tx1"/>
                </a:solidFill>
                <a:effectLst/>
                <a:latin typeface="+mn-lt"/>
                <a:ea typeface="+mn-ea"/>
                <a:cs typeface="+mn-cs"/>
              </a:rPr>
              <a:t>Windows Server 2012 R2 provides Windows PowerShell cmdlets for the Hyper-V Extensible Switch that lets you build command-line tools or automated scripts for setup, configuration, monitoring, and troubleshooting. These cmdlets can be run remotely. Windows PowerShell also enables third parties to build their own tools to manage the Hyper-V Extensible Switch</a:t>
            </a:r>
            <a:endParaRPr lang="en-US" b="1"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50302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slide is animated and has 3 clicks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buFont typeface="Arial" pitchFamily="34" charset="0"/>
              <a:buNone/>
              <a:defRPr/>
            </a:pPr>
            <a:r>
              <a:rPr lang="en-US" sz="1200" dirty="0" smtClean="0">
                <a:solidFill>
                  <a:srgbClr val="000000"/>
                </a:solidFill>
                <a:latin typeface="Segoe UI" pitchFamily="34" charset="0"/>
                <a:ea typeface="Segoe UI" pitchFamily="34" charset="0"/>
                <a:cs typeface="Segoe UI" pitchFamily="34" charset="0"/>
              </a:rPr>
              <a:t>Multitenant security and isolation using the Hyper‑V Extensible Switch is accomplished with private virtual LANs (PVLANs) (</a:t>
            </a:r>
            <a:r>
              <a:rPr lang="en-US" sz="1200" b="1" dirty="0" smtClean="0">
                <a:solidFill>
                  <a:srgbClr val="000000"/>
                </a:solidFill>
                <a:latin typeface="Segoe UI" pitchFamily="34" charset="0"/>
                <a:ea typeface="Segoe UI" pitchFamily="34" charset="0"/>
                <a:cs typeface="Segoe UI" pitchFamily="34" charset="0"/>
              </a:rPr>
              <a:t>this slide</a:t>
            </a:r>
            <a:r>
              <a:rPr lang="en-US" sz="1200" dirty="0" smtClean="0">
                <a:solidFill>
                  <a:srgbClr val="000000"/>
                </a:solidFill>
                <a:latin typeface="Segoe UI" pitchFamily="34" charset="0"/>
                <a:ea typeface="Segoe UI" pitchFamily="34" charset="0"/>
                <a:cs typeface="Segoe UI" pitchFamily="34" charset="0"/>
              </a:rPr>
              <a:t>) and other tools (</a:t>
            </a:r>
            <a:r>
              <a:rPr lang="en-US" sz="1200" b="1" dirty="0" smtClean="0">
                <a:solidFill>
                  <a:srgbClr val="000000"/>
                </a:solidFill>
                <a:latin typeface="Segoe UI" pitchFamily="34" charset="0"/>
                <a:ea typeface="Segoe UI" pitchFamily="34" charset="0"/>
                <a:cs typeface="Segoe UI" pitchFamily="34" charset="0"/>
              </a:rPr>
              <a:t>next slide</a:t>
            </a:r>
            <a:r>
              <a:rPr lang="en-US" sz="1200" dirty="0" smtClean="0">
                <a:solidFill>
                  <a:srgbClr val="000000"/>
                </a:solidFill>
                <a:latin typeface="Segoe UI" pitchFamily="34" charset="0"/>
                <a:ea typeface="Segoe UI" pitchFamily="34" charset="0"/>
                <a:cs typeface="Segoe UI" pitchFamily="34" charset="0"/>
              </a:rPr>
              <a:t>).</a:t>
            </a:r>
          </a:p>
          <a:p>
            <a:pPr>
              <a:lnSpc>
                <a:spcPts val="1415"/>
              </a:lnSpc>
              <a:spcBef>
                <a:spcPts val="607"/>
              </a:spcBef>
              <a:spcAft>
                <a:spcPts val="607"/>
              </a:spcAft>
              <a:defRPr/>
            </a:pPr>
            <a:endParaRPr lang="en-US" sz="1200" dirty="0" smtClean="0">
              <a:solidFill>
                <a:srgbClr val="595959"/>
              </a:solidFill>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b="1" dirty="0" smtClean="0">
                <a:solidFill>
                  <a:srgbClr val="000000"/>
                </a:solidFill>
                <a:latin typeface="Segoe UI" pitchFamily="34" charset="0"/>
                <a:ea typeface="Segoe UI" pitchFamily="34" charset="0"/>
                <a:cs typeface="Segoe UI" pitchFamily="34" charset="0"/>
              </a:rPr>
              <a:t>Virtual machine isolation with PVLANs. </a:t>
            </a:r>
            <a:r>
              <a:rPr lang="en-US" sz="1200" dirty="0" smtClean="0">
                <a:solidFill>
                  <a:srgbClr val="595959"/>
                </a:solidFill>
                <a:latin typeface="Segoe UI" pitchFamily="34" charset="0"/>
                <a:ea typeface="Segoe UI" pitchFamily="34" charset="0"/>
                <a:cs typeface="Segoe UI" pitchFamily="34" charset="0"/>
              </a:rPr>
              <a:t>VLAN technology is traditionally used to subdivide a network and provide isolation for individual groups that share a single physical infrastructure. Windows Server 2012 introduces support for PVLANs, a technique used with VLANs that can be used to provide isolation between two virtual machines on the same VLAN.</a:t>
            </a:r>
          </a:p>
          <a:p>
            <a:pPr>
              <a:lnSpc>
                <a:spcPts val="1415"/>
              </a:lnSpc>
              <a:spcBef>
                <a:spcPts val="607"/>
              </a:spcBef>
              <a:spcAft>
                <a:spcPts val="607"/>
              </a:spcAft>
            </a:pPr>
            <a:endParaRPr lang="en-US" sz="1200" dirty="0" smtClean="0">
              <a:solidFill>
                <a:srgbClr val="595959"/>
              </a:solidFill>
              <a:latin typeface="Segoe UI" pitchFamily="34" charset="0"/>
              <a:ea typeface="Segoe UI" pitchFamily="34" charset="0"/>
              <a:cs typeface="Segoe UI" pitchFamily="34" charset="0"/>
            </a:endParaRPr>
          </a:p>
          <a:p>
            <a:pPr>
              <a:lnSpc>
                <a:spcPts val="1415"/>
              </a:lnSpc>
              <a:spcBef>
                <a:spcPts val="607"/>
              </a:spcBef>
              <a:spcAft>
                <a:spcPts val="607"/>
              </a:spcAft>
            </a:pPr>
            <a:r>
              <a:rPr lang="en-US" sz="1200" dirty="0" smtClean="0">
                <a:solidFill>
                  <a:srgbClr val="595959"/>
                </a:solidFill>
                <a:latin typeface="Segoe UI" pitchFamily="34" charset="0"/>
                <a:ea typeface="Segoe UI" pitchFamily="34" charset="0"/>
                <a:cs typeface="Segoe UI" pitchFamily="34" charset="0"/>
              </a:rPr>
              <a:t>When a virtual machine doesn’t need to communicate with other virtual machines, you can use PVLANs to isolate it from other virtual machines in your data center. By assigning each virtual machine in a PVLAN one primary VLAN ID and one or more secondary VLAN IDs, you can put the secondary PVLANs into one of three modes (as shown in the following table). These PVLAN modes determine which other virtual machines on the PVLAN a virtual machine can talk to. If you want to isolate a virtual machine, put it in isolated mode. </a:t>
            </a:r>
          </a:p>
          <a:p>
            <a:pPr marL="173315" indent="-173315">
              <a:buFont typeface="Arial" pitchFamily="34" charset="0"/>
              <a:buChar char="•"/>
              <a:defRPr/>
            </a:pPr>
            <a:endParaRPr lang="en-US" sz="1200" dirty="0" smtClean="0">
              <a:solidFill>
                <a:srgbClr val="000000"/>
              </a:solidFill>
              <a:latin typeface="Segoe UI" pitchFamily="34" charset="0"/>
              <a:ea typeface="Segoe UI" pitchFamily="34" charset="0"/>
              <a:cs typeface="Segoe UI" pitchFamily="34" charset="0"/>
            </a:endParaRPr>
          </a:p>
          <a:p>
            <a:pPr eaLnBrk="1" hangingPunct="1">
              <a:buFont typeface="Arial" pitchFamily="34" charset="0"/>
              <a:buNone/>
              <a:defRPr/>
            </a:pPr>
            <a:r>
              <a:rPr lang="en-US" sz="1200" dirty="0" smtClean="0">
                <a:solidFill>
                  <a:srgbClr val="000000"/>
                </a:solidFill>
                <a:latin typeface="Segoe UI" pitchFamily="34" charset="0"/>
                <a:ea typeface="Segoe UI" pitchFamily="34" charset="0"/>
                <a:cs typeface="Segoe UI" pitchFamily="34" charset="0"/>
              </a:rPr>
              <a:t>The </a:t>
            </a:r>
            <a:r>
              <a:rPr lang="en-US" sz="1200" b="1" dirty="0" smtClean="0">
                <a:solidFill>
                  <a:srgbClr val="000000"/>
                </a:solidFill>
                <a:latin typeface="Segoe UI" pitchFamily="34" charset="0"/>
                <a:ea typeface="Segoe UI" pitchFamily="34" charset="0"/>
                <a:cs typeface="Segoe UI" pitchFamily="34" charset="0"/>
              </a:rPr>
              <a:t>animation </a:t>
            </a:r>
            <a:r>
              <a:rPr lang="en-US" sz="1200" dirty="0" smtClean="0">
                <a:solidFill>
                  <a:srgbClr val="000000"/>
                </a:solidFill>
                <a:latin typeface="Segoe UI" pitchFamily="34" charset="0"/>
                <a:ea typeface="Segoe UI" pitchFamily="34" charset="0"/>
                <a:cs typeface="Segoe UI" pitchFamily="34" charset="0"/>
              </a:rPr>
              <a:t>shows how the three PVLAN modes can be used to isolate virtual machines that share a primary VLAN ID. In this example the primary VLAN ID is 2, and the two secondary VLAN IDs are 4 and 5.</a:t>
            </a:r>
          </a:p>
          <a:p>
            <a:pPr eaLnBrk="1" hangingPunct="1">
              <a:buFont typeface="Arial" pitchFamily="34" charset="0"/>
              <a:buNone/>
              <a:defRPr/>
            </a:pPr>
            <a:endParaRPr lang="en-US" sz="1200" dirty="0" smtClean="0">
              <a:solidFill>
                <a:srgbClr val="595959"/>
              </a:solidFill>
              <a:latin typeface="Segoe UI" pitchFamily="34" charset="0"/>
              <a:ea typeface="Segoe UI" pitchFamily="34" charset="0"/>
              <a:cs typeface="Segoe UI" pitchFamily="34" charset="0"/>
            </a:endParaRPr>
          </a:p>
          <a:p>
            <a:pPr>
              <a:lnSpc>
                <a:spcPts val="1415"/>
              </a:lnSpc>
              <a:spcBef>
                <a:spcPts val="607"/>
              </a:spcBef>
              <a:spcAft>
                <a:spcPts val="607"/>
              </a:spcAft>
              <a:defRPr/>
            </a:pPr>
            <a:r>
              <a:rPr lang="en-US" sz="1200" dirty="0" smtClean="0">
                <a:solidFill>
                  <a:srgbClr val="595959"/>
                </a:solidFill>
                <a:latin typeface="Segoe UI" pitchFamily="34" charset="0"/>
                <a:ea typeface="Segoe UI" pitchFamily="34" charset="0"/>
                <a:cs typeface="Segoe UI" pitchFamily="34" charset="0"/>
              </a:rPr>
              <a:t>You can put the secondary PVLANs into one of three modes:</a:t>
            </a:r>
          </a:p>
          <a:p>
            <a:pPr marL="0" marR="0" indent="0" algn="l" defTabSz="914400" rtl="0" eaLnBrk="1" fontAlgn="auto" latinLnBrk="0" hangingPunct="1">
              <a:lnSpc>
                <a:spcPts val="1415"/>
              </a:lnSpc>
              <a:spcBef>
                <a:spcPts val="607"/>
              </a:spcBef>
              <a:spcAft>
                <a:spcPts val="607"/>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ts val="1415"/>
              </a:lnSpc>
              <a:spcBef>
                <a:spcPts val="607"/>
              </a:spcBef>
              <a:spcAft>
                <a:spcPts val="607"/>
              </a:spcAft>
              <a:buClrTx/>
              <a:buSzTx/>
              <a:buFontTx/>
              <a:buNone/>
              <a:tabLst/>
              <a:defRPr/>
            </a:pPr>
            <a:r>
              <a:rPr lang="en-US" sz="1200" kern="1200" dirty="0" smtClean="0">
                <a:solidFill>
                  <a:schemeClr val="tx1"/>
                </a:solidFill>
                <a:effectLst/>
                <a:latin typeface="+mn-lt"/>
                <a:ea typeface="+mn-ea"/>
                <a:cs typeface="+mn-cs"/>
              </a:rPr>
              <a:t>[Click]</a:t>
            </a:r>
          </a:p>
          <a:p>
            <a:pPr marL="173315" indent="-173315" defTabSz="914292">
              <a:buFont typeface="Arial" pitchFamily="34" charset="0"/>
              <a:buChar char="•"/>
              <a:defRPr/>
            </a:pPr>
            <a:r>
              <a:rPr lang="en-US" sz="1200" b="1" dirty="0" smtClean="0">
                <a:solidFill>
                  <a:srgbClr val="000000"/>
                </a:solidFill>
                <a:latin typeface="Segoe UI" pitchFamily="34" charset="0"/>
                <a:ea typeface="Segoe UI" pitchFamily="34" charset="0"/>
                <a:cs typeface="Segoe UI" pitchFamily="34" charset="0"/>
              </a:rPr>
              <a:t>Isolated. </a:t>
            </a:r>
            <a:r>
              <a:rPr lang="en-US" sz="1200" dirty="0" smtClean="0">
                <a:solidFill>
                  <a:srgbClr val="000000"/>
                </a:solidFill>
                <a:latin typeface="Segoe UI" pitchFamily="34" charset="0"/>
                <a:ea typeface="Segoe UI" pitchFamily="34" charset="0"/>
                <a:cs typeface="Segoe UI" pitchFamily="34" charset="0"/>
              </a:rPr>
              <a:t>Isolated ports cannot exchange packets with each other at layer 2. If fact, i</a:t>
            </a:r>
            <a:r>
              <a:rPr lang="en-US" sz="1200" dirty="0" smtClean="0">
                <a:solidFill>
                  <a:srgbClr val="595959"/>
                </a:solidFill>
                <a:latin typeface="Segoe UI" pitchFamily="34" charset="0"/>
                <a:ea typeface="Segoe UI" pitchFamily="34" charset="0"/>
                <a:cs typeface="Segoe UI" pitchFamily="34" charset="0"/>
              </a:rPr>
              <a:t>solated ports can only talk to promiscuous ports.</a:t>
            </a:r>
          </a:p>
          <a:p>
            <a:pPr marL="0" indent="0">
              <a:buFont typeface="Arial" pitchFamily="34" charset="0"/>
              <a:buNone/>
              <a:defRPr/>
            </a:pPr>
            <a:endParaRPr lang="en-US" sz="1200" dirty="0" smtClean="0">
              <a:solidFill>
                <a:srgbClr val="000000"/>
              </a:solidFill>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[Click]</a:t>
            </a:r>
            <a:endParaRPr lang="en-US" sz="1200" dirty="0" smtClean="0">
              <a:solidFill>
                <a:srgbClr val="000000"/>
              </a:solidFill>
              <a:latin typeface="Segoe UI" pitchFamily="34" charset="0"/>
              <a:ea typeface="Segoe UI" pitchFamily="34" charset="0"/>
              <a:cs typeface="Segoe UI" pitchFamily="34" charset="0"/>
            </a:endParaRPr>
          </a:p>
          <a:p>
            <a:pPr marL="173315" indent="-173315">
              <a:buFont typeface="Arial" pitchFamily="34" charset="0"/>
              <a:buChar char="•"/>
              <a:defRPr/>
            </a:pPr>
            <a:r>
              <a:rPr lang="en-US" sz="1200" b="1" dirty="0" smtClean="0">
                <a:solidFill>
                  <a:srgbClr val="000000"/>
                </a:solidFill>
                <a:latin typeface="Segoe UI" pitchFamily="34" charset="0"/>
                <a:ea typeface="Segoe UI" pitchFamily="34" charset="0"/>
                <a:cs typeface="Segoe UI" pitchFamily="34" charset="0"/>
              </a:rPr>
              <a:t>Community. </a:t>
            </a:r>
            <a:r>
              <a:rPr lang="en-US" sz="1200" dirty="0" smtClean="0">
                <a:solidFill>
                  <a:srgbClr val="000000"/>
                </a:solidFill>
                <a:latin typeface="Segoe UI" pitchFamily="34" charset="0"/>
                <a:ea typeface="Segoe UI" pitchFamily="34" charset="0"/>
                <a:cs typeface="Segoe UI" pitchFamily="34" charset="0"/>
              </a:rPr>
              <a:t>Community ports on the same VLAN ID can exchange packets with each other at layer 2. They can also talk to promiscuous ports. They cannot talk to isolated ports.</a:t>
            </a:r>
          </a:p>
          <a:p>
            <a:pPr marL="0" indent="0">
              <a:buFont typeface="Arial" pitchFamily="34" charset="0"/>
              <a:buNone/>
              <a:defRPr/>
            </a:pPr>
            <a:endParaRPr lang="en-US" sz="1200" dirty="0" smtClean="0">
              <a:solidFill>
                <a:srgbClr val="000000"/>
              </a:solidFill>
              <a:latin typeface="Segoe UI" pitchFamily="34" charset="0"/>
              <a:ea typeface="Segoe UI" pitchFamily="34" charset="0"/>
              <a:cs typeface="Segoe U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[Click]</a:t>
            </a:r>
          </a:p>
          <a:p>
            <a:pPr marL="173315" indent="-173315">
              <a:buFont typeface="Arial" pitchFamily="34" charset="0"/>
              <a:buChar char="•"/>
              <a:defRPr/>
            </a:pPr>
            <a:r>
              <a:rPr lang="en-US" sz="1200" b="1" dirty="0" smtClean="0">
                <a:solidFill>
                  <a:srgbClr val="000000"/>
                </a:solidFill>
                <a:latin typeface="Segoe UI" pitchFamily="34" charset="0"/>
                <a:ea typeface="Segoe UI" pitchFamily="34" charset="0"/>
                <a:cs typeface="Segoe UI" pitchFamily="34" charset="0"/>
              </a:rPr>
              <a:t>Promiscuous. </a:t>
            </a:r>
            <a:r>
              <a:rPr lang="en-US" sz="1200" dirty="0" smtClean="0">
                <a:solidFill>
                  <a:srgbClr val="000000"/>
                </a:solidFill>
                <a:latin typeface="Segoe UI" pitchFamily="34" charset="0"/>
                <a:ea typeface="Segoe UI" pitchFamily="34" charset="0"/>
                <a:cs typeface="Segoe UI" pitchFamily="34" charset="0"/>
              </a:rPr>
              <a:t>Promiscuous ports can exchange packets with any other port on the same primary VLAN ID (secondary VLAN ID makes no difference).</a:t>
            </a:r>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4230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Physical Security</a:t>
            </a:r>
          </a:p>
          <a:p>
            <a:r>
              <a:rPr lang="en-US" sz="1200" kern="1200" dirty="0" smtClean="0">
                <a:solidFill>
                  <a:schemeClr val="tx1"/>
                </a:solidFill>
                <a:effectLst/>
                <a:latin typeface="+mn-lt"/>
                <a:ea typeface="+mn-ea"/>
                <a:cs typeface="+mn-cs"/>
              </a:rPr>
              <a:t>When it comes to deployment of virtualization technologies, many are within secure datacenter environments, but what about those that aren’t?  Satellite offices, remote sites, home offices and retail stores are all examples of environments that may not have them same levels of physical security as the enterprise datacenter, yet may still have physical servers, with virtualization technologies present.  If the physical hosts were compromised, there could be very serious repercussions for the business.  What if there are compliancy requirements, to have an encrypted environment?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BitLocker</a:t>
            </a:r>
          </a:p>
          <a:p>
            <a:r>
              <a:rPr lang="en-US" sz="1200" kern="1200" dirty="0" smtClean="0">
                <a:solidFill>
                  <a:schemeClr val="tx1"/>
                </a:solidFill>
                <a:effectLst/>
                <a:latin typeface="+mn-lt"/>
                <a:ea typeface="+mn-ea"/>
                <a:cs typeface="+mn-cs"/>
              </a:rPr>
              <a:t>With Windows Server 2012 R2 Hyper-V, BitLocker Drive Encryption is included to solve those very problems, by allowing customers to encrypt all data stored on the Windows Server 2012 R2 operating system volume and configured data volumes, along with any Failover Cluster disks, including Cluster Shared Volumes, ensuring that environments, large and small, that are implemented in less physically secure locations, can have the highest levels of data protection for their key workloads, at no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from the figure above, in Windows Server 2012 R2 Hyper-V, Microsoft provides support for encrypting the following repositories that are used to store virtual machine disks: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Local Disk i.e. DAS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File Server Share (BitLocker would be enabled on the File Server)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traditional LUN which has been made available to the Hyper-V host, and formatted appropriately.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Cluster Shared Volume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BitLocker in Windows Server 2012 R2 has a number of useful capabilities specific to the server environment that IT administrators can benefit from:</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Used Disk Space Only encryption</a:t>
            </a:r>
            <a:r>
              <a:rPr lang="en-US" sz="1200" kern="1200" dirty="0" smtClean="0">
                <a:solidFill>
                  <a:schemeClr val="tx1"/>
                </a:solidFill>
                <a:effectLst/>
                <a:latin typeface="+mn-lt"/>
                <a:ea typeface="+mn-ea"/>
                <a:cs typeface="+mn-cs"/>
              </a:rPr>
              <a:t> - BitLocker now offers two encryption methods, Used Disk Space Only and Full volume encryption. Used Disk Space Only allows for a much quicker encryption experience by only encrypting used blocks on the targeted volume.</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Network Unlock</a:t>
            </a:r>
            <a:r>
              <a:rPr lang="en-US" sz="1200" kern="1200" dirty="0" smtClean="0">
                <a:solidFill>
                  <a:schemeClr val="tx1"/>
                </a:solidFill>
                <a:effectLst/>
                <a:latin typeface="+mn-lt"/>
                <a:ea typeface="+mn-ea"/>
                <a:cs typeface="+mn-cs"/>
              </a:rPr>
              <a:t> - Enables a BitLocker system on a wired network to automatically unlock the system volume during boot/reboot (on capable Windows Server 2012 networks), reducing internal help desk call volumes for lost PINs.  This is incredibly important in a lights-out datacenter additional cost.</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26</a:t>
            </a:fld>
            <a:endParaRPr lang="en-US" b="1" dirty="0">
              <a:solidFill>
                <a:prstClr val="black"/>
              </a:solidFill>
            </a:endParaRPr>
          </a:p>
        </p:txBody>
      </p:sp>
    </p:spTree>
    <p:extLst>
      <p:ext uri="{BB962C8B-B14F-4D97-AF65-F5344CB8AC3E}">
        <p14:creationId xmlns:p14="http://schemas.microsoft.com/office/powerpoint/2010/main" val="97543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32A0B2-EC61-4CCE-ACC4-D76A128810E3}"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588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63194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Linux Support on Hyper-V</a:t>
            </a:r>
          </a:p>
          <a:p>
            <a:r>
              <a:rPr lang="en-US" sz="1200" kern="1200" dirty="0" smtClean="0">
                <a:solidFill>
                  <a:schemeClr val="tx1"/>
                </a:solidFill>
                <a:effectLst/>
                <a:latin typeface="+mn-lt"/>
                <a:ea typeface="+mn-ea"/>
                <a:cs typeface="+mn-cs"/>
              </a:rPr>
              <a:t>The ability to provision Linux on Hyper-V and Windows Azure is one of Microsoft’s core efforts towards enabling great Open Source Software support. As part of this initiative, the Microsoft Linux Integration Services (LIS) team pursues ongoing development of enlightened Linux drivers that are directly checked in to the Linux upstream kernel thereby allowing direct integration into upcoming releases of major distributions such as CentOS, Debian, Red Hat, SUSE and Ubuntu.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Integration Services were originally shipped as a download from Microsoft’s sites. Linux users could download and install these drivers and contact Microsoft for any requisite support. As the drivers have matured, they are now delivered directly through the Linux distributions. Not only does this approach avoid the extra step of downloading drivers from Microsoft’s site but it also allows users to leverage their existing support contracts with Linux vendors.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Red Hat has certified enlightened drivers for Hyper-V on Red Hat Enterprise Linux (RHEL) 5.9 and certification of RHEL 6.4 should be complete by summer 2013. This will allow customers to directly obtain Red Hat support for any issues encountered while running RHEL 5.9/6.4 on Hyper-V.</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further the goal of providing great functionality and performance for Linux running on Microsoft infrastructure, there are a number of new features in Windows Server 2012 R2 that are now available for Linux guest operating systems.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64 vCPU Support &amp; Deeper Integration Services Support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launch of Windows Server 2012, and subsequently, Windows Server 2012 R2, Hyper-V provides support for virtual machines running Linux, with up to 64 virtual processors, driving incredible scalability and performance for CPU-intensive workloads.  In addition, there have been significant improvements to the Linux Integration Services to drive improved performance for Network and Storage controllers, Fastpath Boot Support, Time Keeping, Integrated shutdown and more.</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Synthetic Frame Buffer Driver</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new synthetic 2D frame buffer driver provides solid improvements in graphics performance for Linux virtual machines running on Hyper-V. Furthermore, the driver provides full HD mode resolution (1920x1080) capabilities for Linux guests hosted in desktop mode on Hyper-V.</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other noticeable impact of the Synthetic Frame Buffer Driver is elimination of the double cursor problem.  While using desktop mode on older Linux distributions several customers reported two visible mouse pointers that appeared to chase each other on screen. This distracting issue is now resolved through the synthetic 2D frame buffer driver thereby improving visual experience on Linux desktop users.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Dynamic Memory Support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availability of dynamic memory for Linux guests provides higher virtual machine density per host. This will bring huge value to Linux administrators looking to consolidate their server workloads using Hyper-V. In house test results indicate a 30-40% increase in server capacity when running Linux machines configured with dynamic memory.</a:t>
            </a:r>
          </a:p>
          <a:p>
            <a:r>
              <a:rPr lang="en-US" sz="1200" kern="1200" dirty="0" smtClean="0">
                <a:solidFill>
                  <a:schemeClr val="tx1"/>
                </a:solidFill>
                <a:effectLst/>
                <a:latin typeface="+mn-lt"/>
                <a:ea typeface="+mn-ea"/>
                <a:cs typeface="+mn-cs"/>
              </a:rPr>
              <a:t>The Linux dynamic memory driver monitors the memory usage within a Linux virtual machine and reports it back to Hyper-V on a periodic basis. Based on the usage reports Hyper-V dynamically orchestrates memory allocation and </a:t>
            </a:r>
            <a:r>
              <a:rPr lang="en-US" sz="1200" kern="1200" dirty="0" err="1" smtClean="0">
                <a:solidFill>
                  <a:schemeClr val="tx1"/>
                </a:solidFill>
                <a:effectLst/>
                <a:latin typeface="+mn-lt"/>
                <a:ea typeface="+mn-ea"/>
                <a:cs typeface="+mn-cs"/>
              </a:rPr>
              <a:t>deallocation</a:t>
            </a:r>
            <a:r>
              <a:rPr lang="en-US" sz="1200" kern="1200" dirty="0" smtClean="0">
                <a:solidFill>
                  <a:schemeClr val="tx1"/>
                </a:solidFill>
                <a:effectLst/>
                <a:latin typeface="+mn-lt"/>
                <a:ea typeface="+mn-ea"/>
                <a:cs typeface="+mn-cs"/>
              </a:rPr>
              <a:t> across various virtual machines being hosted. Note that the user interface for configuring dynamic memory is the same for both Linux and Windows virtual machines.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dynamic Memory driver for Linux virtual machines provides both Hot-Add and Ballooning support and can be configured using the Start, Minimum RAM and Maximum RAM parameters in Hyper-V Manager.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Upon system start the Linux virtual machine is booted up with the amount of memory specified in the Start parameter.  If the virtual machine requires more memory then Hyper-V uses the Hot-Add mechanism to dynamically increase the amount of memory available to the virtual machine.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other hand, if the virtual machine requires less memory than allocated then Hyper-V uses the ballooning mechanism to reduce the memory available to the virtual machine to a more appropriate amount.</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Live Virtual Machine Backup Support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much requested feature from customers running Linux on Hyper-V is the ability to create seamless backups of live Linux virtual machines. In the past customers had to either suspend or shutdown the Linux virtual machine for creating backups. Not only is this process hard to automate but it also leads to an increase in down time for critical workloads.</a:t>
            </a:r>
          </a:p>
          <a:p>
            <a:r>
              <a:rPr lang="en-US" sz="1200" kern="1200" dirty="0" smtClean="0">
                <a:solidFill>
                  <a:schemeClr val="tx1"/>
                </a:solidFill>
                <a:effectLst/>
                <a:latin typeface="+mn-lt"/>
                <a:ea typeface="+mn-ea"/>
                <a:cs typeface="+mn-cs"/>
              </a:rPr>
              <a:t>To address this shortcoming, a file-system snapshot driver is now available for Linux guests running on Hyper-V.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Standard backup APIs available on Hyper-V can be used to trigger the driver to create file-system consistent snapshots of VHDs attached to a Linux virtual machine without disrupting any operations in execution within the virtual machine.</a:t>
            </a:r>
          </a:p>
          <a:p>
            <a:r>
              <a:rPr lang="en-US" sz="1200" kern="1200" dirty="0" smtClean="0">
                <a:solidFill>
                  <a:schemeClr val="tx1"/>
                </a:solidFill>
                <a:effectLst/>
                <a:latin typeface="+mn-lt"/>
                <a:ea typeface="+mn-ea"/>
                <a:cs typeface="+mn-cs"/>
              </a:rPr>
              <a:t>One important difference between the backups of Linux virtual machines and Windows virtual machines is that Linux backups are file-system consistent only whereas Windows backups are file-system and application consistent. This difference is due to lack of standardized Volume Shadow Copy Service (VSS) infrastructure in Linux.</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Dynamic Expansion of Online</a:t>
            </a:r>
            <a:r>
              <a:rPr lang="en-US" sz="1200" b="1" u="sng" kern="1200" baseline="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VHDXs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ability to dynamically resize a fixed sized VHD allows administrators to allocate more storage to the VHD while keeping the performance benefits of the fixed size format. The feature is now available for Linux virtual machines running on Hyper-V. It is worth noting that Linux file-systems are quite adaptable to dynamic changes in size of the underlying disk drive. To illustrate this functionality let us look at how a fixed sized VHD attached to a Linux virtual machine can be resized while it is mounted.</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Linux </a:t>
            </a:r>
            <a:r>
              <a:rPr lang="en-US" sz="1200" b="1" u="sng" kern="1200" dirty="0" err="1" smtClean="0">
                <a:solidFill>
                  <a:schemeClr val="tx1"/>
                </a:solidFill>
                <a:effectLst/>
                <a:latin typeface="+mn-lt"/>
                <a:ea typeface="+mn-ea"/>
                <a:cs typeface="+mn-cs"/>
              </a:rPr>
              <a:t>kdump</a:t>
            </a:r>
            <a:r>
              <a:rPr lang="en-US" sz="1200" b="1" u="sng" kern="1200" dirty="0" smtClean="0">
                <a:solidFill>
                  <a:schemeClr val="tx1"/>
                </a:solidFill>
                <a:effectLst/>
                <a:latin typeface="+mn-lt"/>
                <a:ea typeface="+mn-ea"/>
                <a:cs typeface="+mn-cs"/>
              </a:rPr>
              <a:t>/</a:t>
            </a:r>
            <a:r>
              <a:rPr lang="en-US" sz="1200" b="1" u="sng" kern="1200" dirty="0" err="1" smtClean="0">
                <a:solidFill>
                  <a:schemeClr val="tx1"/>
                </a:solidFill>
                <a:effectLst/>
                <a:latin typeface="+mn-lt"/>
                <a:ea typeface="+mn-ea"/>
                <a:cs typeface="+mn-cs"/>
              </a:rPr>
              <a:t>kexec</a:t>
            </a:r>
            <a:r>
              <a:rPr lang="en-US" sz="1200" b="1" u="sng" kern="1200" dirty="0" smtClean="0">
                <a:solidFill>
                  <a:schemeClr val="tx1"/>
                </a:solidFill>
                <a:effectLst/>
                <a:latin typeface="+mn-lt"/>
                <a:ea typeface="+mn-ea"/>
                <a:cs typeface="+mn-cs"/>
              </a:rPr>
              <a:t> support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particular pain point for hosters running Linux on Windows Server 2012 and Windows Server 2008 R2 environments is that legacy drivers (as mentioned in </a:t>
            </a:r>
            <a:r>
              <a:rPr lang="en-US" sz="1200" u="sng" kern="1200" dirty="0" smtClean="0">
                <a:solidFill>
                  <a:schemeClr val="tx1"/>
                </a:solidFill>
                <a:effectLst/>
                <a:latin typeface="+mn-lt"/>
                <a:ea typeface="+mn-ea"/>
                <a:cs typeface="+mn-cs"/>
                <a:hlinkClick r:id="rId3"/>
              </a:rPr>
              <a:t>KB 2858695</a:t>
            </a:r>
            <a:r>
              <a:rPr lang="en-US" sz="1200" kern="1200" dirty="0" smtClean="0">
                <a:solidFill>
                  <a:schemeClr val="tx1"/>
                </a:solidFill>
                <a:effectLst/>
                <a:latin typeface="+mn-lt"/>
                <a:ea typeface="+mn-ea"/>
                <a:cs typeface="+mn-cs"/>
              </a:rPr>
              <a:t>) must be used to create kernel dumps for Linux virtual machines.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R2, the Hyper-V infrastructure has been changed to allow seamless creation of crash dumps using enlightened storage and network drivers and therefore no special configurations are required anymore. Linux users are free to dump core over the network or the attached storage devices.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NMI Support</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Linux system becomes completely unresponsive while running on Hyper-V, users now have the option to panic the system by using Non-</a:t>
            </a:r>
            <a:r>
              <a:rPr lang="en-US" sz="1200" kern="1200" dirty="0" err="1" smtClean="0">
                <a:solidFill>
                  <a:schemeClr val="tx1"/>
                </a:solidFill>
                <a:effectLst/>
                <a:latin typeface="+mn-lt"/>
                <a:ea typeface="+mn-ea"/>
                <a:cs typeface="+mn-cs"/>
              </a:rPr>
              <a:t>Maskable</a:t>
            </a:r>
            <a:r>
              <a:rPr lang="en-US" sz="1200" kern="1200" dirty="0" smtClean="0">
                <a:solidFill>
                  <a:schemeClr val="tx1"/>
                </a:solidFill>
                <a:effectLst/>
                <a:latin typeface="+mn-lt"/>
                <a:ea typeface="+mn-ea"/>
                <a:cs typeface="+mn-cs"/>
              </a:rPr>
              <a:t> Interrupts (NMI). This is particularly useful for diagnosing systems that have deadlocked due to kernel or user mode components.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Specification of Memory Mapped I/O (MMIO) Gap</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Linux based appliance manufacturers use the MMIO gap (also known as PCI hole) to divide the available physical memory between the Just Enough Operating System (</a:t>
            </a:r>
            <a:r>
              <a:rPr lang="en-US" sz="1200" kern="1200" dirty="0" err="1" smtClean="0">
                <a:solidFill>
                  <a:schemeClr val="tx1"/>
                </a:solidFill>
                <a:effectLst/>
                <a:latin typeface="+mn-lt"/>
                <a:ea typeface="+mn-ea"/>
                <a:cs typeface="+mn-cs"/>
              </a:rPr>
              <a:t>JeOS</a:t>
            </a:r>
            <a:r>
              <a:rPr lang="en-US" sz="1200" kern="1200" dirty="0" smtClean="0">
                <a:solidFill>
                  <a:schemeClr val="tx1"/>
                </a:solidFill>
                <a:effectLst/>
                <a:latin typeface="+mn-lt"/>
                <a:ea typeface="+mn-ea"/>
                <a:cs typeface="+mn-cs"/>
              </a:rPr>
              <a:t>) that boots up the appliance and the actual software infrastructure that powers the appliance. Inability to configure the MMIO gap causes the </a:t>
            </a:r>
            <a:r>
              <a:rPr lang="en-US" sz="1200" kern="1200" dirty="0" err="1" smtClean="0">
                <a:solidFill>
                  <a:schemeClr val="tx1"/>
                </a:solidFill>
                <a:effectLst/>
                <a:latin typeface="+mn-lt"/>
                <a:ea typeface="+mn-ea"/>
                <a:cs typeface="+mn-cs"/>
              </a:rPr>
              <a:t>JeOS</a:t>
            </a:r>
            <a:r>
              <a:rPr lang="en-US" sz="1200" kern="1200" dirty="0" smtClean="0">
                <a:solidFill>
                  <a:schemeClr val="tx1"/>
                </a:solidFill>
                <a:effectLst/>
                <a:latin typeface="+mn-lt"/>
                <a:ea typeface="+mn-ea"/>
                <a:cs typeface="+mn-cs"/>
              </a:rPr>
              <a:t> to consume all of the available memory leaving nothing for the appliance’s custom software infrastructure. This shortcoming inhibits the development of Hyper-V based virtual appliances.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Windows Server 2012 R2 Hyper-V infrastructure allows appliance manufacturers to configure the location of the MMIO gap. Availability of this feature facilitates the provisioning of Hyper-V powered virtual appliances in hosted environments</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29</a:t>
            </a:fld>
            <a:endParaRPr lang="en-US" b="1" dirty="0">
              <a:solidFill>
                <a:prstClr val="black"/>
              </a:solidFill>
            </a:endParaRPr>
          </a:p>
        </p:txBody>
      </p:sp>
    </p:spTree>
    <p:extLst>
      <p:ext uri="{BB962C8B-B14F-4D97-AF65-F5344CB8AC3E}">
        <p14:creationId xmlns:p14="http://schemas.microsoft.com/office/powerpoint/2010/main" val="9370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dirty="0" smtClean="0">
              <a:solidFill>
                <a:schemeClr val="bg1"/>
              </a:solidFill>
            </a:endParaRPr>
          </a:p>
        </p:txBody>
      </p:sp>
      <p:sp>
        <p:nvSpPr>
          <p:cNvPr id="199683" name="Slide Number Placeholder 3"/>
          <p:cNvSpPr txBox="1">
            <a:spLocks noGrp="1"/>
          </p:cNvSpPr>
          <p:nvPr/>
        </p:nvSpPr>
        <p:spPr bwMode="auto">
          <a:xfrm>
            <a:off x="5436218" y="6858692"/>
            <a:ext cx="4158482" cy="36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4" tIns="47467" rIns="94934" bIns="47467" anchor="b"/>
          <a:lstStyle>
            <a:lvl1pPr defTabSz="930275" eaLnBrk="0" hangingPunct="0">
              <a:defRPr sz="2400">
                <a:solidFill>
                  <a:schemeClr val="tx1"/>
                </a:solidFill>
                <a:latin typeface="Segoe UI" pitchFamily="34" charset="0"/>
                <a:ea typeface="MS PGothic" pitchFamily="34" charset="-128"/>
              </a:defRPr>
            </a:lvl1pPr>
            <a:lvl2pPr marL="742950" indent="-285750" defTabSz="930275" eaLnBrk="0" hangingPunct="0">
              <a:defRPr sz="2400">
                <a:solidFill>
                  <a:schemeClr val="tx1"/>
                </a:solidFill>
                <a:latin typeface="Segoe UI" pitchFamily="34" charset="0"/>
                <a:ea typeface="MS PGothic" pitchFamily="34" charset="-128"/>
              </a:defRPr>
            </a:lvl2pPr>
            <a:lvl3pPr marL="1143000" indent="-228600" defTabSz="930275" eaLnBrk="0" hangingPunct="0">
              <a:defRPr sz="2400">
                <a:solidFill>
                  <a:schemeClr val="tx1"/>
                </a:solidFill>
                <a:latin typeface="Segoe UI" pitchFamily="34" charset="0"/>
                <a:ea typeface="MS PGothic" pitchFamily="34" charset="-128"/>
              </a:defRPr>
            </a:lvl3pPr>
            <a:lvl4pPr marL="1600200" indent="-228600" defTabSz="930275" eaLnBrk="0" hangingPunct="0">
              <a:defRPr sz="2400">
                <a:solidFill>
                  <a:schemeClr val="tx1"/>
                </a:solidFill>
                <a:latin typeface="Segoe UI" pitchFamily="34" charset="0"/>
                <a:ea typeface="MS PGothic" pitchFamily="34" charset="-128"/>
              </a:defRPr>
            </a:lvl4pPr>
            <a:lvl5pPr marL="2057400" indent="-228600" defTabSz="930275" eaLnBrk="0" hangingPunct="0">
              <a:defRPr sz="2400">
                <a:solidFill>
                  <a:schemeClr val="tx1"/>
                </a:solidFill>
                <a:latin typeface="Segoe UI" pitchFamily="34"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algn="r" eaLnBrk="1" fontAlgn="base" hangingPunct="1">
              <a:spcBef>
                <a:spcPct val="0"/>
              </a:spcBef>
              <a:spcAft>
                <a:spcPct val="0"/>
              </a:spcAft>
            </a:pPr>
            <a:fld id="{29A6BD66-DC98-419B-B049-CAE3C6CB764A}" type="slidenum">
              <a:rPr lang="en-US" sz="1200">
                <a:solidFill>
                  <a:srgbClr val="000000"/>
                </a:solidFill>
                <a:latin typeface="Calibri" pitchFamily="34" charset="0"/>
                <a:cs typeface="Segoe UI" pitchFamily="34" charset="0"/>
              </a:rPr>
              <a:pPr algn="r" eaLnBrk="1" fontAlgn="base" hangingPunct="1">
                <a:spcBef>
                  <a:spcPct val="0"/>
                </a:spcBef>
                <a:spcAft>
                  <a:spcPct val="0"/>
                </a:spcAft>
              </a:pPr>
              <a:t>3</a:t>
            </a:fld>
            <a:endParaRPr lang="en-US" sz="1200">
              <a:solidFill>
                <a:srgbClr val="000000"/>
              </a:solidFill>
              <a:latin typeface="Calibri" pitchFamily="34" charset="0"/>
              <a:cs typeface="Segoe UI" pitchFamily="34" charset="0"/>
            </a:endParaRPr>
          </a:p>
        </p:txBody>
      </p:sp>
    </p:spTree>
    <p:extLst>
      <p:ext uri="{BB962C8B-B14F-4D97-AF65-F5344CB8AC3E}">
        <p14:creationId xmlns:p14="http://schemas.microsoft.com/office/powerpoint/2010/main" val="2401241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Virtual Machine Live Cloning</a:t>
            </a:r>
          </a:p>
          <a:p>
            <a:r>
              <a:rPr lang="en-US" sz="1200" kern="1200" dirty="0" smtClean="0">
                <a:solidFill>
                  <a:schemeClr val="tx1"/>
                </a:solidFill>
                <a:effectLst/>
                <a:latin typeface="+mn-lt"/>
                <a:ea typeface="+mn-ea"/>
                <a:cs typeface="+mn-cs"/>
              </a:rPr>
              <a:t>When customers have virtual machines with applications running inside, and those application experiences issues, customers have a difficult choice to make.  Do they leave the application up and running, and ask IT to create and deploy a workload, from scratch, to match this workload, in order to try to replicate the issue exactly?  Do they shut the workload down to reduce the risk of further issues, so that IT can fix the application without the applications being used by end users?  In Windows Server 2012 Hyper-V, customers would need to shut down the virtual machine, and then clone, meaning there would be downtime for the application, however with Windows Server 2012 R2, things have changed considerably.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R2 now supports a feature known as Live Cloning. The IT administrator initializes the Live Clone, or technically, a Live Export, whilst the VM is running, and Hyper-V will export the appropriate files to the new target location, all whilst the source VM continues to run.</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being able to clone a running VM, any VMs that currently have checkpoints (snapshots) created, can also be exported and cloned with no downtime.  The IT Administrator can even create a complete new VM from a specific checkpoint.  This could be very useful for troubleshooting an issue that occurred as a result of a software configuration change or untested patch for example.</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30</a:t>
            </a:fld>
            <a:endParaRPr lang="en-US" b="1" dirty="0">
              <a:solidFill>
                <a:prstClr val="black"/>
              </a:solidFill>
            </a:endParaRPr>
          </a:p>
        </p:txBody>
      </p:sp>
    </p:spTree>
    <p:extLst>
      <p:ext uri="{BB962C8B-B14F-4D97-AF65-F5344CB8AC3E}">
        <p14:creationId xmlns:p14="http://schemas.microsoft.com/office/powerpoint/2010/main" val="2377721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Virtual Machine Mobility</a:t>
            </a:r>
          </a:p>
          <a:p>
            <a:r>
              <a:rPr lang="en-US" sz="1200" kern="1200" dirty="0" smtClean="0">
                <a:solidFill>
                  <a:schemeClr val="tx1"/>
                </a:solidFill>
                <a:effectLst/>
                <a:latin typeface="+mn-lt"/>
                <a:ea typeface="+mn-ea"/>
                <a:cs typeface="+mn-cs"/>
              </a:rPr>
              <a:t>To maintain optimal use of physical resources and to be able to easily add new virtual machines, IT must be able to move virtual machines whenever necessary without disrupting the business. The ability to move virtual machines across Hyper‑V hosts was introduced in Windows Server 2008 R2, as a feature known as Live Migration, however this was limited to the VM residing on shared storage, being part of a cluster, and, multiple VMs couldn’t be moved simultaneously.  With Windows Server 2012, and subsequently, Windows Server 2012 R2, Hyper-V has a number of new and powerful migration capabilities that provide complete flexibility for customers wishing to migrate workloads around their datacenter.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Live Migration</a:t>
            </a:r>
          </a:p>
          <a:p>
            <a:r>
              <a:rPr lang="en-US" sz="1200" kern="1200" dirty="0" smtClean="0">
                <a:solidFill>
                  <a:schemeClr val="tx1"/>
                </a:solidFill>
                <a:effectLst/>
                <a:latin typeface="+mn-lt"/>
                <a:ea typeface="+mn-ea"/>
                <a:cs typeface="+mn-cs"/>
              </a:rPr>
              <a:t>Hyper-V live migration moves running virtual machines from one physical server to another with no impact on virtual machine availability to users. By pre-copying the memory of the migrating virtual machine to the destination server, live migration minimizes the transfer time of the virtual machine. A live migration is deterministic, which means that the administrator, or script, that initiates the live migration determines which computer is used as the destination for the live migration. The guest operating system of the migrating virtual machine is not aware that the migration is happening, so no special configuration for the guest operating system is needed.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initiating a live migration, the following process occurs: </a:t>
            </a:r>
          </a:p>
          <a:p>
            <a:endParaRPr lang="en-US" sz="12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Live migration setup occurs</a:t>
            </a:r>
            <a:r>
              <a:rPr lang="en-US" sz="1200" b="0" i="1" kern="1200" dirty="0" smtClean="0">
                <a:solidFill>
                  <a:schemeClr val="tx1"/>
                </a:solidFill>
                <a:effectLst/>
                <a:latin typeface="+mn-lt"/>
                <a:ea typeface="+mn-ea"/>
                <a:cs typeface="+mn-cs"/>
              </a:rPr>
              <a:t> - During the live migration setup stage, the source server creates a connection with the destination server. This connection transfers the virtual machine configuration data to the destination server. A skeleton virtual machine is set up on the destination server and memory is allocated to the destination virtual machine.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Memory pages are transferred from the source node to the destination node</a:t>
            </a:r>
            <a:r>
              <a:rPr lang="en-US" sz="1200" kern="1200" dirty="0" smtClean="0">
                <a:solidFill>
                  <a:schemeClr val="tx1"/>
                </a:solidFill>
                <a:effectLst/>
                <a:latin typeface="+mn-lt"/>
                <a:ea typeface="+mn-ea"/>
                <a:cs typeface="+mn-cs"/>
              </a:rPr>
              <a:t> - In the second stage of a live migration, the memory assigned to the migrating virtual machine is copied over the network to the destination server. This memory is referred to as the “working set” of the migrating virtual machine. A page of memory is 4 KB.</a:t>
            </a:r>
          </a:p>
          <a:p>
            <a:r>
              <a:rPr lang="en-US" sz="1200" kern="1200" dirty="0" smtClean="0">
                <a:solidFill>
                  <a:schemeClr val="tx1"/>
                </a:solidFill>
                <a:effectLst/>
                <a:latin typeface="+mn-lt"/>
                <a:ea typeface="+mn-ea"/>
                <a:cs typeface="+mn-cs"/>
              </a:rPr>
              <a:t>For example, suppose that a virtual machine named “test virtual machine” configured with 1024 MB of RAM is migrating to another server running Hyper-V. The entire 1024 MB of RAM assigned to this virtual machine is the working set of “test virtual machine.” The utilized pages within the “test virtual machine” working set are copied to the destination server.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copying the working set of “test virtual machine” to the destination server, Hyper-V monitors the pages in the working set for “test virtual machine” on the source server. As memory pages are modified by “test virtual machine,” they are tracked and marked as being modified. The list of modified pages is simply the list of memory pages “test virtual machine” has modified after the copy of its working set has begun.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this phase of the migration, the migrating virtual machine continues to run. Hyper-V iterates the memory copy process several times, with each iteration requiring a smaller number of modified pages to be copied. After the working set is copied to the destination server, the next stage of the live migration begins.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Modified pages are transferred</a:t>
            </a:r>
            <a:r>
              <a:rPr lang="en-US" sz="1200" kern="1200" dirty="0" smtClean="0">
                <a:solidFill>
                  <a:schemeClr val="tx1"/>
                </a:solidFill>
                <a:effectLst/>
                <a:latin typeface="+mn-lt"/>
                <a:ea typeface="+mn-ea"/>
                <a:cs typeface="+mn-cs"/>
              </a:rPr>
              <a:t> - The third stage of a live migration is a memory copy process that duplicates the remaining modified memory pages for “test virtual machine” to the destination server. The source server transfers the CPU and device state of the virtual machine to the destination server.</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this stage, the network bandwidth available between the source and destination servers is critical to the speed of the live migration. Using a 1 Gigabit Ethernet or faster is important. The faster the source server transfers the modified pages from the migrating virtual machines working set, the more quickly the live migration is completed.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 of pages transferred in this stage is determined by how actively the virtual machine accesses and modifies the memory pages. The more modified pages there are, the longer it takes to transfer all pages to the destination server.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the modified memory pages are copied completely to the destination server, the destination server has an up-to-date working set for “test virtual machine.” The working set for “test virtual machine” is present on the destination server in the exact state it was in when “test virtual machine” began the migration process.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storage handle is moved from the source server to the destination server</a:t>
            </a:r>
            <a:r>
              <a:rPr lang="en-US" sz="1200" kern="1200" dirty="0" smtClean="0">
                <a:solidFill>
                  <a:schemeClr val="tx1"/>
                </a:solidFill>
                <a:effectLst/>
                <a:latin typeface="+mn-lt"/>
                <a:ea typeface="+mn-ea"/>
                <a:cs typeface="+mn-cs"/>
              </a:rPr>
              <a:t> - During the fourth stage of a live migration, control of the storage associated with “test virtual machine,” such as any virtual hard disk files or physical storage attached through a virtual Fibre Channel adapter, is transferred to the destination server.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virtual machine is brought online on the destination server</a:t>
            </a:r>
            <a:r>
              <a:rPr lang="en-US" sz="1200" kern="1200" dirty="0" smtClean="0">
                <a:solidFill>
                  <a:schemeClr val="tx1"/>
                </a:solidFill>
                <a:effectLst/>
                <a:latin typeface="+mn-lt"/>
                <a:ea typeface="+mn-ea"/>
                <a:cs typeface="+mn-cs"/>
              </a:rPr>
              <a:t> - In the fifth stage of a live migration, the destination server now has the up-to-date working set for “test virtual machine,” as well as access to any storage used by “test virtual machine.” At this point “test virtual machine” is resumed.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Network cleanup occurs</a:t>
            </a:r>
            <a:r>
              <a:rPr lang="en-US" sz="1200" kern="1200" dirty="0" smtClean="0">
                <a:solidFill>
                  <a:schemeClr val="tx1"/>
                </a:solidFill>
                <a:effectLst/>
                <a:latin typeface="+mn-lt"/>
                <a:ea typeface="+mn-ea"/>
                <a:cs typeface="+mn-cs"/>
              </a:rPr>
              <a:t> - In the final stage of a live migration, the migrated virtual machine is running on the destination server. At this point, a message is sent to the network switch. This message causes the network switch to obtain the new the MAC addresses of the migrated virtual machine so that network traffic to and from “test virtual machine” can use the correct switch port.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live migration process completes in less time than the TCP time-out interval for the virtual machine being migrated. TCP time-out intervals vary based on network topology and other factors. The following variables may affect live migration speed:</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modified pages on the virtual machine to be migrated—the larger the number of modified pages, the longer the virtual machine will remain in a migrating state.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Available network bandwidth between source and destination servers.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Hardware configuration of source and destination servers.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Load on source and destination servers.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Available bandwidth (network or Fibre Channel) between servers running Hyper-V and shared storage.</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SMB-Based Live Migration</a:t>
            </a:r>
          </a:p>
          <a:p>
            <a:r>
              <a:rPr lang="en-US" sz="1200" kern="1200" dirty="0" smtClean="0">
                <a:solidFill>
                  <a:schemeClr val="tx1"/>
                </a:solidFill>
                <a:effectLst/>
                <a:latin typeface="+mn-lt"/>
                <a:ea typeface="+mn-ea"/>
                <a:cs typeface="+mn-cs"/>
              </a:rPr>
              <a:t>In Windows Server 2012 R2 Hyper-V, you can configure a virtual machine so that it is stored on an SMB file share. You can then perform a live migration on this running virtual machine between non-clustered servers running Hyper-V, while the virtual machine’s storage remains on the central SMB share. This allows users to gain the benefits of virtual machine mobility without having to invest in the clustering infrastructure if they do not need guarantees of availability in their environment. (Hyper-V with SMB storage can also be configured with Failover Clustering if you do require high availability).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Faster and Simultaneous Migrations</a:t>
            </a:r>
          </a:p>
          <a:p>
            <a:r>
              <a:rPr lang="en-US" sz="1200" kern="1200" dirty="0" smtClean="0">
                <a:solidFill>
                  <a:schemeClr val="tx1"/>
                </a:solidFill>
                <a:effectLst/>
                <a:latin typeface="+mn-lt"/>
                <a:ea typeface="+mn-ea"/>
                <a:cs typeface="+mn-cs"/>
              </a:rPr>
              <a:t>If you use live migration in a clustered environment today, you will see that live migrations can now use higher network bandwidths (up to 10 GbE) to complete migrations faster. You can also perform multiple simultaneous live migrations to quickly move many virtual machines within a cluster.  This provides advantages particularly when placing heavily laden hosts in maintenance mode, which causes VMs to evacuate the host.  With Windows Server 2012 R2 Hyper-V, those VMs will lease the source host, and distribute among the remaining hosts, simultaneously, making full use of the available network bandwidth, and without downtime to the workload.</a:t>
            </a:r>
            <a:endParaRPr lang="en-US" dirty="0"/>
          </a:p>
        </p:txBody>
      </p:sp>
      <p:sp>
        <p:nvSpPr>
          <p:cNvPr id="4" name="Slide Number Placeholder 3"/>
          <p:cNvSpPr>
            <a:spLocks noGrp="1"/>
          </p:cNvSpPr>
          <p:nvPr>
            <p:ph type="sldNum" sz="quarter" idx="10"/>
          </p:nvPr>
        </p:nvSpPr>
        <p:spPr/>
        <p:txBody>
          <a:bodyPr/>
          <a:lstStyle/>
          <a:p>
            <a:fld id="{3C1AD1F8-85C8-4BEF-8FD3-D9F35D614ED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73818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Live Migration with Compression</a:t>
            </a:r>
          </a:p>
          <a:p>
            <a:r>
              <a:rPr lang="en-US" sz="1200" kern="1200" dirty="0" smtClean="0">
                <a:solidFill>
                  <a:schemeClr val="tx1"/>
                </a:solidFill>
                <a:effectLst/>
                <a:latin typeface="+mn-lt"/>
                <a:ea typeface="+mn-ea"/>
                <a:cs typeface="+mn-cs"/>
              </a:rPr>
              <a:t>With Windows Server 2012 R2, there have been a number of performance enhancements that help to make the process of live migration faster, more streamlined and efficient.  In larger scale deployments, such as private cloud deployments or cloud hosting providers, these performance improvements can reduce overhead on the network and CPU usage in addition to reducing the amount of time for a live migration. Hyper-V administrators can configure the appropriate live migration performance options based on their environment and requirements. Live migration performance options are configured on the host settings in the Hyper-V Manager console or via the Set-VMHost Windows PowerShell cmdlet and applies to all live migrations initiated from the host</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of these performance enhancements, Live Migration Compression, is enabled by default, and uses spare CPU cycles on the source host to compress the memory that would need to be transferred across to the target host, as described in the process earlier.  This compression process will only take place if there are spare CPU resources that it can use for the process.  If a Hyper-V host is heavily burdened, with limited available CPU, compression will not be used.  However, if the Hyper-V host does utilize the CPU resources to compress the memory, customers can expect to see up to a 50% reduction in time taken to live migrate a running virtual machine between hosts</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32</a:t>
            </a:fld>
            <a:endParaRPr lang="en-US" b="1" dirty="0">
              <a:solidFill>
                <a:prstClr val="black"/>
              </a:solidFill>
            </a:endParaRPr>
          </a:p>
        </p:txBody>
      </p:sp>
    </p:spTree>
    <p:extLst>
      <p:ext uri="{BB962C8B-B14F-4D97-AF65-F5344CB8AC3E}">
        <p14:creationId xmlns:p14="http://schemas.microsoft.com/office/powerpoint/2010/main" val="1222729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Live Migration over SMB</a:t>
            </a:r>
          </a:p>
          <a:p>
            <a:r>
              <a:rPr lang="en-US" sz="1200" kern="1200" dirty="0" smtClean="0">
                <a:solidFill>
                  <a:schemeClr val="tx1"/>
                </a:solidFill>
                <a:effectLst/>
                <a:latin typeface="+mn-lt"/>
                <a:ea typeface="+mn-ea"/>
                <a:cs typeface="+mn-cs"/>
              </a:rPr>
              <a:t>Not to be confused with moving VMs whilst their virtual disks are stored on an SMB 3.0 file share, instead, Live Migration over SMB is the second of the two performance enhancements to Live Migration, and utilizes technologies from the SMB protocol to accelerate live migration to an even greater extent than that offered by compression.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Live Migration over SMB, the memory contents of the virtual machines is copied over the network using SMB 3.0 as a transport.  This means you can take advantage of some of the key SMB features to accelerate the process.  Firstly, as you add more NICs to the host, the host will utilize the SMB Multichannel capability to drive increased performance, whilst providing increased resiliency and redundancy against NIC and path failure.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Secondly, should you invest in Remote Device Memory Access, or RDMA-capable NIC hardware (such as iWARP (10 Gbps), ROCE (10/40 Gbps), or Infiniband (56 Gbps)), SMB Direct can drive the highest levels of migration performance, on links that individually, can reach as high as 56Gbps.  Network adapters that have RDMA, can function at full speed with very low latency, while using very little CPU.</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SMB Multichannel, SMB detects whether a network adapter has the RDMA capability, and then creates multiple RDMA connections for that single session (two per interface). This allows SMB to use the high throughput, low latency, and low CPU utilization offered by RDMA-capable network adapters. It also offers fault tolerance if you are using multiple RDMA interfaces.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enough of these RDMA-enabled NICs in a host, all being used for Live Migration, Microsoft internal testing has seen that CPU, Disk and Network are no longer bottlenecks – in fact, the bottleneck with such fast live migration speeds, is the memory itself</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33</a:t>
            </a:fld>
            <a:endParaRPr lang="en-US" b="1" dirty="0">
              <a:solidFill>
                <a:prstClr val="black"/>
              </a:solidFill>
            </a:endParaRPr>
          </a:p>
        </p:txBody>
      </p:sp>
    </p:spTree>
    <p:extLst>
      <p:ext uri="{BB962C8B-B14F-4D97-AF65-F5344CB8AC3E}">
        <p14:creationId xmlns:p14="http://schemas.microsoft.com/office/powerpoint/2010/main" val="1229769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Storage Live Migration</a:t>
            </a:r>
          </a:p>
          <a:p>
            <a:r>
              <a:rPr lang="en-US" sz="1200" kern="1200" dirty="0" smtClean="0">
                <a:solidFill>
                  <a:schemeClr val="tx1"/>
                </a:solidFill>
                <a:effectLst/>
                <a:latin typeface="+mn-lt"/>
                <a:ea typeface="+mn-ea"/>
                <a:cs typeface="+mn-cs"/>
              </a:rPr>
              <a:t>In Windows Server 2008 R2 Hyper-V, a virtual machine’s storage could be moved only while the virtual machine was shut down. In many organizations, having the flexibility to manage storage without affecting the availability of your virtual machine workloads is a key capability. IT administrators need this flexibility to perform maintenance on storage subsystems, upgrade storage appliance firmware and software, and balance loads as capacity is used. Windows Server 2008 R2 allowed you to move a running instance of a virtual machine by using live migration, but you still could not move the virtual machine’s storage while the virtual machine was running.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in Windows Server 2012 R2 provides a feature known as Live Storage Migration, which lets you move virtual hard disks attached to a running virtual machine. Through this feature, you can transfer virtual hard disks, with no downtime, to a new location for upgrading or migrating storage, performing backend storage maintenance, or redistributing your storage load. You can perform this operation by using a new wizard in Hyper-V Manager or the new Hyper-V cmdlets for Windows PowerShell. Live storage migration is available for both storage area network (SAN)-based and file-based storage.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move a running virtual machine’s virtual hard disks, Hyper-V performs the following steps to move storage:</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Throughout most of the move operation, disk reads and writes go to the source virtual hard disk.</a:t>
            </a:r>
          </a:p>
          <a:p>
            <a:pPr marL="228600" lvl="0" indent="-228600">
              <a:buFont typeface="+mj-lt"/>
              <a:buAutoNum type="arabicPeriod"/>
            </a:pPr>
            <a:r>
              <a:rPr lang="en-US" sz="1200" kern="1200" dirty="0" smtClean="0">
                <a:solidFill>
                  <a:schemeClr val="tx1"/>
                </a:solidFill>
                <a:effectLst/>
                <a:latin typeface="+mn-lt"/>
                <a:ea typeface="+mn-ea"/>
                <a:cs typeface="+mn-cs"/>
              </a:rPr>
              <a:t>While reads and writes occur on the source virtual hard disk, the disk contents are copied to the new destination virtual hard disk.</a:t>
            </a:r>
          </a:p>
          <a:p>
            <a:pPr marL="228600" lvl="0" indent="-228600">
              <a:buFont typeface="+mj-lt"/>
              <a:buAutoNum type="arabicPeriod"/>
            </a:pPr>
            <a:r>
              <a:rPr lang="en-US" sz="1200" kern="1200" dirty="0" smtClean="0">
                <a:solidFill>
                  <a:schemeClr val="tx1"/>
                </a:solidFill>
                <a:effectLst/>
                <a:latin typeface="+mn-lt"/>
                <a:ea typeface="+mn-ea"/>
                <a:cs typeface="+mn-cs"/>
              </a:rPr>
              <a:t>After the initial disk copy is complete, disk writes are mirrored to both the source and destination virtual hard disks while outstanding disk changes are replicated.</a:t>
            </a:r>
          </a:p>
          <a:p>
            <a:pPr marL="228600" lvl="0" indent="-228600">
              <a:buFont typeface="+mj-lt"/>
              <a:buAutoNum type="arabicPeriod"/>
            </a:pPr>
            <a:r>
              <a:rPr lang="en-US" sz="1200" kern="1200" dirty="0" smtClean="0">
                <a:solidFill>
                  <a:schemeClr val="tx1"/>
                </a:solidFill>
                <a:effectLst/>
                <a:latin typeface="+mn-lt"/>
                <a:ea typeface="+mn-ea"/>
                <a:cs typeface="+mn-cs"/>
              </a:rPr>
              <a:t>After the source and destination virtual hard disks are synchronized, the virtual machine switches over to using the destination virtual hard disk.</a:t>
            </a:r>
          </a:p>
          <a:p>
            <a:pPr marL="228600" lvl="0" indent="-228600">
              <a:buFont typeface="+mj-lt"/>
              <a:buAutoNum type="arabicPeriod"/>
            </a:pPr>
            <a:r>
              <a:rPr lang="en-US" sz="1200" kern="1200" dirty="0" smtClean="0">
                <a:solidFill>
                  <a:schemeClr val="tx1"/>
                </a:solidFill>
                <a:effectLst/>
                <a:latin typeface="+mn-lt"/>
                <a:ea typeface="+mn-ea"/>
                <a:cs typeface="+mn-cs"/>
              </a:rPr>
              <a:t>The source virtual hard disk is deleted.</a:t>
            </a:r>
          </a:p>
          <a:p>
            <a:pPr marL="0" lvl="0" indent="0">
              <a:buFont typeface="+mj-lt"/>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Just as virtual machines might need to be dynamically moved in a datacenter, allocated storage for running virtual hard disks might sometimes need to be moved for storage load distribution, storage device services, or other reasons.</a:t>
            </a:r>
          </a:p>
          <a:p>
            <a:r>
              <a:rPr lang="en-US" sz="1200" kern="1200" dirty="0" smtClean="0">
                <a:solidFill>
                  <a:schemeClr val="tx1"/>
                </a:solidFill>
                <a:effectLst/>
                <a:latin typeface="+mn-lt"/>
                <a:ea typeface="+mn-ea"/>
                <a:cs typeface="+mn-cs"/>
              </a:rPr>
              <a:t>Updating the physical storage that is available to Hyper-V is the most common reason for moving a virtual machine’s storage. You also may want to move virtual machine storage between physical storage devices, at runtime, to take advantage of new, lower-cost storage that is supported in this version of Hyper-V (such as SMB-based storage), or to respond to reduced performance that results from bottlenecks in the storage throughput. Windows Server 2012 R2 provides the flexibility to move virtual hard disks both on shared storage subsystems and on non-shared storage as long as a Windows Server 2012 R2 SMB 3.0 network shared folder is visible to both Hyper-V hosts.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physical storage to either a stand-alone system or to a Hyper-V cluster, and then move the virtual machine’s virtual hard disks to the new physical storage while the virtual machine continues to run.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Storage migration, combined with live migration, also lets you move a virtual machine between hosts on different servers that are not using the same storage. For example, if two Hyper-V servers are each configured to use different storage devices and a virtual machine must be migrated between these two servers, you can use storage migration to a shared folder on a file server that is accessible to both servers and then migrate the virtual machine between the servers (because they both have access to that share). Following the live migration, you can use another storage migration to move the virtual hard disk to the storage that is allocated for the target server, or use “Shared Nothing” Live Migration</a:t>
            </a:r>
            <a:endParaRPr lang="en-US" sz="1000"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11/26/2013</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34</a:t>
            </a:fld>
            <a:endParaRPr lang="en-US" b="1" dirty="0">
              <a:solidFill>
                <a:prstClr val="black"/>
              </a:solidFill>
            </a:endParaRPr>
          </a:p>
        </p:txBody>
      </p:sp>
    </p:spTree>
    <p:extLst>
      <p:ext uri="{BB962C8B-B14F-4D97-AF65-F5344CB8AC3E}">
        <p14:creationId xmlns:p14="http://schemas.microsoft.com/office/powerpoint/2010/main" val="3557282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Shared Nothing Live Migration</a:t>
            </a:r>
          </a:p>
          <a:p>
            <a:r>
              <a:rPr lang="en-US" sz="1200" kern="1200" dirty="0" smtClean="0">
                <a:solidFill>
                  <a:schemeClr val="tx1"/>
                </a:solidFill>
                <a:effectLst/>
                <a:latin typeface="+mn-lt"/>
                <a:ea typeface="+mn-ea"/>
                <a:cs typeface="+mn-cs"/>
              </a:rPr>
              <a:t>We’ve discussed Live Migration, and in addition, a number of ways that Hyper-V in Windows Server 2012 R2 accelerates that process, using advanced technologies such as Live Migration Compression, and Live Migration over SMB.  We’ve also discussed the flexibility that storing your virtual disks on SMB shares brings, along with being able to move the virtual disks of running virtual machines, without taking the VM down, using Storage Live Migration.  There is however, one additional type of Live Migration, that takes the best of all of the key capabilities above, and combines them in such a way as to drive the migration flexibility to its highest, and that is Shared Nothing Live Migration.  Shared Nothing Live Migration allows the IT administrator to move a running virtual machine, and its virtual disk(s), from one location to another, simultaneously, with no downtime.  This unlocks scenarios such as VM migration from:</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Standalone Host with Local Storage to Standalone Host with Local Storage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Standalone Host with Local Storage to Clustered Host with SAN Storage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Clustered Host with SAN Storage to a different Cluster with alternative SAN Storage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just some of the flexible migration options that administrators gain through utilizing Shared Nothing live Migration.</a:t>
            </a:r>
          </a:p>
          <a:p>
            <a:endParaRPr lang="en-US" sz="120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 are a number of steps involved in the Shared Nothing Live Migration process.</a:t>
            </a:r>
          </a:p>
          <a:p>
            <a:endParaRPr lang="en-US" sz="1200" i="0" kern="1200" dirty="0" smtClean="0">
              <a:solidFill>
                <a:schemeClr val="tx1"/>
              </a:solidFill>
              <a:effectLst/>
              <a:latin typeface="+mn-lt"/>
              <a:ea typeface="+mn-ea"/>
              <a:cs typeface="+mn-cs"/>
            </a:endParaRPr>
          </a:p>
          <a:p>
            <a:pPr marL="228600" indent="-228600">
              <a:buFont typeface="+mj-lt"/>
              <a:buAutoNum type="arabicPeriod"/>
            </a:pPr>
            <a:r>
              <a:rPr lang="en-US" sz="1200" i="0" kern="1200" dirty="0" smtClean="0">
                <a:solidFill>
                  <a:schemeClr val="tx1"/>
                </a:solidFill>
                <a:effectLst/>
                <a:latin typeface="+mn-lt"/>
                <a:ea typeface="+mn-ea"/>
                <a:cs typeface="+mn-cs"/>
              </a:rPr>
              <a:t>Firstly, when you perform a live migration of a virtual machine between two computers that do not share an infrastructure, </a:t>
            </a:r>
            <a:r>
              <a:rPr lang="en-US" sz="1200" b="0" i="0" kern="1200" dirty="0" smtClean="0">
                <a:solidFill>
                  <a:schemeClr val="tx1"/>
                </a:solidFill>
                <a:effectLst/>
                <a:latin typeface="+mn-lt"/>
                <a:ea typeface="+mn-ea"/>
                <a:cs typeface="+mn-cs"/>
              </a:rPr>
              <a:t>the source server creates a connection with the destination server.</a:t>
            </a:r>
          </a:p>
          <a:p>
            <a:pPr marL="228600" indent="-228600">
              <a:buFont typeface="+mj-lt"/>
              <a:buAutoNum type="arabicPeriod"/>
            </a:pPr>
            <a:r>
              <a:rPr lang="en-US" sz="1200" b="0" i="0" kern="1200" dirty="0" smtClean="0">
                <a:solidFill>
                  <a:schemeClr val="tx1"/>
                </a:solidFill>
                <a:effectLst/>
                <a:latin typeface="+mn-lt"/>
                <a:ea typeface="+mn-ea"/>
                <a:cs typeface="+mn-cs"/>
              </a:rPr>
              <a:t>This connection transfers the virtual machine configuration data to the destination server.</a:t>
            </a:r>
          </a:p>
          <a:p>
            <a:pPr marL="228600" indent="-228600">
              <a:buFont typeface="+mj-lt"/>
              <a:buAutoNum type="arabicPeriod"/>
            </a:pPr>
            <a:r>
              <a:rPr lang="en-US" sz="1200" b="0" i="0" kern="1200" dirty="0" smtClean="0">
                <a:solidFill>
                  <a:schemeClr val="tx1"/>
                </a:solidFill>
                <a:effectLst/>
                <a:latin typeface="+mn-lt"/>
                <a:ea typeface="+mn-ea"/>
                <a:cs typeface="+mn-cs"/>
              </a:rPr>
              <a:t>A skeleton virtual machine is set up on the destination server and memory is allocated to the destination virtual machine.</a:t>
            </a:r>
          </a:p>
          <a:p>
            <a:pPr marL="228600" indent="-228600">
              <a:buFont typeface="+mj-lt"/>
              <a:buAutoNum type="arabicPeriod"/>
            </a:pPr>
            <a:r>
              <a:rPr lang="en-US" sz="1200" kern="1200" dirty="0" smtClean="0">
                <a:solidFill>
                  <a:schemeClr val="tx1"/>
                </a:solidFill>
                <a:effectLst/>
                <a:latin typeface="+mn-lt"/>
                <a:ea typeface="+mn-ea"/>
                <a:cs typeface="+mn-cs"/>
              </a:rPr>
              <a:t>Once the configuration data has been successfully transmitted, the disk contents are transmitted</a:t>
            </a:r>
          </a:p>
          <a:p>
            <a:pPr marL="228600" indent="-228600">
              <a:buFont typeface="+mj-lt"/>
              <a:buAutoNum type="arabicPeriod"/>
            </a:pPr>
            <a:r>
              <a:rPr lang="en-US" sz="1200" kern="1200" dirty="0" smtClean="0">
                <a:solidFill>
                  <a:schemeClr val="tx1"/>
                </a:solidFill>
                <a:effectLst/>
                <a:latin typeface="+mn-lt"/>
                <a:ea typeface="+mn-ea"/>
                <a:cs typeface="+mn-cs"/>
              </a:rPr>
              <a:t>During this process, reads and writes are still going to the source virtual hard disk.  After the initial disk copy is complete, disk writes are mirrored to both the source and destination virtual hard disks while outstanding disk changes are replicated</a:t>
            </a:r>
          </a:p>
          <a:p>
            <a:pPr marL="228600" indent="-228600">
              <a:buFont typeface="+mj-lt"/>
              <a:buAutoNum type="arabicPeriod"/>
            </a:pPr>
            <a:r>
              <a:rPr lang="en-US" sz="1200" kern="1200" dirty="0" smtClean="0">
                <a:solidFill>
                  <a:schemeClr val="tx1"/>
                </a:solidFill>
                <a:effectLst/>
                <a:latin typeface="+mn-lt"/>
                <a:ea typeface="+mn-ea"/>
                <a:cs typeface="+mn-cs"/>
              </a:rPr>
              <a:t>After the source and destination virtual hard disks are completely synchronized, the virtual machine live migration is initiated, following the same process that is used for live migration with shared storage</a:t>
            </a:r>
          </a:p>
          <a:p>
            <a:pPr marL="228600" indent="-228600">
              <a:buFont typeface="+mj-lt"/>
              <a:buAutoNum type="arabicPeriod"/>
            </a:pPr>
            <a:r>
              <a:rPr lang="en-US" sz="1200" kern="1200" dirty="0" smtClean="0">
                <a:solidFill>
                  <a:schemeClr val="tx1"/>
                </a:solidFill>
                <a:effectLst/>
                <a:latin typeface="+mn-lt"/>
                <a:ea typeface="+mn-ea"/>
                <a:cs typeface="+mn-cs"/>
              </a:rPr>
              <a:t>Once the live migration is complete and the virtual machine is successfully running on the destination server, the files on the source server are deleted.</a:t>
            </a:r>
          </a:p>
          <a:p>
            <a:pPr marL="0" indent="0">
              <a:buFont typeface="+mj-lt"/>
              <a:buNone/>
            </a:pPr>
            <a:endParaRPr lang="en-US" sz="1200" i="0" kern="1200" dirty="0" smtClean="0">
              <a:solidFill>
                <a:schemeClr val="tx1"/>
              </a:solidFill>
              <a:effectLst/>
              <a:latin typeface="+mn-lt"/>
              <a:ea typeface="+mn-ea"/>
              <a:cs typeface="+mn-cs"/>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11/26/2013</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35</a:t>
            </a:fld>
            <a:endParaRPr lang="en-US" b="1" dirty="0">
              <a:solidFill>
                <a:prstClr val="black"/>
              </a:solidFill>
            </a:endParaRPr>
          </a:p>
        </p:txBody>
      </p:sp>
    </p:spTree>
    <p:extLst>
      <p:ext uri="{BB962C8B-B14F-4D97-AF65-F5344CB8AC3E}">
        <p14:creationId xmlns:p14="http://schemas.microsoft.com/office/powerpoint/2010/main" val="468813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kern="1200" dirty="0" smtClean="0">
                <a:solidFill>
                  <a:schemeClr val="tx1"/>
                </a:solidFill>
                <a:effectLst/>
                <a:latin typeface="+mn-lt"/>
                <a:ea typeface="+mn-ea"/>
                <a:cs typeface="+mn-cs"/>
              </a:rPr>
              <a:t>In previous releases of Windows Server, to move to the next version of the platform incurred downtime for key workloads, as the virtual machines were exported from old, and imported to new.  With Windows Server 2012 R2 Hyper-V however, customers can upgrade from Windows Server 2012 Hyper-V with no virtual machine downtime, enabling more seamless and efficient migration of those key workloads.  Note, it’s important to call out that a down-level migration is not supported.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Cross-Version Live Migration allows migration between both standalone, and clustered hosts, and the process can be fully automated using PowerShell</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36</a:t>
            </a:fld>
            <a:endParaRPr lang="en-US" b="1" dirty="0">
              <a:solidFill>
                <a:prstClr val="black"/>
              </a:solidFill>
            </a:endParaRPr>
          </a:p>
        </p:txBody>
      </p:sp>
    </p:spTree>
    <p:extLst>
      <p:ext uri="{BB962C8B-B14F-4D97-AF65-F5344CB8AC3E}">
        <p14:creationId xmlns:p14="http://schemas.microsoft.com/office/powerpoint/2010/main" val="2611873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Hyper-V Network Virtualization provides “virtual networks” to virtual machines similar to how server virtualization (hypervisor) provides “virtual machines” to the operating system. Network virtualization decouples virtual networks from the physical network infrastructure and removes the constraints of VLAN and hierarchical IP address assignment from virtual machine provisioning. This flexibility makes it easy for customers to move to IaaS clouds and efficient for hosters and datacenter administrators to manage their infrastructure, while maintaining the necessary multi-tenant isolation, security requirements, and supporting overlapping Virtual Machine IP addresses.</a:t>
            </a:r>
          </a:p>
          <a:p>
            <a:endParaRPr lang="en-US" dirty="0" smtClean="0">
              <a:effectLst/>
            </a:endParaRPr>
          </a:p>
          <a:p>
            <a:r>
              <a:rPr lang="en-US" dirty="0" smtClean="0">
                <a:effectLst/>
              </a:rPr>
              <a:t>For workload owners, the key benefit is that they can now move their workload “topologies” to the cloud without changing their IP addresses or re-writing their applications. For example, the typical three-tier LOB application is composed of a front end tier, a business logic tier, and a database tier. Through policy, Hyper-V Network Virtualization allows customer onboarding all or parts of the three tiers to the cloud, while keeping the routing topology and the IP addresses of the services (i.e. virtual machine IP addresses), without requiring the applications to be changed.</a:t>
            </a:r>
          </a:p>
          <a:p>
            <a:endParaRPr lang="en-US" dirty="0" smtClean="0">
              <a:effectLst/>
            </a:endParaRPr>
          </a:p>
          <a:p>
            <a:r>
              <a:rPr lang="en-US" dirty="0" smtClean="0">
                <a:effectLst/>
              </a:rPr>
              <a:t>For infrastructure owners, the additional flexibility in virtual machine placement makes it possible to move workloads anywhere in the datacenters without changing the virtual machines or reconfiguring the networks. For example Hyper-V Network Virtualization enables cross subnet live migration so that a virtual machine can live migrate anywhere in the datacenter without a service disruption. Previously live migration was limited to the same subnet restricting where virtual machines could be located. Cross subnet live migration allows administrators to consolidate workloads based on dynamic resource requirements, energy efficiency, and can also accommodate infrastructure maintenance without disrupting customer workload up time</a:t>
            </a:r>
          </a:p>
          <a:p>
            <a:endParaRPr lang="en-US" dirty="0" smtClean="0">
              <a:effectLst/>
            </a:endParaRPr>
          </a:p>
          <a:p>
            <a:r>
              <a:rPr lang="en-US" b="1" dirty="0" smtClean="0">
                <a:effectLst/>
              </a:rPr>
              <a:t>How does it work?</a:t>
            </a:r>
          </a:p>
          <a:p>
            <a:r>
              <a:rPr lang="en-US" b="1" dirty="0" smtClean="0">
                <a:effectLst/>
              </a:rPr>
              <a:t>&lt;click&gt;</a:t>
            </a:r>
          </a:p>
          <a:p>
            <a:r>
              <a:rPr lang="en-US" b="0" dirty="0" smtClean="0">
                <a:effectLst/>
              </a:rPr>
              <a:t>Essentially, we start with our</a:t>
            </a:r>
            <a:r>
              <a:rPr lang="en-US" b="0" baseline="0" dirty="0" smtClean="0">
                <a:effectLst/>
              </a:rPr>
              <a:t> physical fabric, our host infrastructure.  Each of these hosts has a physical address on the network.  From a network virtualization perspective, this is known as a Provider Address.</a:t>
            </a:r>
          </a:p>
          <a:p>
            <a:endParaRPr lang="en-US" b="0" baseline="0" dirty="0" smtClean="0">
              <a:effectLst/>
            </a:endParaRPr>
          </a:p>
          <a:p>
            <a:r>
              <a:rPr lang="en-US" b="1" baseline="0" dirty="0" smtClean="0">
                <a:effectLst/>
              </a:rPr>
              <a:t>&lt;click&gt;</a:t>
            </a:r>
          </a:p>
          <a:p>
            <a:r>
              <a:rPr lang="en-US" b="0" dirty="0" smtClean="0"/>
              <a:t>These </a:t>
            </a:r>
            <a:r>
              <a:rPr lang="en-US" b="1" dirty="0" smtClean="0"/>
              <a:t>Provider Addresses (PA</a:t>
            </a:r>
            <a:r>
              <a:rPr lang="en-US" dirty="0" smtClean="0"/>
              <a:t>) are unique IP addresses assigned to each Hyper-V host that are routable across the physical network infrastructure.  I like to think of "PA" addresses as "</a:t>
            </a:r>
            <a:r>
              <a:rPr lang="en-US" b="1" dirty="0" smtClean="0"/>
              <a:t>Physical Addresses</a:t>
            </a:r>
            <a:r>
              <a:rPr lang="en-US" dirty="0" smtClean="0"/>
              <a:t>", because they are assigned to physical Hyper-V hosts.  Each Hyper-V host requires at least one PA to be assigned</a:t>
            </a:r>
            <a:r>
              <a:rPr lang="en-US" b="0" baseline="0" dirty="0" smtClean="0">
                <a:effectLst/>
              </a:rPr>
              <a:t>.</a:t>
            </a:r>
          </a:p>
          <a:p>
            <a:endParaRPr lang="en-US" b="0" baseline="0" dirty="0" smtClean="0">
              <a:effectLst/>
            </a:endParaRPr>
          </a:p>
          <a:p>
            <a:r>
              <a:rPr lang="en-US" b="1" baseline="0" dirty="0" smtClean="0">
                <a:effectLst/>
              </a:rPr>
              <a:t>&lt;click&gt;</a:t>
            </a:r>
          </a:p>
          <a:p>
            <a:r>
              <a:rPr lang="en-US" b="0" baseline="0" dirty="0" smtClean="0">
                <a:effectLst/>
              </a:rPr>
              <a:t>Once we have our physical network configured, it’s at this point we can create our virtual networks.  These virtual networks are used to isolate virtual machines in the same way that VLANs would be used, however our VMs don’t have the same considerations, configuration challenges, or scale limits that VLANs do, and best of all, Network Virtualization doesn’t require changes to your physical switch infrastructure.</a:t>
            </a:r>
          </a:p>
          <a:p>
            <a:endParaRPr lang="en-US" b="0" baseline="0" dirty="0" smtClean="0">
              <a:effectLst/>
            </a:endParaRPr>
          </a:p>
          <a:p>
            <a:r>
              <a:rPr lang="en-US" b="0" baseline="0" dirty="0" smtClean="0">
                <a:effectLst/>
              </a:rPr>
              <a:t>In our example, we have a Blue and a Red Network.  These networks are created using Virtual Machine Manager, and the VMs that run inside each of these virtual networks believe they are running on their own isolated physical infrastructure, much in the same way that virtualized servers believe they have complete access to physical hardware.</a:t>
            </a:r>
          </a:p>
          <a:p>
            <a:endParaRPr lang="en-US" b="0" baseline="0" dirty="0" smtClean="0">
              <a:effectLst/>
            </a:endParaRPr>
          </a:p>
          <a:p>
            <a:r>
              <a:rPr lang="en-US" b="0" baseline="0" dirty="0" smtClean="0">
                <a:effectLst/>
              </a:rPr>
              <a:t>In our example, both Blue and Red have VMs that have identical IP address ranges.  This is perfectly acceptable, as Network Virtualization isolates these VM networks, so the Blue and Red VMs will never interact, or conflict.  The IP address that is provided to a Guest VM is known as a Customer Address (CA).</a:t>
            </a:r>
          </a:p>
          <a:p>
            <a:endParaRPr lang="en-US" b="0" baseline="0" dirty="0" smtClean="0">
              <a:effectLst/>
            </a:endParaRPr>
          </a:p>
          <a:p>
            <a:r>
              <a:rPr lang="en-US" b="1" baseline="0" dirty="0" smtClean="0">
                <a:effectLst/>
              </a:rPr>
              <a:t>&lt;click&gt;</a:t>
            </a:r>
          </a:p>
          <a:p>
            <a:r>
              <a:rPr lang="en-US" b="1" dirty="0" smtClean="0"/>
              <a:t>Customer Addresses (CA)</a:t>
            </a:r>
            <a:r>
              <a:rPr lang="en-US" dirty="0" smtClean="0"/>
              <a:t> are unique IP addresses assigned to each Virtual Machine that will be participating on a virtualized network.  I like to think of "CA" addresses as "</a:t>
            </a:r>
            <a:r>
              <a:rPr lang="en-US" b="1" dirty="0" smtClean="0"/>
              <a:t>Container Addresses</a:t>
            </a:r>
            <a:r>
              <a:rPr lang="en-US" dirty="0" smtClean="0"/>
              <a:t>", because they are the IP Addresses assigned to each VM "container" for use by the guest operating system running inside that VM.  Using NVGRE, multiple CA's for VMs running on a Hyper-V host can be tunneled using a single PA on that Hyper-V host.  CA's must be unique across all VMs on the same virtualized network, but CA's do not need to be unique across virtualized networks (such as in multi-tenant scenarios where each customer's VMs are isolated on separate virtualized networks).</a:t>
            </a:r>
            <a:endParaRPr lang="en-US" b="0" baseline="0" dirty="0" smtClean="0">
              <a:effectLst/>
            </a:endParaRPr>
          </a:p>
          <a:p>
            <a:endParaRPr lang="en-US" b="0" baseline="0" dirty="0" smtClean="0">
              <a:effectLst/>
            </a:endParaRPr>
          </a:p>
          <a:p>
            <a:r>
              <a:rPr lang="en-US" b="0" baseline="0" dirty="0" smtClean="0">
                <a:effectLst/>
              </a:rPr>
              <a:t>To manage and maintain the relationships between PA and CA, and ultimately, to enable VMs to float across the flat fabric, VMM maintains the centralized network virtualization policy table.</a:t>
            </a:r>
          </a:p>
          <a:p>
            <a:endParaRPr lang="en-US" b="0" baseline="0" dirty="0" smtClean="0">
              <a:effectLst/>
            </a:endParaRPr>
          </a:p>
          <a:p>
            <a:r>
              <a:rPr lang="en-US" b="1" baseline="0" dirty="0" smtClean="0">
                <a:effectLst/>
              </a:rPr>
              <a:t>&lt;click&gt;</a:t>
            </a:r>
          </a:p>
          <a:p>
            <a:r>
              <a:rPr lang="en-US" b="0" baseline="0" dirty="0" smtClean="0">
                <a:effectLst/>
              </a:rPr>
              <a:t>This policy table contains enough information for VMM to help to orchestrate the routes of traffic across the network, and holds information on the VM Network specifically, and it’s unique Virtual Subnet ID (VSID), along with the address of the host (PA) and the address of the Guest (CA).  Note, in our example,</a:t>
            </a:r>
          </a:p>
          <a:p>
            <a:endParaRPr lang="en-US" b="0" baseline="0" dirty="0" smtClean="0">
              <a:effectLst/>
            </a:endParaRPr>
          </a:p>
          <a:p>
            <a:r>
              <a:rPr lang="en-US" b="1" baseline="0" dirty="0" smtClean="0">
                <a:effectLst/>
              </a:rPr>
              <a:t>&lt;click&gt;</a:t>
            </a:r>
            <a:r>
              <a:rPr lang="en-US" b="0" baseline="0" dirty="0" smtClean="0">
                <a:effectLst/>
              </a:rPr>
              <a:t> </a:t>
            </a:r>
          </a:p>
          <a:p>
            <a:r>
              <a:rPr lang="en-US" b="0" baseline="0" dirty="0" smtClean="0">
                <a:effectLst/>
              </a:rPr>
              <a:t>There are 2 VMs, one from Blue and one from Red, that have the same CA, and are running on the same host (PA), but this is fine, as NV is isolating these 2 VM networks, without VLANs, so even though they are running on the same host, they are completely unaware of one another.</a:t>
            </a:r>
          </a:p>
          <a:p>
            <a:endParaRPr lang="en-US" b="0" baseline="0" dirty="0" smtClean="0">
              <a:effectLst/>
            </a:endParaRPr>
          </a:p>
          <a:p>
            <a:r>
              <a:rPr lang="en-US" b="0" baseline="0" dirty="0" smtClean="0">
                <a:effectLst/>
              </a:rPr>
              <a:t>But why do we need Network Virtualization?  What are the key benefits are reasons?</a:t>
            </a:r>
          </a:p>
          <a:p>
            <a:endParaRPr lang="en-US" b="0" baseline="0" dirty="0" smtClean="0">
              <a:effectLst/>
            </a:endParaRPr>
          </a:p>
          <a:p>
            <a:r>
              <a:rPr lang="en-US" sz="1200" kern="1200" dirty="0" smtClean="0">
                <a:solidFill>
                  <a:schemeClr val="tx1"/>
                </a:solidFill>
                <a:effectLst/>
                <a:latin typeface="Segoe UI Light" pitchFamily="34" charset="0"/>
                <a:ea typeface="+mn-ea"/>
                <a:cs typeface="+mn-cs"/>
              </a:rPr>
              <a:t>Isolating virtual machines of different departments or customers can be a challenge on a shared network. When these departments or customers must isolate entire networks of virtual machines, the challenge becomes even greater. Traditionally, VLANs are used to isolate networks, but VLANs are very complex to manage on a large scale. The following are the primary drawbacks of VLANs:</a:t>
            </a:r>
          </a:p>
          <a:p>
            <a:endParaRPr lang="en-US" sz="1200" kern="1200" dirty="0" smtClean="0">
              <a:solidFill>
                <a:schemeClr val="tx1"/>
              </a:solidFill>
              <a:effectLst/>
              <a:latin typeface="Segoe UI Light" pitchFamily="34" charset="0"/>
              <a:ea typeface="+mn-ea"/>
              <a:cs typeface="+mn-cs"/>
            </a:endParaRP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Cumbersome reconfiguration of production switches is required whenever virtual machines or isolation boundaries must be moved, and the frequent reconfiguration of the physical network to add or modify VLANs increases the risk of an inadvertent outage.</a:t>
            </a: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VLANs have limited scalability because typical switches support no more than 1,000 VLAN IDs (with a maximum of 4,095).</a:t>
            </a: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VLANs cannot span multiple subnets, which limits the number of nodes in a single VLAN and restricts the placement of virtual machines based on physical location.</a:t>
            </a:r>
          </a:p>
          <a:p>
            <a:pPr lvl="0"/>
            <a:endParaRPr lang="en-US" sz="1200" kern="1200" dirty="0" smtClean="0">
              <a:solidFill>
                <a:schemeClr val="tx1"/>
              </a:solidFill>
              <a:effectLst/>
              <a:latin typeface="Segoe UI Light" pitchFamily="34" charset="0"/>
              <a:ea typeface="+mn-ea"/>
              <a:cs typeface="+mn-cs"/>
            </a:endParaRPr>
          </a:p>
          <a:p>
            <a:r>
              <a:rPr lang="en-US" sz="1200" kern="1200" dirty="0" smtClean="0">
                <a:solidFill>
                  <a:schemeClr val="tx1"/>
                </a:solidFill>
                <a:effectLst/>
                <a:latin typeface="Segoe UI Light" pitchFamily="34" charset="0"/>
                <a:ea typeface="+mn-ea"/>
                <a:cs typeface="+mn-cs"/>
              </a:rPr>
              <a:t>In addition to the drawbacks of VLANs, virtual machine IP address assignment presents other key issues when organizations move to the cloud:</a:t>
            </a:r>
          </a:p>
          <a:p>
            <a:endParaRPr lang="en-US" sz="1200" kern="1200" dirty="0" smtClean="0">
              <a:solidFill>
                <a:schemeClr val="tx1"/>
              </a:solidFill>
              <a:effectLst/>
              <a:latin typeface="Segoe UI Light" pitchFamily="34" charset="0"/>
              <a:ea typeface="+mn-ea"/>
              <a:cs typeface="+mn-cs"/>
            </a:endParaRP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Required renumbering of service workloads.</a:t>
            </a: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Policies that are tied to IP addresses.</a:t>
            </a: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Physical locations that determine virtual machine IP addresses.</a:t>
            </a:r>
          </a:p>
          <a:p>
            <a:pPr marL="171450" lvl="0" indent="-171450">
              <a:buFont typeface="Arial" pitchFamily="34" charset="0"/>
              <a:buChar char="•"/>
            </a:pPr>
            <a:r>
              <a:rPr lang="en-US" sz="1200" kern="1200" dirty="0" smtClean="0">
                <a:solidFill>
                  <a:schemeClr val="tx1"/>
                </a:solidFill>
                <a:effectLst/>
                <a:latin typeface="Segoe UI Light" pitchFamily="34" charset="0"/>
                <a:ea typeface="+mn-ea"/>
                <a:cs typeface="+mn-cs"/>
              </a:rPr>
              <a:t>Topological dependency of virtual machine deployment and traffic isolation.</a:t>
            </a:r>
          </a:p>
          <a:p>
            <a:pPr lvl="0"/>
            <a:endParaRPr lang="en-US" sz="1200" kern="1200" dirty="0" smtClean="0">
              <a:solidFill>
                <a:schemeClr val="tx1"/>
              </a:solidFill>
              <a:effectLst/>
              <a:latin typeface="Segoe UI Light" pitchFamily="34" charset="0"/>
              <a:ea typeface="+mn-ea"/>
              <a:cs typeface="+mn-cs"/>
            </a:endParaRPr>
          </a:p>
          <a:p>
            <a:r>
              <a:rPr lang="en-US" sz="1200" kern="1200" dirty="0" smtClean="0">
                <a:solidFill>
                  <a:schemeClr val="tx1"/>
                </a:solidFill>
                <a:effectLst/>
                <a:latin typeface="Segoe UI Light" pitchFamily="34" charset="0"/>
                <a:ea typeface="+mn-ea"/>
                <a:cs typeface="+mn-cs"/>
              </a:rPr>
              <a:t>The IP address is the fundamental address that is used for layer‑3 network communication because most network traffic is TCP/IP. Unfortunately, when IP addresses are moved to the cloud, the addresses must be changed to accommodate the physical and topological restrictions of the data center. Renumbering IP addresses is cumbersome because all associated policies that are based on IP addresses must also be updated.</a:t>
            </a:r>
          </a:p>
          <a:p>
            <a:endParaRPr lang="en-US" sz="1200" kern="1200" dirty="0" smtClean="0">
              <a:solidFill>
                <a:schemeClr val="tx1"/>
              </a:solidFill>
              <a:effectLst/>
              <a:latin typeface="Segoe UI Light" pitchFamily="34" charset="0"/>
              <a:ea typeface="+mn-ea"/>
              <a:cs typeface="+mn-cs"/>
            </a:endParaRPr>
          </a:p>
          <a:p>
            <a:r>
              <a:rPr lang="en-US" sz="1200" kern="1200" dirty="0" smtClean="0">
                <a:solidFill>
                  <a:schemeClr val="tx1"/>
                </a:solidFill>
                <a:effectLst/>
                <a:latin typeface="Segoe UI Light" pitchFamily="34" charset="0"/>
                <a:ea typeface="+mn-ea"/>
                <a:cs typeface="+mn-cs"/>
              </a:rPr>
              <a:t>The physical layout of a data center influences the permissible potential IP addresses for virtual machines that run on a specific server or blade that is connected to a specific rack in the data center. A virtual machine that is provisioned and placed in the data center must adhere to the choices and restrictions regarding its IP address. Therefore, the typical result is that data center administrators assign IP addresses to the virtual machines and force virtual machine owners to adjust all their policies that were based on the original IP address. This renumbering overhead is so high that many enterprises choose to deploy only new services into the cloud and leave legacy applications unchanged.</a:t>
            </a:r>
          </a:p>
          <a:p>
            <a:endParaRPr lang="en-US" sz="1200" kern="1200" dirty="0" smtClean="0">
              <a:solidFill>
                <a:schemeClr val="tx1"/>
              </a:solidFill>
              <a:effectLst/>
              <a:latin typeface="Segoe UI Light" pitchFamily="34" charset="0"/>
              <a:ea typeface="+mn-ea"/>
              <a:cs typeface="+mn-cs"/>
            </a:endParaRPr>
          </a:p>
          <a:p>
            <a:r>
              <a:rPr lang="en-US" sz="1200" kern="1200" dirty="0" smtClean="0">
                <a:solidFill>
                  <a:schemeClr val="tx1"/>
                </a:solidFill>
                <a:effectLst/>
                <a:latin typeface="Segoe UI Light" pitchFamily="34" charset="0"/>
                <a:ea typeface="+mn-ea"/>
                <a:cs typeface="+mn-cs"/>
              </a:rPr>
              <a:t>Hyper‑V Network Virtualization solves these problems. With this feature, IT can isolate network traffic from different business units or customers on a shared infrastructure and not be required to use VLANs. Hyper‑V Network Virtualization also lets IT move virtual machines as needed within the virtual infrastructure while preserving their virtual network assignments. Finally, IT can even use Hyper‑V Network Virtualization to transparently integrate these private networks into a preexisting infrastructure on another site</a:t>
            </a:r>
            <a:endParaRPr lang="en-US" dirty="0" smtClean="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266161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Let’s explore this in a little more detail.</a:t>
            </a:r>
            <a:r>
              <a:rPr lang="en-US" b="0" baseline="0" dirty="0" smtClean="0">
                <a:effectLst/>
              </a:rPr>
              <a:t>  How does this actually work?  Well, Hyper-V Network Virtualization u</a:t>
            </a:r>
            <a:r>
              <a:rPr lang="en-US" dirty="0" smtClean="0">
                <a:effectLst/>
              </a:rPr>
              <a:t>ses the </a:t>
            </a:r>
            <a:r>
              <a:rPr lang="en-US" b="1" dirty="0" smtClean="0">
                <a:effectLst/>
              </a:rPr>
              <a:t>Generic Routing Encapsulation (NVGRE) </a:t>
            </a:r>
            <a:r>
              <a:rPr lang="en-US" dirty="0" smtClean="0">
                <a:effectLst/>
              </a:rPr>
              <a:t>as part of the tunnel header.</a:t>
            </a:r>
            <a:r>
              <a:rPr lang="en-US" baseline="0" dirty="0" smtClean="0">
                <a:effectLst/>
              </a:rPr>
              <a:t> </a:t>
            </a:r>
            <a:r>
              <a:rPr lang="en-US" dirty="0" smtClean="0">
                <a:effectLst/>
              </a:rPr>
              <a:t>This mode of address virtualization mechanism is intended for the majority of datacenters deploying Hyper-V Network Virtualization.</a:t>
            </a:r>
          </a:p>
          <a:p>
            <a:endParaRPr lang="en-US" dirty="0" smtClean="0">
              <a:effectLst/>
            </a:endParaRPr>
          </a:p>
          <a:p>
            <a:r>
              <a:rPr lang="en-US" b="1" dirty="0" smtClean="0">
                <a:effectLst/>
              </a:rPr>
              <a:t>&lt;click&gt;</a:t>
            </a:r>
          </a:p>
          <a:p>
            <a:r>
              <a:rPr lang="en-US" dirty="0" smtClean="0">
                <a:effectLst/>
              </a:rPr>
              <a:t>Firstly, we have our physical fabric, with 2 hosts, but these hosts are on different subnets</a:t>
            </a:r>
            <a:r>
              <a:rPr lang="en-US" baseline="0" dirty="0" smtClean="0">
                <a:effectLst/>
              </a:rPr>
              <a:t> in the PA space.  This is fine, as long as these subnets are routable and regular packets can get be sent between them.  </a:t>
            </a:r>
            <a:endParaRPr lang="en-US" dirty="0" smtClean="0">
              <a:effectLst/>
            </a:endParaRPr>
          </a:p>
          <a:p>
            <a:endParaRPr lang="en-US" dirty="0" smtClean="0">
              <a:effectLst/>
            </a:endParaRPr>
          </a:p>
          <a:p>
            <a:r>
              <a:rPr lang="en-US" b="1" dirty="0" smtClean="0">
                <a:effectLst/>
              </a:rPr>
              <a:t>&lt;click&gt;</a:t>
            </a:r>
          </a:p>
          <a:p>
            <a:r>
              <a:rPr lang="en-US" dirty="0" smtClean="0">
                <a:effectLst/>
              </a:rPr>
              <a:t>On top of this PA space, we have a couple of VMs, one per host in this case.  These VMs want to be able to communicate</a:t>
            </a:r>
            <a:r>
              <a:rPr lang="en-US" baseline="0" dirty="0" smtClean="0">
                <a:effectLst/>
              </a:rPr>
              <a:t> with one another, but they reside on different hosts, in different physical subnets, so how does GRE get the relevant packets across from 10.10.10.10, to 10.10.10.11, using the underlying physical network?</a:t>
            </a:r>
          </a:p>
          <a:p>
            <a:endParaRPr lang="en-US" baseline="0" dirty="0" smtClean="0">
              <a:effectLst/>
            </a:endParaRPr>
          </a:p>
          <a:p>
            <a:r>
              <a:rPr lang="en-US" b="1" dirty="0" smtClean="0">
                <a:effectLst/>
              </a:rPr>
              <a:t>&lt;click&gt;</a:t>
            </a:r>
          </a:p>
          <a:p>
            <a:r>
              <a:rPr lang="en-US" dirty="0" smtClean="0">
                <a:effectLst/>
              </a:rPr>
              <a:t>In NVGRE, the virtual machine’s packet is encapsulated inside another packet. The header of this new packet has the appropriate source and destination PA IP addresses in addition to the Virtual Subnet ID, which is stored in the Key field of the GRE header, as shown.</a:t>
            </a:r>
          </a:p>
          <a:p>
            <a:endParaRPr lang="en-US" dirty="0" smtClean="0">
              <a:effectLst/>
            </a:endParaRPr>
          </a:p>
          <a:p>
            <a:r>
              <a:rPr lang="en-US" dirty="0" smtClean="0">
                <a:effectLst/>
              </a:rPr>
              <a:t>The Virtual Subnet ID included with the GRE header allows hosts to identify the customer virtual machine for any given packet, even though the PA’s and the CA’s on the packets may overlap. This allows all virtual machines on the same host to share a single PA.</a:t>
            </a:r>
          </a:p>
          <a:p>
            <a:endParaRPr lang="en-US" dirty="0" smtClean="0">
              <a:effectLst/>
            </a:endParaRPr>
          </a:p>
          <a:p>
            <a:r>
              <a:rPr lang="en-US" dirty="0" smtClean="0">
                <a:effectLst/>
              </a:rPr>
              <a:t>Sharing the PA has a big impact on network scalability. The number of IP and MAC addresses that need to be learned by the network infrastructure can be substantially reduced. For instance, if every end host has an average of 30 virtual machines, the number of IP and MAC addresses that need to be learned by the networking infrastructure is reduced by a factor of 30.The embedded Virtual Subnet IDs in the packets also enable easy correlation of packets to the actual customers.</a:t>
            </a:r>
          </a:p>
          <a:p>
            <a:endParaRPr lang="en-US" dirty="0" smtClean="0">
              <a:effectLst/>
            </a:endParaRPr>
          </a:p>
          <a:p>
            <a:r>
              <a:rPr lang="en-US" dirty="0" smtClean="0">
                <a:effectLst/>
              </a:rPr>
              <a:t>With Windows Server 2012 R2, Hyper-V Network Virtualization fully supports NVGRE out of the box; it does NOT require upgrading or purchasing new network hardware such as NICs (Network Adapters), switches, or routers. This is because the NVGRE packet on the wire is a regular IP packet in the PA space, which is compatible with today’s network infrastructure. </a:t>
            </a:r>
          </a:p>
          <a:p>
            <a:endParaRPr lang="en-US" dirty="0" smtClean="0">
              <a:effectLst/>
            </a:endParaRPr>
          </a:p>
          <a:p>
            <a:r>
              <a:rPr lang="en-US" dirty="0" smtClean="0">
                <a:effectLst/>
              </a:rPr>
              <a:t>Windows Server 2012 and 2012 R2 made working with standards a high priority. Along with key industry partners (Arista, Broadcom, Dell, Emulex, Hewlett Packard, and Intel) Microsoft published a draft RFC that describes the use of Generic Routing Encapsulation (GRE), which is an existing IETF standard, as an encapsulation protocol for network virtualization. For more information, see the following Internet Draft: </a:t>
            </a:r>
            <a:r>
              <a:rPr lang="en-US" dirty="0" smtClean="0">
                <a:effectLst/>
                <a:hlinkClick r:id="rId3"/>
              </a:rPr>
              <a:t>Network Virtualization using Generic Routing Encapsulation</a:t>
            </a:r>
            <a:r>
              <a:rPr lang="en-US" dirty="0" smtClean="0">
                <a:effectLst/>
              </a:rPr>
              <a:t>. As NVGRE-aware becomes commercially available the benefits of NVGRE will become even greater.</a:t>
            </a:r>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1674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Network Virtualization Routing | Outside the Virtual Network</a:t>
            </a:r>
          </a:p>
          <a:p>
            <a:r>
              <a:rPr lang="en-US" sz="1200" kern="1200" dirty="0" smtClean="0">
                <a:solidFill>
                  <a:schemeClr val="tx1"/>
                </a:solidFill>
                <a:effectLst/>
                <a:latin typeface="+mn-lt"/>
                <a:ea typeface="+mn-ea"/>
                <a:cs typeface="+mn-cs"/>
              </a:rPr>
              <a:t>Most customer deployments will require communication from the HNV environment to resources that are not part of the HNV environment. Network Virtualization gateways are required to allow communication between the two environments. Scenarios requiring a HNV Gateway include Private Cloud and Hybrid Cloud. Basically, HNV gateways are required for VPNs and routing.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Gateways can come in different physical form factors. They can be built on Windows Server 2012 R2, incorporated into a Top of Rack (TOR) switch, a load balancer, put into other existing network appliances, or can be a new stand-alone network appliance.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Windows Server Gateway (WSG), based on Windows Server 2012 R2, is a virtual machine-based software router that allows Cloud Service Providers (CSPs) and Enterprises to enable datacenter and cloud network traffic routing between virtual and physical networks, including the Internet.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R2, the WSG routes network traffic between the physical network and VM network resources, regardless of where the resources are located. You can use the WSG to route network traffic between physical and virtual networks at the same physical location or at many different physical locations. For example, if you have both a physical network and a virtual network at the same physical location, you can deploy a computer running Hyper-V that is configured with a WSG VM to route traffic between the virtual and physical networks. In another example, if your virtual networks exist in the cloud, your CSP can deploy a WSG so that you can create a virtual private network (VPN) connection between your VPN server and the CSP’s WSG; when this link is established you can connect to your virtual resources in the cloud over the VPN connection.</a:t>
            </a:r>
          </a:p>
          <a:p>
            <a:endParaRPr lang="en-US" sz="1200" kern="1200" dirty="0" smtClean="0">
              <a:solidFill>
                <a:schemeClr val="tx1"/>
              </a:solidFill>
              <a:effectLst/>
              <a:latin typeface="+mn-lt"/>
              <a:ea typeface="+mn-ea"/>
              <a:cs typeface="+mn-cs"/>
            </a:endParaRPr>
          </a:p>
          <a:p>
            <a:r>
              <a:rPr lang="en-US" b="1" dirty="0" smtClean="0">
                <a:effectLst/>
              </a:rPr>
              <a:t>Border Gateway Protocol (BGP)</a:t>
            </a:r>
          </a:p>
          <a:p>
            <a:r>
              <a:rPr lang="en-US" dirty="0" smtClean="0">
                <a:effectLst/>
              </a:rPr>
              <a:t>Windows Server 2012 Border Gateway Protocol (BGP) enables dynamic distribution and learning of routes by site-to-site (S2S) interfaces of RRAS. This feature enables hosters (primarily Infrastructure as a service (IaaS) providers) to deploy BGP on multi-tenant RRAS S2S gateway, so that the gateway can learn what packets need to be routed to the Internet, tenant premises, and tenant virtual network at the </a:t>
            </a:r>
            <a:r>
              <a:rPr lang="en-US" dirty="0" err="1" smtClean="0">
                <a:effectLst/>
              </a:rPr>
              <a:t>hoster</a:t>
            </a:r>
            <a:r>
              <a:rPr lang="en-US" dirty="0" smtClean="0">
                <a:effectLst/>
              </a:rPr>
              <a:t>, and route them accordingly. RRAS gateway with BGP enabled can also be deployed by enterprises at their premises edge to distribute internal routes to other edge gateways (of the same enterprise in physical or virtual networks) over secure tunnels.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Windows Server Gateway Integration with Network Virtualization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WSG is integrated with Hyper-V Network Virtualization, and is able to route network traffic effectively in circumstances where there are many different customers – or tenants – who have isolated virtual networks in the same datacenter.</a:t>
            </a:r>
          </a:p>
          <a:p>
            <a:r>
              <a:rPr lang="en-US" sz="1200" kern="1200" dirty="0" smtClean="0">
                <a:solidFill>
                  <a:schemeClr val="tx1"/>
                </a:solidFill>
                <a:effectLst/>
                <a:latin typeface="+mn-lt"/>
                <a:ea typeface="+mn-ea"/>
                <a:cs typeface="+mn-cs"/>
              </a:rPr>
              <a:t>Multi-tenancy is the ability of a cloud infrastructure to support the virtual machine workloads of multiple tenants, but isolate them from each other, while all of the workloads run on the same infrastructure. The multiple workloads of an individual tenant can interconnect and be managed remotely, but these systems do not interconnect with the workloads of other tenants, nor can other tenants remotely manage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an Enterprise might have many different virtual subnets, each of which is dedicated to servicing a specific department, such as Research and Development or Accounting. In another example, a CSP has many tenants with isolated virtual subnets existing in the same physical datacenter. In both cases, WSG can route traffic to and from each tenant while maintaining the designed isolation of each tenant. This capability makes the WSG multitenant-aware.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Why this matters</a:t>
            </a:r>
          </a:p>
          <a:p>
            <a:r>
              <a:rPr lang="en-US" sz="1200" b="1" kern="1200" dirty="0" smtClean="0">
                <a:solidFill>
                  <a:schemeClr val="tx1"/>
                </a:solidFill>
                <a:effectLst/>
                <a:latin typeface="+mn-lt"/>
                <a:ea typeface="+mn-ea"/>
                <a:cs typeface="+mn-cs"/>
              </a:rPr>
              <a:t>Cloud-based datacenters can provide many benefits such as improved scalability and better resource utilization. To realize these potential benefits requires a technology that fundamentally addresses the issues of multi-tenant scalability in a dynamic environment. </a:t>
            </a:r>
            <a:r>
              <a:rPr lang="en-US" sz="1200" kern="1200" dirty="0" smtClean="0">
                <a:solidFill>
                  <a:schemeClr val="tx1"/>
                </a:solidFill>
                <a:effectLst/>
                <a:latin typeface="+mn-lt"/>
                <a:ea typeface="+mn-ea"/>
                <a:cs typeface="+mn-cs"/>
              </a:rPr>
              <a:t>HNV was designed to address these issues and also improve the operational efficiency of the datacenter by decoupling the virtual network topology for the physical network topology</a:t>
            </a:r>
            <a:r>
              <a:rPr lang="en-US" sz="1200" b="1" kern="1200" dirty="0" smtClean="0">
                <a:solidFill>
                  <a:schemeClr val="tx1"/>
                </a:solidFill>
                <a:effectLst/>
                <a:latin typeface="+mn-lt"/>
                <a:ea typeface="+mn-ea"/>
                <a:cs typeface="+mn-cs"/>
              </a:rPr>
              <a:t>. Building on an existing standard, </a:t>
            </a:r>
            <a:r>
              <a:rPr lang="en-US" sz="1200" kern="1200" dirty="0" smtClean="0">
                <a:solidFill>
                  <a:schemeClr val="tx1"/>
                </a:solidFill>
                <a:effectLst/>
                <a:latin typeface="+mn-lt"/>
                <a:ea typeface="+mn-ea"/>
                <a:cs typeface="+mn-cs"/>
              </a:rPr>
              <a:t>HNV runs in today’s datacenter and as NVGRE-aware hardware becomes available the benefits will continue to increase</a:t>
            </a:r>
            <a:r>
              <a:rPr lang="en-US" sz="1200" b="1" kern="1200" dirty="0" smtClean="0">
                <a:solidFill>
                  <a:schemeClr val="tx1"/>
                </a:solidFill>
                <a:effectLst/>
                <a:latin typeface="+mn-lt"/>
                <a:ea typeface="+mn-ea"/>
                <a:cs typeface="+mn-cs"/>
              </a:rPr>
              <a:t>. Customers, with HNV can now consolidate their datacenters into a private cloud or </a:t>
            </a:r>
            <a:r>
              <a:rPr lang="en-US" sz="1200" kern="1200" dirty="0" smtClean="0">
                <a:solidFill>
                  <a:schemeClr val="tx1"/>
                </a:solidFill>
                <a:effectLst/>
                <a:latin typeface="+mn-lt"/>
                <a:ea typeface="+mn-ea"/>
                <a:cs typeface="+mn-cs"/>
              </a:rPr>
              <a:t>seamlessly extend their datacenters to a hoster’s environment with a hybrid cloud.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 the inclusion of the Windows Server Gateway, Customers can now </a:t>
            </a:r>
            <a:r>
              <a:rPr lang="en-US" sz="1200" kern="1200" dirty="0" smtClean="0">
                <a:solidFill>
                  <a:schemeClr val="tx1"/>
                </a:solidFill>
                <a:effectLst/>
                <a:latin typeface="+mn-lt"/>
                <a:ea typeface="+mn-ea"/>
                <a:cs typeface="+mn-cs"/>
              </a:rPr>
              <a:t>seamlessly integrate internal address spaces with external networks</a:t>
            </a:r>
            <a:r>
              <a:rPr lang="en-US" sz="1200" b="1" kern="1200" dirty="0" smtClean="0">
                <a:solidFill>
                  <a:schemeClr val="tx1"/>
                </a:solidFill>
                <a:effectLst/>
                <a:latin typeface="+mn-lt"/>
                <a:ea typeface="+mn-ea"/>
                <a:cs typeface="+mn-cs"/>
              </a:rPr>
              <a:t>, including those provided by hosters, without losing the ability to route NVGRE packets. </a:t>
            </a:r>
            <a:r>
              <a:rPr lang="en-US" sz="1200" kern="1200" dirty="0" smtClean="0">
                <a:solidFill>
                  <a:schemeClr val="tx1"/>
                </a:solidFill>
                <a:effectLst/>
                <a:latin typeface="+mn-lt"/>
                <a:ea typeface="+mn-ea"/>
                <a:cs typeface="+mn-cs"/>
              </a:rPr>
              <a:t>Hosters can support multi-tenant NVGRE environments without having to run a separate VPN appliance and NAT environment for each customer</a:t>
            </a:r>
            <a:r>
              <a:rPr lang="en-US" sz="1200" b="1" kern="1200" dirty="0" smtClean="0">
                <a:solidFill>
                  <a:schemeClr val="tx1"/>
                </a:solidFill>
                <a:effectLst/>
                <a:latin typeface="+mn-lt"/>
                <a:ea typeface="+mn-ea"/>
                <a:cs typeface="+mn-cs"/>
              </a:rPr>
              <a:t>. This is extremely useful in multi-tenant environments. The solution is </a:t>
            </a:r>
            <a:r>
              <a:rPr lang="en-US" sz="1200" kern="1200" dirty="0" smtClean="0">
                <a:solidFill>
                  <a:schemeClr val="tx1"/>
                </a:solidFill>
                <a:effectLst/>
                <a:latin typeface="+mn-lt"/>
                <a:ea typeface="+mn-ea"/>
                <a:cs typeface="+mn-cs"/>
              </a:rPr>
              <a:t>highly available using guest clustering</a:t>
            </a:r>
            <a:r>
              <a:rPr lang="en-US" sz="1200" b="1" kern="1200" dirty="0" smtClean="0">
                <a:solidFill>
                  <a:schemeClr val="tx1"/>
                </a:solidFill>
                <a:effectLst/>
                <a:latin typeface="+mn-lt"/>
                <a:ea typeface="+mn-ea"/>
                <a:cs typeface="+mn-cs"/>
              </a:rPr>
              <a:t>. Customers can enable this in-box network virtualization gateway </a:t>
            </a:r>
            <a:r>
              <a:rPr lang="en-US" sz="1200" kern="1200" dirty="0" smtClean="0">
                <a:solidFill>
                  <a:schemeClr val="tx1"/>
                </a:solidFill>
                <a:effectLst/>
                <a:latin typeface="+mn-lt"/>
                <a:ea typeface="+mn-ea"/>
                <a:cs typeface="+mn-cs"/>
              </a:rPr>
              <a:t>without the need for specialized third party hardware or software</a:t>
            </a:r>
            <a:r>
              <a:rPr lang="en-US" sz="1200" b="1" kern="1200" dirty="0" smtClean="0">
                <a:solidFill>
                  <a:schemeClr val="tx1"/>
                </a:solidFill>
                <a:effectLst/>
                <a:latin typeface="+mn-lt"/>
                <a:ea typeface="+mn-ea"/>
                <a:cs typeface="+mn-cs"/>
              </a:rPr>
              <a:t>, or can purchase a hardware-based solution or appliance of their choice through a vendor-partner solution</a:t>
            </a:r>
            <a:endParaRPr lang="en-US" b="1"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91545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first review the Hyper‑V improvements that the earlier versions of Windows Server provide.  Beginning with Windows Server 2008, in June 2008, server virtualization via Hyper‑V technology has been an integral part of the operating system. A new version of Hyper‑V was included as a part of Windows Server 2008 R2, and this was further enhanced with Service Pack 1 (SP1).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manifestations of the Hyper‑V technology:</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Hyper‑V</a:t>
            </a:r>
            <a:r>
              <a:rPr lang="en-US" sz="1200" kern="1200" dirty="0" smtClean="0">
                <a:solidFill>
                  <a:schemeClr val="tx1"/>
                </a:solidFill>
                <a:effectLst/>
                <a:latin typeface="+mn-lt"/>
                <a:ea typeface="+mn-ea"/>
                <a:cs typeface="+mn-cs"/>
              </a:rPr>
              <a:t> is the hypervisor-based virtualization role of </a:t>
            </a:r>
            <a:r>
              <a:rPr lang="en-US" sz="1200" b="1" kern="1200" dirty="0" smtClean="0">
                <a:solidFill>
                  <a:schemeClr val="tx1"/>
                </a:solidFill>
                <a:effectLst/>
                <a:latin typeface="+mn-lt"/>
                <a:ea typeface="+mn-ea"/>
                <a:cs typeface="+mn-cs"/>
              </a:rPr>
              <a:t>Windows Server</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Microsoft Hyper‑V Server</a:t>
            </a:r>
            <a:r>
              <a:rPr lang="en-US" sz="1200" kern="1200" dirty="0" smtClean="0">
                <a:solidFill>
                  <a:schemeClr val="tx1"/>
                </a:solidFill>
                <a:effectLst/>
                <a:latin typeface="+mn-lt"/>
                <a:ea typeface="+mn-ea"/>
                <a:cs typeface="+mn-cs"/>
              </a:rPr>
              <a:t> is the hypervisor-based server virtualization product that allows customers to consolidate workloads onto a single physical server.  This is available as a free download.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Windows Server 2008 R2 Hyper-V Enhancements</a:t>
            </a:r>
          </a:p>
          <a:p>
            <a:r>
              <a:rPr lang="en-US" sz="1200" kern="1200" dirty="0" smtClean="0">
                <a:solidFill>
                  <a:schemeClr val="tx1"/>
                </a:solidFill>
                <a:effectLst/>
                <a:latin typeface="+mn-lt"/>
                <a:ea typeface="+mn-ea"/>
                <a:cs typeface="+mn-cs"/>
              </a:rPr>
              <a:t>With the launch of Windows Server 2008 R2 Hyper-V, in October 2009, Microsoft introduced a number of compelling capabilities to help organizations reduce costs, whilst increasing agility and flexibility.  Key features introduced included:</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Live Migration</a:t>
            </a:r>
            <a:r>
              <a:rPr lang="en-US" sz="1200" kern="1200" dirty="0" smtClean="0">
                <a:solidFill>
                  <a:schemeClr val="tx1"/>
                </a:solidFill>
                <a:effectLst/>
                <a:latin typeface="+mn-lt"/>
                <a:ea typeface="+mn-ea"/>
                <a:cs typeface="+mn-cs"/>
              </a:rPr>
              <a:t> – Enabling the movement of virtual machines (VMs) with no interruption or downtime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Cluster Shared Volumes</a:t>
            </a:r>
            <a:r>
              <a:rPr lang="en-US" sz="1200" kern="1200" dirty="0" smtClean="0">
                <a:solidFill>
                  <a:schemeClr val="tx1"/>
                </a:solidFill>
                <a:effectLst/>
                <a:latin typeface="+mn-lt"/>
                <a:ea typeface="+mn-ea"/>
                <a:cs typeface="+mn-cs"/>
              </a:rPr>
              <a:t> – Highly scalable and flexible use of shared storage (SAN) for VMs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Processor Compatibility</a:t>
            </a:r>
            <a:r>
              <a:rPr lang="en-US" sz="1200" kern="1200" dirty="0" smtClean="0">
                <a:solidFill>
                  <a:schemeClr val="tx1"/>
                </a:solidFill>
                <a:effectLst/>
                <a:latin typeface="+mn-lt"/>
                <a:ea typeface="+mn-ea"/>
                <a:cs typeface="+mn-cs"/>
              </a:rPr>
              <a:t> – Increase the Flexibility for Live Migration across hosts with differing CPU architectures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Hot Add Storage</a:t>
            </a:r>
            <a:r>
              <a:rPr lang="en-US" sz="1200" kern="1200" dirty="0" smtClean="0">
                <a:solidFill>
                  <a:schemeClr val="tx1"/>
                </a:solidFill>
                <a:effectLst/>
                <a:latin typeface="+mn-lt"/>
                <a:ea typeface="+mn-ea"/>
                <a:cs typeface="+mn-cs"/>
              </a:rPr>
              <a:t> – Flexibly add or remove storage to and from VMs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Improved Virtual Networking Performance</a:t>
            </a:r>
            <a:r>
              <a:rPr lang="en-US" sz="1200" kern="1200" dirty="0" smtClean="0">
                <a:solidFill>
                  <a:schemeClr val="tx1"/>
                </a:solidFill>
                <a:effectLst/>
                <a:latin typeface="+mn-lt"/>
                <a:ea typeface="+mn-ea"/>
                <a:cs typeface="+mn-cs"/>
              </a:rPr>
              <a:t> – Support for Jumbo Frames and Virtual Machine Queue (VMq)</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 the addition of Service Pack 1 (SP1) for Hyper-V, in October 2011, Microsoft introduced 2 new, key capabilities to help organizations realize even greater value from the platform:</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Dynamic Memory</a:t>
            </a:r>
            <a:r>
              <a:rPr lang="en-US" sz="1200" kern="1200" dirty="0" smtClean="0">
                <a:solidFill>
                  <a:schemeClr val="tx1"/>
                </a:solidFill>
                <a:effectLst/>
                <a:latin typeface="+mn-lt"/>
                <a:ea typeface="+mn-ea"/>
                <a:cs typeface="+mn-cs"/>
              </a:rPr>
              <a:t> – More efficient use of memory while maintaining consistent workload performance and scalability.</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RemoteFX</a:t>
            </a:r>
            <a:r>
              <a:rPr lang="en-US" sz="1200" kern="1200" dirty="0" smtClean="0">
                <a:solidFill>
                  <a:schemeClr val="tx1"/>
                </a:solidFill>
                <a:effectLst/>
                <a:latin typeface="+mn-lt"/>
                <a:ea typeface="+mn-ea"/>
                <a:cs typeface="+mn-cs"/>
              </a:rPr>
              <a:t> – Provides the richest virtualized Windows 7 experience for Virtual Desktop Infrastructure (VDI) deployments.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Windows Server 2008 R2 Hyper‑V Benefits</a:t>
            </a:r>
          </a:p>
          <a:p>
            <a:r>
              <a:rPr lang="en-US" sz="1200" kern="1200" dirty="0" smtClean="0">
                <a:solidFill>
                  <a:schemeClr val="tx1"/>
                </a:solidFill>
                <a:effectLst/>
                <a:latin typeface="+mn-lt"/>
                <a:ea typeface="+mn-ea"/>
                <a:cs typeface="+mn-cs"/>
              </a:rPr>
              <a:t>Hyper‑V is an integral part of Windows Server and provides a foundational virtualization platform that lets customers transition to the cloud. With Windows Server 2008 R2, customers get a compelling solution for core virtualization scenarios; production server consolidation, dynamic data center, business continuity, Virtual Desktop Infrastructure (VDI), and test and development. Hyper‑V provides customers with better flexibility with features like live migration and cluster shared volumes for storage flexibility. In Windows Server 2008 R2, Hyper‑V also delivered greater scalability with support for up to 64 logical processors and improved performance with support for dynamic memory and enhanced networking support.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Windows Server 2012 Hyper V and Windows Server 2012 R2</a:t>
            </a:r>
          </a:p>
          <a:p>
            <a:r>
              <a:rPr lang="en-US" sz="1200" kern="1200" dirty="0" smtClean="0">
                <a:solidFill>
                  <a:schemeClr val="tx1"/>
                </a:solidFill>
                <a:effectLst/>
                <a:latin typeface="+mn-lt"/>
                <a:ea typeface="+mn-ea"/>
                <a:cs typeface="+mn-cs"/>
              </a:rPr>
              <a:t>Fast forward to September 2012, and the launch of Windows Server 2012.  This brought an incredible number of new and an enhanced Hyper-V Capabilities.  These capabilities, many of which we’ll discuss in this paper, ranged from enhancements around scalability, new storage and networking features, significant enhancements to the Live Migration capabilities, deeper integration with hardware, and an in-box VM replication capability, to name but a few.  These improvements, new features and enhancements can be grouped into 5 key areas, and it’s these key areas we’ll focus on throughout this presentation, looking at both Windows Server 2012 and R2.</a:t>
            </a:r>
            <a:endParaRPr lang="en-US" sz="1100" dirty="0" smtClean="0">
              <a:latin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F5D7748-AE1F-453C-A188-C035D3868173}"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82505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32A0B2-EC61-4CCE-ACC4-D76A128810E3}"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03618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4023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NIC Teaming</a:t>
            </a:r>
          </a:p>
          <a:p>
            <a:r>
              <a:rPr lang="en-US" sz="1200" kern="1200" dirty="0" smtClean="0">
                <a:solidFill>
                  <a:schemeClr val="tx1"/>
                </a:solidFill>
                <a:effectLst/>
                <a:latin typeface="+mn-lt"/>
                <a:ea typeface="+mn-ea"/>
                <a:cs typeface="+mn-cs"/>
              </a:rPr>
              <a:t>The failure of an individual Hyper-V port or virtual network adapter can cause a loss of connectivity for a virtual machine. Using multiple virtual network adapters in a Network Interface Card (NIC) Teaming solution can prevent connectivity loss and, when multiple adapters are connected, multiply throughput.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increase reliability and performance in virtualized environments, Windows Server 2012 R2 includes built-in support for NIC Teaming-capable network adapter hardware. Although NIC Teaming in Windows Server 2012 R2 is not a Hyper-V feature, it is important for business-critical Hyper-V environments because it can provide increased reliability and performance for virtual machines. NIC Teaming is also known as “network adapter teaming technology” and “load balancing failover” (LBFO).</a:t>
            </a:r>
          </a:p>
          <a:p>
            <a:endParaRPr lang="en-US" b="1" dirty="0" smtClean="0"/>
          </a:p>
          <a:p>
            <a:r>
              <a:rPr lang="en-US" sz="1200" kern="1200" dirty="0" smtClean="0">
                <a:solidFill>
                  <a:schemeClr val="tx1"/>
                </a:solidFill>
                <a:effectLst/>
                <a:latin typeface="+mn-lt"/>
                <a:ea typeface="+mn-ea"/>
                <a:cs typeface="+mn-cs"/>
              </a:rPr>
              <a:t>Two or more physical network adapters are connected to the NIC Teaming solution multiplexing unit, which then presents one or more virtual adapters (also known as </a:t>
            </a:r>
            <a:r>
              <a:rPr lang="en-US" sz="1200" i="1" kern="1200" dirty="0" smtClean="0">
                <a:solidFill>
                  <a:schemeClr val="tx1"/>
                </a:solidFill>
                <a:effectLst/>
                <a:latin typeface="+mn-lt"/>
                <a:ea typeface="+mn-ea"/>
                <a:cs typeface="+mn-cs"/>
              </a:rPr>
              <a:t>team network adapters</a:t>
            </a:r>
            <a:r>
              <a:rPr lang="en-US" sz="1200" kern="1200" dirty="0" smtClean="0">
                <a:solidFill>
                  <a:schemeClr val="tx1"/>
                </a:solidFill>
                <a:effectLst/>
                <a:latin typeface="+mn-lt"/>
                <a:ea typeface="+mn-ea"/>
                <a:cs typeface="+mn-cs"/>
              </a:rPr>
              <a:t>) to the operating system. There are several different algorithms that distribute inbound and outbound traffic between the physical network adapters. In current non-Microsoft NIC Teaming solutions, the team network adapters divide traffic by virtual LAN (VLAN) so that applications can connect to different VLANs at the same time. Technically, this separation of traffic is not part of NIC Teaming. However, because other commercial implementations of NIC Teaming have this capability, the Windows Server 2012 R2 implementation also includes it.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NIC Teaming Configurations</a:t>
            </a:r>
          </a:p>
          <a:p>
            <a:r>
              <a:rPr lang="en-US" sz="1200" kern="1200" dirty="0" smtClean="0">
                <a:solidFill>
                  <a:schemeClr val="tx1"/>
                </a:solidFill>
                <a:effectLst/>
                <a:latin typeface="+mn-lt"/>
                <a:ea typeface="+mn-ea"/>
                <a:cs typeface="+mn-cs"/>
              </a:rPr>
              <a:t>There are two basic sets of algorithms that are used for NIC Teaming:</a:t>
            </a:r>
          </a:p>
          <a:p>
            <a:pPr lvl="0"/>
            <a:r>
              <a:rPr lang="en-US" sz="1200" kern="1200" dirty="0" smtClean="0">
                <a:solidFill>
                  <a:schemeClr val="tx1"/>
                </a:solidFill>
                <a:effectLst/>
                <a:latin typeface="+mn-lt"/>
                <a:ea typeface="+mn-ea"/>
                <a:cs typeface="+mn-cs"/>
              </a:rPr>
              <a:t>Algorithms that require the switch to participate in the teaming, also known as switch-dependent modes. These algorithms usually require all the network adapters of the team to be connected to the same switch.</a:t>
            </a:r>
          </a:p>
          <a:p>
            <a:pPr lvl="0"/>
            <a:r>
              <a:rPr lang="en-US" sz="1200" kern="1200" dirty="0" smtClean="0">
                <a:solidFill>
                  <a:schemeClr val="tx1"/>
                </a:solidFill>
                <a:effectLst/>
                <a:latin typeface="+mn-lt"/>
                <a:ea typeface="+mn-ea"/>
                <a:cs typeface="+mn-cs"/>
              </a:rPr>
              <a:t>Algorithms that do not require the switch to participate in the teaming, also referred to as switch-independent modes. Because the switch does not know that the network adapter is part of a team, the team network adapters can be connected to different switches. Switch-independent modes do not require that the team members connect to different switches, they merely make it possible.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common choices for switch-dependent modes of NIC Teaming: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Generic or static teaming (IEEE 802.3ad draft v1)</a:t>
            </a:r>
            <a:r>
              <a:rPr lang="en-US" sz="1200" kern="1200" dirty="0" smtClean="0">
                <a:solidFill>
                  <a:schemeClr val="tx1"/>
                </a:solidFill>
                <a:effectLst/>
                <a:latin typeface="+mn-lt"/>
                <a:ea typeface="+mn-ea"/>
                <a:cs typeface="+mn-cs"/>
              </a:rPr>
              <a:t>. This mode requires configuration on the switch and the computer to identify which links form the team. Because this is a statically configured solution, no additional protocol assists the switch and the computer to identify incorrectly plugged cables or other errors that could cause the team to fail. This mode is typically supported by server-class switches.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Dynamic teaming (IEEE 802.1ax, LACP)</a:t>
            </a:r>
            <a:r>
              <a:rPr lang="en-US" sz="1200" kern="1200" dirty="0" smtClean="0">
                <a:solidFill>
                  <a:schemeClr val="tx1"/>
                </a:solidFill>
                <a:effectLst/>
                <a:latin typeface="+mn-lt"/>
                <a:ea typeface="+mn-ea"/>
                <a:cs typeface="+mn-cs"/>
              </a:rPr>
              <a:t>. IEEE 802.1ax uses the Link Aggregation Control Protocol (LACP) to dynamically identify links between the computer and a specific switch. This enables the automatic creation of a team and, in theory, the expansion and reduction of a team simply by the transmission or receipt of LACP from the peer network adapter. Typical server-class switches support IEEE 802.1ax, but most switches require manual administration to enable LACP on the port.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Both modes should result in inbound and outbound traffic approaching the practical limits of the aggregated bandwidth because the pool of links in the team functions as a single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Traffic Distribution Algorithms</a:t>
            </a:r>
          </a:p>
          <a:p>
            <a:r>
              <a:rPr lang="en-US" sz="1200" kern="1200" dirty="0" smtClean="0">
                <a:solidFill>
                  <a:schemeClr val="tx1"/>
                </a:solidFill>
                <a:effectLst/>
                <a:latin typeface="+mn-lt"/>
                <a:ea typeface="+mn-ea"/>
                <a:cs typeface="+mn-cs"/>
              </a:rPr>
              <a:t>Outbound traffic can be distributed among the available links in many ways. Try to keep all packets that are associated with a single flow (TCP stream) on a single network adapter. This is needed to minimize out-of-order packet arrival scenarios.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NIC Teaming in Windows Server 2012 R2 supports the following traffic distribution methods:</a:t>
            </a:r>
          </a:p>
          <a:p>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Hyper-V switch port</a:t>
            </a:r>
            <a:r>
              <a:rPr lang="en-US" sz="1200" kern="1200" dirty="0" smtClean="0">
                <a:solidFill>
                  <a:schemeClr val="tx1"/>
                </a:solidFill>
                <a:effectLst/>
                <a:latin typeface="+mn-lt"/>
                <a:ea typeface="+mn-ea"/>
                <a:cs typeface="+mn-cs"/>
              </a:rPr>
              <a:t>. In cases where virtual machines have independent media access control (MAC) addresses, the MAC address of the virtual machine can provide the basis for dividing traffic. There is an advantage in using this scheme in virtualization. Because the adjacent switch can determine that specific source MAC addresses are on only one connected network adapter, the switch will balance the egress load (the traffic from the switch to the computer) on multiple links, based on the destination MAC address for the virtual machine. This is particularly helpful when used with virtual machine queue. However, this mode might not be specific enough to get a well-balanced distribution, and it limits a single virtual machine to the bandwidth that is available on a single network adapter.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Windows Server 2012 R2 uses the Hyper-V switch port as the identifier rather than the source MAC address, because in some instances, a virtual machine might be using more than one MAC address on a switch port. </a:t>
            </a:r>
          </a:p>
          <a:p>
            <a:pPr lvl="0"/>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Hashing</a:t>
            </a:r>
            <a:r>
              <a:rPr lang="en-US" sz="1200" kern="1200" dirty="0" smtClean="0">
                <a:solidFill>
                  <a:schemeClr val="tx1"/>
                </a:solidFill>
                <a:effectLst/>
                <a:latin typeface="+mn-lt"/>
                <a:ea typeface="+mn-ea"/>
                <a:cs typeface="+mn-cs"/>
              </a:rPr>
              <a:t>. This algorithm creates a hash based on components of the packet, and then it assigns packets that have that hash value to one of the available network adapters. This keeps all packets from the same TCP stream on the same network adapter. Hashing alone usually creates balance across the available network adapters. Some NIC Teaming solutions that are available on the market monitor the distribution of the traffic, and they reassign specific hash values to different network adapters in an attempt to better balance the traffic. The dynamic redistribution is known as smart load balancing or adaptive load balancing.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components that can be used as inputs to the hashing function include the following: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Source and destination MAC addresses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Source and destination IP addresses, with or without considering the MAC addresses (2-tuple hash)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Source and destination TCP ports, usually used along with the IP addresses (4-tuple hash)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quadruple hash creates a finer distribution of traffic streams, which results in smaller streams that can be independently moved between network adapters. However, it cannot be used for traffic that is not TCP or UDP traffic or where the TCP and UDP ports are hidden from the stack, such as traffic that is protected by Internet Protocol security (IPsec). In these cases, the hash falls back to a 2-tuple hash. If the traffic is not IP traffic, the hash generator will use the source and destination MAC addresses.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Dynamic NIC Teaming</a:t>
            </a:r>
            <a:r>
              <a:rPr lang="en-US" sz="1200" kern="1200" dirty="0" smtClean="0">
                <a:solidFill>
                  <a:schemeClr val="tx1"/>
                </a:solidFill>
                <a:effectLst/>
                <a:latin typeface="+mn-lt"/>
                <a:ea typeface="+mn-ea"/>
                <a:cs typeface="+mn-cs"/>
              </a:rPr>
              <a:t>. Windows Server 2012 R2 uses the concept of flowlets to achieve dynamic LBFO. Flowlets are groups of TCP/IP packets that exist in most network traffic flows, and result from the inherent "burstiness" of TCP traffic. The advantage of using Flowlets to load balance is that they are smaller in size than flows and arrive more often, so enable better accuracy and quicker rebalancing of network traffic between team members.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flowlets are not detected and therefore rebalancing is not performed. Flowlets always follow the same path as the previous flowlet from that flow. With Windows Server 2012 R2, each flowlet is independently routed to the least used NIC in the team. Each packet within the flowlet then uses the same team member. With MAC address rewrite, the adjacent switches are unaware that flows are moving around.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NIC Teaming In Virtual Machines</a:t>
            </a:r>
          </a:p>
          <a:p>
            <a:r>
              <a:rPr lang="en-US" sz="1200" kern="1200" dirty="0" smtClean="0">
                <a:solidFill>
                  <a:schemeClr val="tx1"/>
                </a:solidFill>
                <a:effectLst/>
                <a:latin typeface="+mn-lt"/>
                <a:ea typeface="+mn-ea"/>
                <a:cs typeface="+mn-cs"/>
              </a:rPr>
              <a:t>NIC Teaming in Windows Server 2012 R2 also works within a virtual machine. This allows a virtual machine to have virtual network adapters that are connected to more than one Hyper-V switch and still have connectivity even if the network adapter under that switch gets disconnected. This is particularly important when working with features such as Single Root I/O Virtualization (SR-IOV) because SR-IOV traffic does not go through the Hyper-V switch. Thus, it cannot be protected by a team that is under a Hyper-V switch. With the virtual machine teaming option, an administrator can set up two Hyper-V switches, each connected to its own SR-IOV-capable network adapter. At that point: </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Each virtual machine can then install a virtual function from one or both SR-IOV network adapters. Then, in the event of a network adapter disconnect, the virtual machine can fail over from the primary virtual function to the backup virtual function.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Alternatively, the virtual machine might have a virtual function from one network adapter and a non-virtual function network adapter to the other switch. If the network adapter that is associated with the virtual function gets disconnected, the traffic can fail over to the other switch without loss of connectivity</a:t>
            </a:r>
            <a:endParaRPr lang="en-US" b="1" dirty="0" smtClean="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219663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Failover Clustering</a:t>
            </a:r>
          </a:p>
          <a:p>
            <a:r>
              <a:rPr lang="en-US" sz="1200" kern="1200" dirty="0" smtClean="0">
                <a:solidFill>
                  <a:schemeClr val="tx1"/>
                </a:solidFill>
                <a:effectLst/>
                <a:latin typeface="+mn-lt"/>
                <a:ea typeface="+mn-ea"/>
                <a:cs typeface="+mn-cs"/>
              </a:rPr>
              <a:t>A failover cluster is a group of independent computers that work together to increase the availability and scalability of clustered roles (formerly called clustered applications and services). The clustered servers (called nodes) are connected by physical cables and by software. If one or more of the cluster nodes fail, other nodes begin to provide service (a process known as failover). In addition, the clustered roles are proactively monitored to verify that they are working properly. If they are not working, they are restarted or moved to another node. Failover clusters also provide Cluster Shared Volume (CSV) functionality that provides a consistent, distributed namespace that clustered roles can use to access shared storage from all nodes. With the Failover Clustering feature, users experience a minimum of disruptions in service.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manager failover clusters by using the Failover Cluster Manager snap-in and the Failover Clustering Windows PowerShell cmdlets. You can also use the tools in File and Storage Services to manage file shares on file server clusters.</a:t>
            </a:r>
          </a:p>
          <a:p>
            <a:r>
              <a:rPr lang="en-US" sz="1200" kern="1200" dirty="0" smtClean="0">
                <a:solidFill>
                  <a:schemeClr val="tx1"/>
                </a:solidFill>
                <a:effectLst/>
                <a:latin typeface="+mn-lt"/>
                <a:ea typeface="+mn-ea"/>
                <a:cs typeface="+mn-cs"/>
              </a:rPr>
              <a:t>There are a number of practical applications with Failover Clustering:</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Highly available or continuously available file share storage for applications such as Microsoft SQL Server and Hyper-V virtual machines.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Highly available clustered roles that run on physical servers or on virtual machines that are installed on servers running Hyper-V.</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Windows Server 2012 R2, Microsoft supports the construction of Failover Clusters with up to 64 physical nodes, and from a virtualization perspective, 8,000 concurrently running virtual machines on top of the cluster.  It’s important to note though, that Hyper-V in Windows Server 2012 R2 supports 1,024 VMs per host, so you don’t need the full complement of 64 nodes to achieve the 8,000 VMs per cluster.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a virtualization perspective, the Failover Cluster provides the VM with high availability.  If a physical host were to fail, the virtual machines running on that host would also go down.  This would be a disruptive shutdown, and would incur VM downtime.  However, as that physical node was part of a cluster, the remaining cluster nodes would coordinate the restoration of those downed VMs, starting them up again, quickly, on other available nodes in the cluster.  This is automatic, and without IT admin intervention.  This ensures that workloads running on a cluster, have a higher level of availability than those running on standalone physical servers.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2008 R2 and earlier, running virtual machines on a cluster required that the VMs be placed on shared storage.  Shared storage in that scenario meant a SAN, either iSCSI or FC.  With Windows Server 2012 and subsequently Windows Server 2012 R2, Failover Clustering now supports the VMs being placed on a file share, accessible using the SMB 3.0 protocol, over the network.  This provides administrators with considerably more flexibility when deploying their infrastructure, and also allows for a simpler deployment and management experience.</a:t>
            </a:r>
          </a:p>
          <a:p>
            <a:r>
              <a:rPr lang="en-US" sz="1200" kern="1200" dirty="0" smtClean="0">
                <a:solidFill>
                  <a:schemeClr val="tx1"/>
                </a:solidFill>
                <a:effectLst/>
                <a:latin typeface="+mn-lt"/>
                <a:ea typeface="+mn-ea"/>
                <a:cs typeface="+mn-cs"/>
              </a:rPr>
              <a:t>For customers who still do utilize SAN storage as their chosen shared storage solution, it is highly recommended to present LUNs from the SAN, to each node in the cluster, and enable those LUNS as </a:t>
            </a:r>
            <a:r>
              <a:rPr lang="en-US" sz="1200" b="1" kern="1200" dirty="0" smtClean="0">
                <a:solidFill>
                  <a:schemeClr val="tx1"/>
                </a:solidFill>
                <a:effectLst/>
                <a:latin typeface="+mn-lt"/>
                <a:ea typeface="+mn-ea"/>
                <a:cs typeface="+mn-cs"/>
              </a:rPr>
              <a:t>Cluster Shared Volumes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Cluster Shared Volumes</a:t>
            </a:r>
          </a:p>
          <a:p>
            <a:r>
              <a:rPr lang="en-US" sz="1200" kern="1200" dirty="0" smtClean="0">
                <a:solidFill>
                  <a:schemeClr val="tx1"/>
                </a:solidFill>
                <a:effectLst/>
                <a:latin typeface="+mn-lt"/>
                <a:ea typeface="+mn-ea"/>
                <a:cs typeface="+mn-cs"/>
              </a:rPr>
              <a:t>Cluster Shared Volumes (CSVs) in a Windows Server 2012 R2 failover cluster allow multiple nodes in the cluster to simultaneously have read-write access to the same LUN (disk) that is provisioned as an NTFS volume. With CSVs, clustered roles can fail over quickly from one node to another node without requiring a change in drive ownership, or dismounting and remounting a volume. CSVs also help simplify managing a potentially large number of LUNs in a failover cluster.  To each of the cluster nodes in the cluster, the CSV appears as a consistent file namespace i.e. C:\ClusterStorage\Volume1.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CSVs provide a general-purpose, clustered file system which is layered above NTFS. They are not restricted to specific clustered workloads. (In Windows Server 2008 R2, CSVs only supported the Hyper-V workload) CSV applications include: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Clustered virtual hard disk (VHD) files for clustered Hyper-V virtual machines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Scale-out file shares to store application data for the Scale-Out File Server role. Examples of the application data for this role include Hyper-V virtual machine files and Microsoft SQL Server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release of Windows Server 2012 R2, there have been a number of improvements in CSV.</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Optimized CSV Placement Policies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CSV ownership is now automatically distributed and rebalanced across the failover cluster nodes.</a:t>
            </a:r>
          </a:p>
          <a:p>
            <a:r>
              <a:rPr lang="en-US" sz="1200" kern="1200" dirty="0" smtClean="0">
                <a:solidFill>
                  <a:schemeClr val="tx1"/>
                </a:solidFill>
                <a:effectLst/>
                <a:latin typeface="+mn-lt"/>
                <a:ea typeface="+mn-ea"/>
                <a:cs typeface="+mn-cs"/>
              </a:rPr>
              <a:t>In a failover cluster, one node is considered the owner or "coordinator node" for a CSV. The coordinator node owns the physical disk resource that is associated with a logical unit (LUN). All I/O operations that are specific to the file system are through the coordinator node. Distributed CSV ownership increases disk performance because it helps to load balance the disk I/O.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CSV ownership is now balanced across the cluster nodes, one node will not own a disproportionate number of CSVs. Therefore, if a node fails, the transition of CSV ownership to another node is potentially more efficient.</a:t>
            </a:r>
          </a:p>
          <a:p>
            <a:r>
              <a:rPr lang="en-US" sz="1200" kern="1200" dirty="0" smtClean="0">
                <a:solidFill>
                  <a:schemeClr val="tx1"/>
                </a:solidFill>
                <a:effectLst/>
                <a:latin typeface="+mn-lt"/>
                <a:ea typeface="+mn-ea"/>
                <a:cs typeface="+mn-cs"/>
              </a:rPr>
              <a:t>This functionality is useful for a Scale-Out File Server that uses storage spaces because it ensures that storage spaces ownership is distributed.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there is no automatic rebalancing of coordinator node assignment. For example, all LUNs could be owned by the same node. In Windows Server 2012 R2, CSV ownership is evenly distributed across the failover cluster nodes based on the number of CSVs that each node owns.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in Windows Server 2012 R2, ownership is automatically rebalanced when there are conditions such as a CSV failover, a node rejoins the cluster, you add a new node to the cluster, you restart a cluster node, or you start the failover cluster after it has been shut down.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Increased CSV Resiliency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R2 includes the following improvements to increase CSV resiliency:</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Multiple Server service instances per failover cluster node. There is the default instance that handles incoming traffic from Server Message Block (SMB) clients that access regular file shares, and a second CSV instance that handles only inter-node CSV traffic. This inter-node traffic consists of metadata access and redirected I/O traffic.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CSV health monitoring of the Server service</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CSV uses SMB as a transport for I/O forwarding between the nodes in the cluster, and for the orchestration of metadata updates. If the Server service becomes unhealthy, this can impact I/O performance and the ability to access storage. Because a cluster node now has multiple Server service instances, this provides greater resiliency for a CSV if there is an issue with the default instance. Additionally, this change improves the scalability of inter-node SMB traffic between CSV nodes.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Server service becomes unhealthy, it can impact the ability of the CSV coordinator node to accept I/O requests from other nodes and to perform the orchestration of metadata updates. In Windows Server 2012 R2, if the Server service becomes unhealthy on a node, CSV ownership automatically transitions to another node to ensure greater resiliency.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there was only one instance of the Server service per node. Also, there was no monitoring of the Server service.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CSV Cache Allocation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Server 2012 introduced a new feature known as CSV Cache.  The CSV cache provides caching at the block level of read-only unbuffered I/O operations by allocating system memory (RAM) as a write-through cache. (Unbuffered I/O operations are not cached by the cache manager in Windows Server 2012.) This can improve performance for applications such as Hyper-V, which conducts unbuffered I/O operations when accessing a VHD. The CSV cache can boost the performance of read requests without caching write requests. By default, the CSV cache was disabled.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R2, you can allocate a higher percentage of the total physical memory to the CSV cache.  In Windows Server 2012, you could allocate only 20% of the total physical RAM to the CSV cache. You can now allocate up to 80%.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Increasing the CSV cache limit is especially useful for Scale-Out File Server scenarios. Because Scale-Out File Servers are not typically memory constrained, you can accomplish large performance gains by using the extra memory for the CSV cache.  Also, in Windows Server 2012 R2, CSV Cache is enabled by default.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Active Directory-Detached Clusters</a:t>
            </a:r>
          </a:p>
          <a:p>
            <a:r>
              <a:rPr lang="en-US" sz="1200" kern="1200" dirty="0" smtClean="0">
                <a:solidFill>
                  <a:schemeClr val="tx1"/>
                </a:solidFill>
                <a:effectLst/>
                <a:latin typeface="+mn-lt"/>
                <a:ea typeface="+mn-ea"/>
                <a:cs typeface="+mn-cs"/>
              </a:rPr>
              <a:t>In Windows Server 2012 R2, you can deploy a failover cluster without dependencies in Active Directory Domain Services (AD DS) for network names. This is referred to as an Active Directory-detached cluster. When you deploy a cluster by using this method, the cluster network name (also known as the administrative access point) and network names for any clustered roles with client access points are registered in Domain Name System (DNS). However, no computer objects are created for the cluster in AD DS. This includes both the computer object for the cluster itself (also known as the cluster name object or CNO), and computer objects for any clustered roles that would typically have client access points in AD DS (also known as virtual computer objects or VCOs).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The cluster nodes must still be joined to an Active Directory domain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this deployment method, you can create a failover cluster without the previously required permissions to create computer objects in AD DS or the need to request that an Active Directory administrator pre-stages the computer objects in AD DS. Also, you do not have to manage and maintain the cluster computer objects for the cluster. For example, you can avoid the possible issue where an Active Directory administrator accidentally deletes the cluster computer object, which impacts the availability of cluster workloads.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option to create an Active Directory-detached cluster was not available in Windows Server 2012. In Windows Server 2012, you can only deploy a failover cluster where the network names for the cluster are in both DNS and AD 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Active Directory-detached cluster uses Kerberos authentication for intra-cluster communication. However, when authentication against the cluster network name is required, the cluster uses NTLM authentication.</a:t>
            </a:r>
          </a:p>
          <a:p>
            <a:r>
              <a:rPr lang="en-US" sz="1200" kern="1200" dirty="0" smtClean="0">
                <a:solidFill>
                  <a:schemeClr val="tx1"/>
                </a:solidFill>
                <a:effectLst/>
                <a:latin typeface="+mn-lt"/>
                <a:ea typeface="+mn-ea"/>
                <a:cs typeface="+mn-cs"/>
              </a:rPr>
              <a:t>Windows Server 2012 and Windows Server 2012 R2 clusters also have the ability to start up with no AD DS dependencies, which provides more flexibility for datacenters with virtualized domain controllers running on the cluster.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Cluster Quorum &amp; Dynamic Witness</a:t>
            </a:r>
          </a:p>
          <a:p>
            <a:r>
              <a:rPr lang="en-US" sz="1200" kern="1200" dirty="0" smtClean="0">
                <a:solidFill>
                  <a:schemeClr val="tx1"/>
                </a:solidFill>
                <a:effectLst/>
                <a:latin typeface="+mn-lt"/>
                <a:ea typeface="+mn-ea"/>
                <a:cs typeface="+mn-cs"/>
              </a:rPr>
              <a:t>The quorum for a cluster is determined by the number of voting elements that must be part of active cluster membership for that cluster to start properly or continue running. Traditionally, every node in the cluster has a single quorum vote. In addition, a quorum witness (when configured) has an additional single quorum vote. With Windows Server 2012, you could configure one quorum witness for each cluster. A quorum witness could be a designated disk resource or a file share resource. Each element can cast one “vote” to determine whether the cluster can run. Whether a cluster has quorum to function properly is determined by the majority of the voting elements in the active cluster membership.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increase the high availability of the cluster, and the roles that are hosted on that cluster, it is important to set the cluster quorum configuration appropriately.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cluster quorum configuration has a direct effect on the high availability of the cluster, for the following reasons:</a:t>
            </a:r>
          </a:p>
          <a:p>
            <a:pPr lvl="0"/>
            <a:r>
              <a:rPr lang="en-US" sz="1200" kern="1200" dirty="0" smtClean="0">
                <a:solidFill>
                  <a:schemeClr val="tx1"/>
                </a:solidFill>
                <a:effectLst/>
                <a:latin typeface="+mn-lt"/>
                <a:ea typeface="+mn-ea"/>
                <a:cs typeface="+mn-cs"/>
              </a:rPr>
              <a:t>It helps ensure that the failover cluster can start properly or continue running when the active cluster membership changes. Membership changes can occur because of planned or unplanned node shutdown, or when there are disruptions in connectivity between the nodes or with cluster storage.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a subset of nodes cannot communicate with another subset of nodes (a split cluster), the cluster quorum configuration helps ensure that only one of the subsets continues running as a cluster. The subsets that do not have enough quorum votes will stop running as a cluster. The subset that has the majority of quorum votes can continue to host clustered roles. This helps avoid partitioning the cluster, so that the same application is not hosted in more than one partition.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Configuring a witness vote helps the cluster sustain one extra node down in certain configurations..</a:t>
            </a:r>
          </a:p>
          <a:p>
            <a:r>
              <a:rPr lang="en-US" sz="1200" kern="1200" dirty="0" smtClean="0">
                <a:solidFill>
                  <a:schemeClr val="tx1"/>
                </a:solidFill>
                <a:effectLst/>
                <a:latin typeface="+mn-lt"/>
                <a:ea typeface="+mn-ea"/>
                <a:cs typeface="+mn-cs"/>
              </a:rPr>
              <a:t>Be aware that the full function of a cluster depends on quorum in addition to the following factors: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Network connectivity between cluster nodes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capacity of each node to host the clustered roles that get placed on that node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priority settings that are configured for the clustered roles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a cluster that has five nodes can have quorum after two nodes fail. However, each remaining node would serve clients only if it had enough capacity to support the clustered roles that failed over to it and if the role settings prioritized the most important workloads.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Witness Configuration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general rule when you configure a quorum, the voting elements in the cluster should be an odd number. Therefore, if the cluster contains an even number of voting nodes, you should configure a disk witness or a file share witness. The cluster will be able to sustain one additional node down. In addition, adding a witness vote enables the cluster to continue running if half the cluster nodes simultaneously go down or are disconnected.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disk witness is usually recommended if all nodes can see the disk. A file share witness is recommended when you need to consider multisite disaster recovery with replicated storage. Configuring a disk witness with replicated storage is possible only if the storage vendor supports read-write access from all sites to the replicated storage.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Node Vote Assignment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as an advanced quorum configuration option, you could choose to assign or remove quorum votes on a per-node basis. By default, all nodes are assigned votes. Regardless of vote assignment, all nodes continue to function in the cluster, receive cluster database updates, and can host applications.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might want to remove votes from nodes in certain disaster recovery configurations. For example, in a multisite cluster, you could remove votes from the nodes in a backup site so that those nodes do not affect quorum calculations. This configuration is recommended only for manual failover across sites.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configured vote of a node can be verified by looking up the </a:t>
            </a:r>
            <a:r>
              <a:rPr lang="en-US" sz="1200" b="1" kern="1200" dirty="0" err="1" smtClean="0">
                <a:solidFill>
                  <a:schemeClr val="tx1"/>
                </a:solidFill>
                <a:effectLst/>
                <a:latin typeface="+mn-lt"/>
                <a:ea typeface="+mn-ea"/>
                <a:cs typeface="+mn-cs"/>
              </a:rPr>
              <a:t>NodeWeight</a:t>
            </a:r>
            <a:r>
              <a:rPr lang="en-US" sz="1200" kern="1200" dirty="0" smtClean="0">
                <a:solidFill>
                  <a:schemeClr val="tx1"/>
                </a:solidFill>
                <a:effectLst/>
                <a:latin typeface="+mn-lt"/>
                <a:ea typeface="+mn-ea"/>
                <a:cs typeface="+mn-cs"/>
              </a:rPr>
              <a:t> common property of the cluster node by using the </a:t>
            </a:r>
            <a:r>
              <a:rPr lang="en-US" sz="1200" b="1" kern="1200" dirty="0" smtClean="0">
                <a:solidFill>
                  <a:schemeClr val="tx1"/>
                </a:solidFill>
                <a:effectLst/>
                <a:latin typeface="+mn-lt"/>
                <a:ea typeface="+mn-ea"/>
                <a:cs typeface="+mn-cs"/>
              </a:rPr>
              <a:t>Get-</a:t>
            </a:r>
            <a:r>
              <a:rPr lang="en-US" sz="1200" b="1" kern="1200" dirty="0" err="1" smtClean="0">
                <a:solidFill>
                  <a:schemeClr val="tx1"/>
                </a:solidFill>
                <a:effectLst/>
                <a:latin typeface="+mn-lt"/>
                <a:ea typeface="+mn-ea"/>
                <a:cs typeface="+mn-cs"/>
              </a:rPr>
              <a:t>ClusterNode</a:t>
            </a:r>
            <a:r>
              <a:rPr lang="en-US" sz="1200" kern="1200" dirty="0" smtClean="0">
                <a:solidFill>
                  <a:schemeClr val="tx1"/>
                </a:solidFill>
                <a:effectLst/>
                <a:latin typeface="+mn-lt"/>
                <a:ea typeface="+mn-ea"/>
                <a:cs typeface="+mn-cs"/>
              </a:rPr>
              <a:t> Windows PowerShell cmdlet. A value of 0 indicates that the node does not have a quorum vote configured. A value of 1 indicates that the quorum vote of the node is assigned, and it is managed by the cluster.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vote assignment for all cluster nodes can be verified by using the Validate Cluster Quorum validation test.</a:t>
            </a:r>
          </a:p>
          <a:p>
            <a:r>
              <a:rPr lang="en-US" sz="1200" kern="1200" dirty="0" smtClean="0">
                <a:solidFill>
                  <a:schemeClr val="tx1"/>
                </a:solidFill>
                <a:effectLst/>
                <a:latin typeface="+mn-lt"/>
                <a:ea typeface="+mn-ea"/>
                <a:cs typeface="+mn-cs"/>
              </a:rPr>
              <a:t>Additional considerations: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Node vote assignment is not recommended to enforce an odd number of voting nodes. Instead, you should configure a disk witness or file share witness. For more information, see Witness configuration in this topic.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dynamic quorum management is enabled, only the nodes that are configured to have node votes assigned can have their votes assigned or removed dynamically.</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Dynamic Quorum Management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as an advanced quorum configuration option, you can choose to enable dynamic quorum management by cluster. When this option is enabled, the cluster dynamically manages the vote assignment to nodes, based on the state of each node. Votes are automatically removed from nodes that leave active cluster membership, and a vote is automatically assigned when a node rejoins the cluster. By default, dynamic quorum management is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With dynamic quorum management, the cluster quorum majority is determined by the set of nodes that are active members of the cluster at any time. This is an important distinction from the cluster quorum in Windows Server 2008 R2, where the quorum majority is fixed, based on the initial cluster configuration.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dynamic quorum management, it is also possible for a cluster to run on the last surviving cluster node. By dynamically adjusting the quorum majority requirement, the cluster can sustain sequential node shutdowns to a single node.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cluster-assigned dynamic vote of a node can be verified with the </a:t>
            </a:r>
            <a:r>
              <a:rPr lang="en-US" sz="1200" b="1" kern="1200" dirty="0" err="1" smtClean="0">
                <a:solidFill>
                  <a:schemeClr val="tx1"/>
                </a:solidFill>
                <a:effectLst/>
                <a:latin typeface="+mn-lt"/>
                <a:ea typeface="+mn-ea"/>
                <a:cs typeface="+mn-cs"/>
              </a:rPr>
              <a:t>DynamicWeight</a:t>
            </a:r>
            <a:r>
              <a:rPr lang="en-US" sz="1200" kern="1200" dirty="0" smtClean="0">
                <a:solidFill>
                  <a:schemeClr val="tx1"/>
                </a:solidFill>
                <a:effectLst/>
                <a:latin typeface="+mn-lt"/>
                <a:ea typeface="+mn-ea"/>
                <a:cs typeface="+mn-cs"/>
              </a:rPr>
              <a:t> common property of the cluster node by using the </a:t>
            </a:r>
            <a:r>
              <a:rPr lang="en-US" sz="1200" b="1" kern="1200" dirty="0" smtClean="0">
                <a:solidFill>
                  <a:schemeClr val="tx1"/>
                </a:solidFill>
                <a:effectLst/>
                <a:latin typeface="+mn-lt"/>
                <a:ea typeface="+mn-ea"/>
                <a:cs typeface="+mn-cs"/>
              </a:rPr>
              <a:t>Get-</a:t>
            </a:r>
            <a:r>
              <a:rPr lang="en-US" sz="1200" b="1" kern="1200" dirty="0" err="1" smtClean="0">
                <a:solidFill>
                  <a:schemeClr val="tx1"/>
                </a:solidFill>
                <a:effectLst/>
                <a:latin typeface="+mn-lt"/>
                <a:ea typeface="+mn-ea"/>
                <a:cs typeface="+mn-cs"/>
              </a:rPr>
              <a:t>ClusterNode</a:t>
            </a:r>
            <a:r>
              <a:rPr lang="en-US" sz="1200" kern="1200" dirty="0" smtClean="0">
                <a:solidFill>
                  <a:schemeClr val="tx1"/>
                </a:solidFill>
                <a:effectLst/>
                <a:latin typeface="+mn-lt"/>
                <a:ea typeface="+mn-ea"/>
                <a:cs typeface="+mn-cs"/>
              </a:rPr>
              <a:t> Windows PowerShell cmdlet. A value of 0 indicates that the node does not have a quorum vote. A value of 1 indicates that the node has a quorum vote.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vote assignment for all cluster nodes can be verified by using the Validate Cluster Quorum validation test.</a:t>
            </a:r>
          </a:p>
          <a:p>
            <a:r>
              <a:rPr lang="en-US" sz="1200" kern="1200" dirty="0" smtClean="0">
                <a:solidFill>
                  <a:schemeClr val="tx1"/>
                </a:solidFill>
                <a:effectLst/>
                <a:latin typeface="+mn-lt"/>
                <a:ea typeface="+mn-ea"/>
                <a:cs typeface="+mn-cs"/>
              </a:rPr>
              <a:t>Additional considerations: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Dynamic quorum management does not allow the cluster to sustain a simultaneous failure of a majority of voting members. To continue running, the cluster must always have a quorum majority at the time of a node shutdown or failure.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explicitly removed the vote of a node, the cluster cannot dynamically add or remove that vote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Dynamic Witness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R2, if the cluster is configured to use dynamic quorum (the default), the witness vote is also dynamically adjusted based on the number of voting nodes in current cluster membership. If there are an odd number of votes, the quorum witness does not have a vote. If there is an even number of votes, the quorum witness has a vote.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from the figure on the slide, with all being well, for a 64 node cluster, we’re using the ‘Node and Disk Majority’ quorum configuration, that would have been automatically chosen for us as the recommended default, but that would be 64 votes – an even number.  We want an odd number, hence the use of the witness disk as the 65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vote.  However, if we were to lose a node, taking us down to 63 running nodes.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instance, our workloads have failed over to alternative nodes, and the vote from the downed node has been removed.  This would leave us with 63 active nodes, each with a vote, and the witness disk, which also, previously, had a vote.  This would be a total of 64 votes – an even number.  We want to ensure we have an odd number of votes, as discussed earlier, and in Windows Server 2012 R2, we automatically adjust the vote of the witness disk to 0.  The cluster quorum is also automatically adjusted, this time to ‘Node Majority’.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quorum witness vote is also dynamically adjusted based on the state of the witness resource. If the witness resource is offline or failed, the cluster sets the witness vote to "0.“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Dynamic witness significantly reduces the risk that the cluster will go down because of witness failure. The cluster decides whether to use the witness vote based on the number of voting nodes that are available in the cluster.</a:t>
            </a:r>
          </a:p>
          <a:p>
            <a:r>
              <a:rPr lang="en-US" sz="1200" kern="1200" dirty="0" smtClean="0">
                <a:solidFill>
                  <a:schemeClr val="tx1"/>
                </a:solidFill>
                <a:effectLst/>
                <a:latin typeface="+mn-lt"/>
                <a:ea typeface="+mn-ea"/>
                <a:cs typeface="+mn-cs"/>
              </a:rPr>
              <a:t>This change also greatly simplifies quorum witness configuration. You no longer have to determine whether to configure a quorum witness because the recommendation in Windows Server 2012 R2 is to always configure a quorum witness. The cluster automatically determines when to use it.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In Windows Server 2012 R2, we recommend that you always configure a quorum witness.</a:t>
            </a:r>
          </a:p>
          <a:p>
            <a:r>
              <a:rPr lang="en-US" sz="1200" kern="1200" dirty="0" smtClean="0">
                <a:solidFill>
                  <a:schemeClr val="tx1"/>
                </a:solidFill>
                <a:effectLst/>
                <a:latin typeface="+mn-lt"/>
                <a:ea typeface="+mn-ea"/>
                <a:cs typeface="+mn-cs"/>
              </a:rPr>
              <a:t>Windows Server 2012 R2 also includes the new </a:t>
            </a:r>
            <a:r>
              <a:rPr lang="en-US" sz="1200" b="1" kern="1200" dirty="0" err="1" smtClean="0">
                <a:solidFill>
                  <a:schemeClr val="tx1"/>
                </a:solidFill>
                <a:effectLst/>
                <a:latin typeface="+mn-lt"/>
                <a:ea typeface="+mn-ea"/>
                <a:cs typeface="+mn-cs"/>
              </a:rPr>
              <a:t>WitnessDynamicWeight</a:t>
            </a:r>
            <a:r>
              <a:rPr lang="en-US" sz="1200" kern="1200" dirty="0" smtClean="0">
                <a:solidFill>
                  <a:schemeClr val="tx1"/>
                </a:solidFill>
                <a:effectLst/>
                <a:latin typeface="+mn-lt"/>
                <a:ea typeface="+mn-ea"/>
                <a:cs typeface="+mn-cs"/>
              </a:rPr>
              <a:t> cluster common property that you can use to view the quorum witness vote.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VM Drain on Shutdown</a:t>
            </a:r>
          </a:p>
          <a:p>
            <a:r>
              <a:rPr lang="en-US" sz="1200" kern="1200" dirty="0" smtClean="0">
                <a:solidFill>
                  <a:schemeClr val="tx1"/>
                </a:solidFill>
                <a:effectLst/>
                <a:latin typeface="+mn-lt"/>
                <a:ea typeface="+mn-ea"/>
                <a:cs typeface="+mn-cs"/>
              </a:rPr>
              <a:t>In Windows Server 2012, if you shut down a cluster node without first draining the node, the virtual machines are put into a saved state, and then moved to other nodes and resumed. This means that there is an interruption to the availability of the virtual machines. If it takes too long to save state the virtual machines, they may be turned off, and then restarted on another node. In Windows Server 2012 R2 however, the cluster automatically live migrates all running virtual machines before shutdown.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change provides a safety mechanism to help ensure that a server shutdown (or any action that shuts down the Cluster service) does not cause unplanned downtime for running virtual machines. This increases the availability of applications that run within the guest operating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still recommend that you put a node into maintenance mode or move all virtual machines to other nodes before you shut down a cluster node. This is the safest way to drain any running clustered roles.</a:t>
            </a:r>
          </a:p>
          <a:p>
            <a:r>
              <a:rPr lang="en-US" sz="1200" kern="1200" dirty="0" smtClean="0">
                <a:solidFill>
                  <a:schemeClr val="tx1"/>
                </a:solidFill>
                <a:effectLst/>
                <a:latin typeface="+mn-lt"/>
                <a:ea typeface="+mn-ea"/>
                <a:cs typeface="+mn-cs"/>
              </a:rPr>
              <a:t>To enable or disable this functionality, configure the </a:t>
            </a:r>
            <a:r>
              <a:rPr lang="en-US" sz="1200" b="1" kern="1200" dirty="0" err="1" smtClean="0">
                <a:solidFill>
                  <a:schemeClr val="tx1"/>
                </a:solidFill>
                <a:effectLst/>
                <a:latin typeface="+mn-lt"/>
                <a:ea typeface="+mn-ea"/>
                <a:cs typeface="+mn-cs"/>
              </a:rPr>
              <a:t>DrainOnShutdown</a:t>
            </a:r>
            <a:r>
              <a:rPr lang="en-US" sz="1200" kern="1200" dirty="0" smtClean="0">
                <a:solidFill>
                  <a:schemeClr val="tx1"/>
                </a:solidFill>
                <a:effectLst/>
                <a:latin typeface="+mn-lt"/>
                <a:ea typeface="+mn-ea"/>
                <a:cs typeface="+mn-cs"/>
              </a:rPr>
              <a:t> cluster common property. By default, this property is enabled (set to a value of "1").</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VM Network Health Detection</a:t>
            </a:r>
          </a:p>
          <a:p>
            <a:r>
              <a:rPr lang="en-US" sz="1200" kern="1200" dirty="0" smtClean="0">
                <a:solidFill>
                  <a:schemeClr val="tx1"/>
                </a:solidFill>
                <a:effectLst/>
                <a:latin typeface="+mn-lt"/>
                <a:ea typeface="+mn-ea"/>
                <a:cs typeface="+mn-cs"/>
              </a:rPr>
              <a:t>In Windows Server 2012, if there is a network disconnection at the virtual machine level, the virtual machine continues to run on that computer even though the virtual machine may not be available to users.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Windows Server 2012 R2, there is now a </a:t>
            </a:r>
            <a:r>
              <a:rPr lang="en-US" sz="1200" b="1" kern="1200" dirty="0" smtClean="0">
                <a:solidFill>
                  <a:schemeClr val="tx1"/>
                </a:solidFill>
                <a:effectLst/>
                <a:latin typeface="+mn-lt"/>
                <a:ea typeface="+mn-ea"/>
                <a:cs typeface="+mn-cs"/>
              </a:rPr>
              <a:t>protected network</a:t>
            </a:r>
            <a:r>
              <a:rPr lang="en-US" sz="1200" kern="1200" dirty="0" smtClean="0">
                <a:solidFill>
                  <a:schemeClr val="tx1"/>
                </a:solidFill>
                <a:effectLst/>
                <a:latin typeface="+mn-lt"/>
                <a:ea typeface="+mn-ea"/>
                <a:cs typeface="+mn-cs"/>
              </a:rPr>
              <a:t> check box in the virtual machine settings.  If a network disconnection occurs on a protected virtual network, the cluster live migrates the affected virtual machines to a host where that external virtual network is available. For this to occur there must be multiple network paths between cluster nodes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setting is available in the advanced features of the network adapter. By default, the setting is enabled. You can configure this setting on a per network basis for each virtual machine. Therefore, if there is a lower priority network such as one used for test or for backup, you can choose not to live migrate the virtual machine if those networks experience a network disconnection.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If there are no available networks that connect to other nodes of the cluster, the cluster removes the node from cluster membership, transfers ownership of the virtual machine files, and then restarts the virtual machines on another node.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change increases the availability of virtual machines when there is a network issue. If live migration occurs, there is no downtime because live migration maintains the session state of the virtual machine.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Enhanced Cluster Dashboard</a:t>
            </a:r>
          </a:p>
          <a:p>
            <a:r>
              <a:rPr lang="en-US" sz="1200" kern="1200" dirty="0" smtClean="0">
                <a:solidFill>
                  <a:schemeClr val="tx1"/>
                </a:solidFill>
                <a:effectLst/>
                <a:latin typeface="+mn-lt"/>
                <a:ea typeface="+mn-ea"/>
                <a:cs typeface="+mn-cs"/>
              </a:rPr>
              <a:t>In Windows Server 2012, you had to click each failover cluster name to view status information. In Windows Server 2012 R2, Failover Cluster Manager now includes a cluster dashboard that enables you to quickly view the health status of all managed failover clusters. You can view the name of the failover cluster together with an icon that indicates whether the cluster is running, the number and status of clustered roles, the node status, and the event status.</a:t>
            </a:r>
          </a:p>
        </p:txBody>
      </p:sp>
      <p:sp>
        <p:nvSpPr>
          <p:cNvPr id="4" name="Slide Number Placeholder 3"/>
          <p:cNvSpPr>
            <a:spLocks noGrp="1"/>
          </p:cNvSpPr>
          <p:nvPr>
            <p:ph type="sldNum" sz="quarter" idx="10"/>
          </p:nvPr>
        </p:nvSpPr>
        <p:spPr/>
        <p:txBody>
          <a:bodyPr/>
          <a:lstStyle/>
          <a:p>
            <a:fld id="{A8DA5731-E79A-47A4-A38A-C5C1399103CB}" type="slidenum">
              <a:rPr lang="en-US" smtClean="0"/>
              <a:t>43</a:t>
            </a:fld>
            <a:endParaRPr lang="en-US" dirty="0"/>
          </a:p>
        </p:txBody>
      </p:sp>
    </p:spTree>
    <p:extLst>
      <p:ext uri="{BB962C8B-B14F-4D97-AF65-F5344CB8AC3E}">
        <p14:creationId xmlns:p14="http://schemas.microsoft.com/office/powerpoint/2010/main" val="2982970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Guest Clustering</a:t>
            </a:r>
          </a:p>
          <a:p>
            <a:r>
              <a:rPr lang="en-US" sz="1200" kern="1200" dirty="0" smtClean="0">
                <a:solidFill>
                  <a:schemeClr val="tx1"/>
                </a:solidFill>
                <a:effectLst/>
                <a:latin typeface="+mn-lt"/>
                <a:ea typeface="+mn-ea"/>
                <a:cs typeface="+mn-cs"/>
              </a:rPr>
              <a:t>With Windows Server 2012 Hyper-V, Microsoft provided full support for the virtualization of VMs that themselves, would form part of a cluster, at the guest OS level.  An example would be a clustered SQL AlwaysOn configuration, which itself, would require multiple nodes, all being virtual machines, and would also require access to some shared storage.  The configuration could look very similar to that of the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example, we have a simple 3 node Hyper-V physical cluster, and on top, we have a 2 node Guest Cluster, built from 2 virtual machines, both of which have direct access to some form of shared storage.  Guest clusters that require shared storage, on the Microsoft platform, can take advantage of multiple storage choices.  For instance, if a customer is using SMB storage as their main Hyper-V cluster repository, that same SMB storage can be provisioned, over the network, and exposed to the VMs themselves.  In the same way, VMs, through their virtual network adaptors, can be given access to iSCSI storage.  Both of these scenarios however, would require exposing the VMs, via their virtual network adaptors, to the underlying storage fabric directly, instead if using VHDs or VHDX files for the shared storage.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Windows Server 2012, Virtual Fibre Channel was also introduced.  As discussed earlier, this presents FC storage directly through to the VM, or VMs, again, allowing the construction of guest clusters with access to shared storage.</a:t>
            </a:r>
          </a:p>
          <a:p>
            <a:r>
              <a:rPr lang="en-US" sz="1200" kern="1200" dirty="0" smtClean="0">
                <a:solidFill>
                  <a:schemeClr val="tx1"/>
                </a:solidFill>
                <a:effectLst/>
                <a:latin typeface="+mn-lt"/>
                <a:ea typeface="+mn-ea"/>
                <a:cs typeface="+mn-cs"/>
              </a:rPr>
              <a:t>These guest cluster configuration, as stated earlier, are fully supported by Microsoft, and in addition, can be combined with features such as Live Migration, and Dynamic Memory, meaning customers can virtualize their clustered workloads, without sacrificing the key features for density and agility.  Also, guest clusters can benefit significantly from the failover priority, affinity and anti-affinity features discussed earlier, to ensure that guest cluster nodes stay positioned optimally in respect of each other, and the underlying physical hosts.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advantage of a guest cluster, is the second level of resiliency.  Should a physical host fail, only a subset of the guest cluster nodes would fail too, and the application-level resiliency provided by the guest cluster would pick up the workload quickly.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example, the physical node has failed, and the VM that was previously running on there, also went down, but the physical Hyper-V cluster ensures that VM restarts quickly, and on a different node to the one remaining guest cluster VM.  The application-level resiliency ensures that on the whole, the application or workload was only down for a very short period of 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challenge however, is that in these configurations, the underlying storage (FC, iSCSI, SMB) was exposed to the user of a virtual machine. In private or public cloud deployments, there is often the need to hide the details of the underlying fabric from the user or tenant administrator.</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44</a:t>
            </a:fld>
            <a:endParaRPr lang="en-US" dirty="0"/>
          </a:p>
        </p:txBody>
      </p:sp>
    </p:spTree>
    <p:extLst>
      <p:ext uri="{BB962C8B-B14F-4D97-AF65-F5344CB8AC3E}">
        <p14:creationId xmlns:p14="http://schemas.microsoft.com/office/powerpoint/2010/main" val="2410349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kern="1200" dirty="0" smtClean="0">
                <a:solidFill>
                  <a:schemeClr val="tx1"/>
                </a:solidFill>
                <a:effectLst/>
                <a:latin typeface="+mn-lt"/>
                <a:ea typeface="+mn-ea"/>
                <a:cs typeface="+mn-cs"/>
              </a:rPr>
              <a:t>Shared VHDX</a:t>
            </a:r>
          </a:p>
          <a:p>
            <a:r>
              <a:rPr lang="en-US" sz="1200" kern="1200" dirty="0" smtClean="0">
                <a:solidFill>
                  <a:schemeClr val="tx1"/>
                </a:solidFill>
                <a:effectLst/>
                <a:latin typeface="+mn-lt"/>
                <a:ea typeface="+mn-ea"/>
                <a:cs typeface="+mn-cs"/>
              </a:rPr>
              <a:t>In Windows Server 2012 R2, you can now share a virtual hard disk file (in the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format) between multiple virtual machines. You can use these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files as shared storage for a virtual machine failover cluster, or guest cluster.  For example, you can create shared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files for data disks and for the disk witness. (You would not use a shared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for the operating system virtual hard disk.)</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change also enables easier deployment of guest cluster configurations. A shared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configuration is easier to deploy than solutions like virtual Fibre Channel or iSCSI. When you configure a virtual machine to use a shared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you do not have to make storage configuration changes such as zoning and LUN masking, and none of the underlying storage infrastructure is exposed to the users of the virtual machine.</a:t>
            </a:r>
          </a:p>
          <a:p>
            <a:r>
              <a:rPr lang="en-US" sz="1200" kern="1200" dirty="0" smtClean="0">
                <a:solidFill>
                  <a:schemeClr val="tx1"/>
                </a:solidFill>
                <a:effectLst/>
                <a:latin typeface="+mn-lt"/>
                <a:ea typeface="+mn-ea"/>
                <a:cs typeface="+mn-cs"/>
              </a:rPr>
              <a:t>Using a shared virtual hard disk is ideal for the following situations: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SQL Server database files.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File server services running within a virtual machine.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Database files that reside on shared disks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Shared virtual hard disk functionality in guest failover clusters exclusively uses the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format. Although the shared virtual hard disk must use the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format for the data drive, the operating system disk for a virtual machine can use either the .</a:t>
            </a:r>
            <a:r>
              <a:rPr lang="en-US" sz="1200" kern="1200" dirty="0" err="1" smtClean="0">
                <a:solidFill>
                  <a:schemeClr val="tx1"/>
                </a:solidFill>
                <a:effectLst/>
                <a:latin typeface="+mn-lt"/>
                <a:ea typeface="+mn-ea"/>
                <a:cs typeface="+mn-cs"/>
              </a:rPr>
              <a:t>vhd</a:t>
            </a:r>
            <a:r>
              <a:rPr lang="en-US" sz="1200" kern="1200" dirty="0" smtClean="0">
                <a:solidFill>
                  <a:schemeClr val="tx1"/>
                </a:solidFill>
                <a:effectLst/>
                <a:latin typeface="+mn-lt"/>
                <a:ea typeface="+mn-ea"/>
                <a:cs typeface="+mn-cs"/>
              </a:rPr>
              <a:t> or the .</a:t>
            </a:r>
            <a:r>
              <a:rPr lang="en-US" sz="1200" kern="1200" dirty="0" err="1" smtClean="0">
                <a:solidFill>
                  <a:schemeClr val="tx1"/>
                </a:solidFill>
                <a:effectLst/>
                <a:latin typeface="+mn-lt"/>
                <a:ea typeface="+mn-ea"/>
                <a:cs typeface="+mn-cs"/>
              </a:rPr>
              <a:t>vhdx</a:t>
            </a:r>
            <a:r>
              <a:rPr lang="en-US" sz="1200" kern="1200" dirty="0" smtClean="0">
                <a:solidFill>
                  <a:schemeClr val="tx1"/>
                </a:solidFill>
                <a:effectLst/>
                <a:latin typeface="+mn-lt"/>
                <a:ea typeface="+mn-ea"/>
                <a:cs typeface="+mn-cs"/>
              </a:rPr>
              <a:t> file format.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Hyper-V guest failover cluster that uses a shared virtual hard disk has two preferred deployment models. The shared virtual hard disk for the guest failover cluster can be deployed on:</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Cluster Shared Volumes (CSVs) on block storage (including clustered Storage Spaces).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Scale-Out File Server with SMB 3.0 on file-based storage.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Hyper-V guest failover cluster can be configured and deployed by using Hyper-V Manager and Failover Cluster Manager. You can also use Windows PowerShell</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45</a:t>
            </a:fld>
            <a:endParaRPr lang="en-US" b="1" dirty="0">
              <a:solidFill>
                <a:prstClr val="black"/>
              </a:solidFill>
            </a:endParaRPr>
          </a:p>
        </p:txBody>
      </p:sp>
    </p:spTree>
    <p:extLst>
      <p:ext uri="{BB962C8B-B14F-4D97-AF65-F5344CB8AC3E}">
        <p14:creationId xmlns:p14="http://schemas.microsoft.com/office/powerpoint/2010/main" val="2737765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VM Monitoring</a:t>
            </a:r>
          </a:p>
          <a:p>
            <a:r>
              <a:rPr lang="en-US" sz="1200" kern="1200" dirty="0" smtClean="0">
                <a:solidFill>
                  <a:schemeClr val="tx1"/>
                </a:solidFill>
                <a:effectLst/>
                <a:latin typeface="+mn-lt"/>
                <a:ea typeface="+mn-ea"/>
                <a:cs typeface="+mn-cs"/>
              </a:rPr>
              <a:t>In clusters running Windows Server 2012 and Windows Server 2012 R2, administrators can monitor services on clustered virtual machines that are also running Windows Server 2012 or Windows Server 2012 R2.  You can monitor any Windows service (such as SQL or IIS) in your virtual machine or any ETW event occurring in your virtual machine. When the condition you are monitoring gets triggered, the Cluster Service logs an event in the error channel on the host and takes recovery actions.  These actions could be that the service is restarted, or the clustered virtual machine can be restarted or moved to another node (depending on service restart settings and cluster failover settings).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 You will only see services listed that run on their own process e.g. SQL, Exchange. The IIS and Print Spooler services are exempt from this rule. You can however setup monitoring for any NT service using Windows PowerShell using the </a:t>
            </a:r>
            <a:r>
              <a:rPr lang="en-US" sz="1200" b="1" kern="1200" dirty="0" smtClean="0">
                <a:solidFill>
                  <a:schemeClr val="tx1"/>
                </a:solidFill>
                <a:effectLst/>
                <a:latin typeface="+mn-lt"/>
                <a:ea typeface="+mn-ea"/>
                <a:cs typeface="+mn-cs"/>
              </a:rPr>
              <a:t>Add-</a:t>
            </a:r>
            <a:r>
              <a:rPr lang="en-US" sz="1200" b="1" kern="1200" dirty="0" err="1" smtClean="0">
                <a:solidFill>
                  <a:schemeClr val="tx1"/>
                </a:solidFill>
                <a:effectLst/>
                <a:latin typeface="+mn-lt"/>
                <a:ea typeface="+mn-ea"/>
                <a:cs typeface="+mn-cs"/>
              </a:rPr>
              <a:t>ClusterVMMonitoredItem</a:t>
            </a:r>
            <a:r>
              <a:rPr lang="en-US" sz="1200" kern="1200" dirty="0" smtClean="0">
                <a:solidFill>
                  <a:schemeClr val="tx1"/>
                </a:solidFill>
                <a:effectLst/>
                <a:latin typeface="+mn-lt"/>
                <a:ea typeface="+mn-ea"/>
                <a:cs typeface="+mn-cs"/>
              </a:rPr>
              <a:t> cmdlet – with no restrictions: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a:t>
            </a:r>
            <a:r>
              <a:rPr lang="en-US" sz="1200" kern="1200" dirty="0" err="1" smtClean="0">
                <a:solidFill>
                  <a:schemeClr val="tx1"/>
                </a:solidFill>
                <a:effectLst/>
                <a:latin typeface="+mn-lt"/>
                <a:ea typeface="+mn-ea"/>
                <a:cs typeface="+mn-cs"/>
              </a:rPr>
              <a:t>ClusterVMMonitoredItem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VirtualMachine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TestVM</a:t>
            </a:r>
            <a:r>
              <a:rPr lang="en-US" sz="1200" kern="1200" dirty="0" smtClean="0">
                <a:solidFill>
                  <a:schemeClr val="tx1"/>
                </a:solidFill>
                <a:effectLst/>
                <a:latin typeface="+mn-lt"/>
                <a:ea typeface="+mn-ea"/>
                <a:cs typeface="+mn-cs"/>
              </a:rPr>
              <a:t> -Service spooler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 monitored service encounters an unexpected failure, the sequence of recovery actions is determined by the Recovery actions on failure for the service. These recovery actions can be viewed and configured using Service Control Manager inside the guest. Typically, on the first and second service failures, the service control manager will restart the service. On the third failure, the service control manager will take no action and defer recovery actions to the cluster service running in the host.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cluster service monitors the status of clustered virtual machines through periodic health checks. When the cluster services determines that a virtual machine is in a “critical” state i.e. an application or service inside the virtual machine is in an unhealthy state, the cluster service takes the following recovery actions: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Event ID 1250 is logged on the host – this could be monitored by a centralized monitoring solution such as System Center Operations Manager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virtual machine status in Failover Cluster Manager will indicate that the virtual machine is in an “Application Critical” state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Recovery action is taken on the virtual machine in “Application Critical” state.  Firstly, the VM is restarted on the same node.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The restart of the virtual machine is forced but graceful.  On the second failure, the virtual machine restarted and failed over to another node in the cluster.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 The decision on whether to failover or restart on the same node is configurable and determined by the failover properties for the virtual machine</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46</a:t>
            </a:fld>
            <a:endParaRPr lang="en-US" dirty="0"/>
          </a:p>
        </p:txBody>
      </p:sp>
    </p:spTree>
    <p:extLst>
      <p:ext uri="{BB962C8B-B14F-4D97-AF65-F5344CB8AC3E}">
        <p14:creationId xmlns:p14="http://schemas.microsoft.com/office/powerpoint/2010/main" val="2149799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Cluster-Aware Updating</a:t>
            </a:r>
          </a:p>
          <a:p>
            <a:r>
              <a:rPr lang="en-US" sz="1200" kern="1200" dirty="0" smtClean="0">
                <a:solidFill>
                  <a:schemeClr val="tx1"/>
                </a:solidFill>
                <a:effectLst/>
                <a:latin typeface="+mn-lt"/>
                <a:ea typeface="+mn-ea"/>
                <a:cs typeface="+mn-cs"/>
              </a:rPr>
              <a:t>In previous releases of Windows Server, the server updating tools (e.g. WSUS) did not factor in the fact that a group of servers could be members of a highly-available cluster. As failover clusters are all about high availability of services hosted on the cluster, one would almost never patch all cluster nodes at the same time. So patching a failover cluster usually meant a fair number of manual steps, scripting/tools, and juggling administrator’s attention across a number of clusters to successfully update them all during a short monthly maintenance window.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Cluster-Aware Updating (CAU) is a key capability, built into Windows Server 2012 R2 that addresses precisely this gap.  CAU allows you to update clustered servers with little or no loss in availability during the update process. During an Updating Run, CAU transparently puts each node of the cluster into node maintenance mode, temporarily fails over the “clustered roles” off to other nodes, installs the updates and any dependent updates on the first node, performs a restart if necessary, brings the node back out of maintenance mode, fails back the original clustered roles back onto the node, and then proceeds to update the next node. CAU is cluster workload-agnostic, and it works great with Hyper-V, and a number of File Server workloads.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a Hyper-V perspective specifically, CAU will work in conjunction with the Failover Cluster to Live Migrate any running virtual machines to a different physical node, to ensure no downtime for key applications and workloads running inside the VMs, whilst the host fabric is kept patched and up to date.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administrator triggers a CAU scan, CAU works with the nodes themselves, triggering them to perform an update check against their own update source, which could be Microsoft Update, Windows Update or a WSUS for instance.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CAU facilitates the adoption of consistent IT processes across the enterprise. Updating Run Profiles can be created for different classes of failover clusters and then managed centrally on a file share to ensure that CAU deployments throughout the IT organization apply updates consistently, even if the clusters are managed by different lines-of-business or administrators.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Updating Runs can be scheduled on regular daily, weekly, or monthly intervals to help coordinate cluster updates with other IT management processes and CAU provides an extensible architecture to update the cluster software inventory in a cluster-aware fashion. This can be used by publishers to coordinate the installation of software updates that are not published to Windows Update or Microsoft Update or that are not available from Microsoft, for example, updates for non-Microsoft device drivers.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CAU self-updating mode enables a “cluster in a box” appliance (a set of clustered physical machines running Windows Server 2012 and Windows Server 2012 R2, typically packaged in one chassis) to update itself. Typically, such appliances are deployed in branch offices with minimal local IT support to manage the clusters. Self-updating mode offers great value in these deployment scenarios.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modes for CAU: self-updating mode as shown in the first figure below, and remote-updating mode as shown in the second.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self-updating mode</a:t>
            </a:r>
            <a:r>
              <a:rPr lang="en-US" sz="1200" kern="1200" dirty="0" smtClean="0">
                <a:solidFill>
                  <a:schemeClr val="tx1"/>
                </a:solidFill>
                <a:effectLst/>
                <a:latin typeface="+mn-lt"/>
                <a:ea typeface="+mn-ea"/>
                <a:cs typeface="+mn-cs"/>
              </a:rPr>
              <a:t> the CAU role runs on one of the nodes, which acts as the update coordinator. The update coordinator is the node that ensures that the update process is applied throughout the cluster. The CAU role is also cluster-aware, which means that more than one node can become the CAU update coordinator - but only one node at a time can be an update coordinator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other hand, the </a:t>
            </a:r>
            <a:r>
              <a:rPr lang="en-US" sz="1200" b="1" kern="1200" dirty="0" smtClean="0">
                <a:solidFill>
                  <a:schemeClr val="tx1"/>
                </a:solidFill>
                <a:effectLst/>
                <a:latin typeface="+mn-lt"/>
                <a:ea typeface="+mn-ea"/>
                <a:cs typeface="+mn-cs"/>
              </a:rPr>
              <a:t>remote updating mode </a:t>
            </a:r>
            <a:r>
              <a:rPr lang="en-US" sz="1200" kern="1200" dirty="0" smtClean="0">
                <a:solidFill>
                  <a:schemeClr val="tx1"/>
                </a:solidFill>
                <a:effectLst/>
                <a:latin typeface="+mn-lt"/>
                <a:ea typeface="+mn-ea"/>
                <a:cs typeface="+mn-cs"/>
              </a:rPr>
              <a:t>allows for a remote machine running Windows Server 2012, Windows Server 2012 R2, Windows 8 or Windows 8.1 to act as the CAU update coordinator. Utilizing this method is good for those that want to see the real-time progress of the updates, and for using CAU with Windows Server 2012 / R2 Server Core OS’s that require the patching.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CAU can be triggered using the GUI or you can utilize the included PowerShell cmdlets</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DA5731-E79A-47A4-A38A-C5C1399103CB}" type="slidenum">
              <a:rPr lang="en-US" smtClean="0"/>
              <a:t>47</a:t>
            </a:fld>
            <a:endParaRPr lang="en-US" dirty="0"/>
          </a:p>
        </p:txBody>
      </p:sp>
    </p:spTree>
    <p:extLst>
      <p:ext uri="{BB962C8B-B14F-4D97-AF65-F5344CB8AC3E}">
        <p14:creationId xmlns:p14="http://schemas.microsoft.com/office/powerpoint/2010/main" val="3183457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r>
              <a:rPr lang="en-US" sz="1200" b="1" u="none" kern="1200" dirty="0" smtClean="0">
                <a:solidFill>
                  <a:schemeClr val="tx1"/>
                </a:solidFill>
                <a:effectLst/>
                <a:latin typeface="+mn-lt"/>
                <a:ea typeface="+mn-ea"/>
                <a:cs typeface="+mn-cs"/>
              </a:rPr>
              <a:t>Failover Priority, Affinity and Anti-Affinity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Priority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Windows Server 2012, and subsequently, Windows Server 2012 R2, Failover Clustering provides a new capability that allows the administrator to define the startup order of virtual machines running on that cluster, so that in the event of a failure, with a number of virtual machines needing to restart as quickly as possible, some will be prioritized over others, depending on the settings chosen.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capability allows administrators to ensure that when resources are constrained upon failover, the most important VMs will start first and get the resources they need, before starting other, less important VMs.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the Cluster service takes offline lower priority virtual machines when high-priority virtual machines do not have the necessary memory and other resources to start after a node failure. The freed-up resources can be assigned to high-priority virtual machines.  When necessary, preemption starts with the lowest priority virtual machines and continues to higher priority virtual machines.  Virtual machines that are preempted are later restarted in priority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Affinity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Windows Server 2012 and Windows Server 2012 R2 Failover Clusters, the administrator can define </a:t>
            </a:r>
            <a:r>
              <a:rPr lang="en-US" sz="1200" b="1" kern="1200" dirty="0" smtClean="0">
                <a:solidFill>
                  <a:schemeClr val="tx1"/>
                </a:solidFill>
                <a:effectLst/>
                <a:latin typeface="+mn-lt"/>
                <a:ea typeface="+mn-ea"/>
                <a:cs typeface="+mn-cs"/>
              </a:rPr>
              <a:t>preferred</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possible owners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 given VM (technically any cluster Group) you can configure the preference for node order on failover.  So let’s say that this VM normally runs on Node A and you always want it next to go to Node C if it is available, then preferred owners is a way for you to define a preference of first go to this node, then next go to this other node, then go to this next node.  It’s a priority list, and clustering will walk that list in where to place the VM.  This will give you more explicit control of where VMs go.  More information about Preferred and Possible Owners: </a:t>
            </a:r>
            <a:r>
              <a:rPr lang="en-US" sz="1200" u="sng" kern="1200" dirty="0" smtClean="0">
                <a:solidFill>
                  <a:schemeClr val="tx1"/>
                </a:solidFill>
                <a:effectLst/>
                <a:latin typeface="+mn-lt"/>
                <a:ea typeface="+mn-ea"/>
                <a:cs typeface="+mn-cs"/>
                <a:hlinkClick r:id="rId3"/>
              </a:rPr>
              <a:t>http://support.microsoft.com/kb/299631</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owners on the other hand, is where, for a given VM (technically any cluster Resource) you can configure the nodes which the VM has the possibility of failing over to.  By default it’s all nodes, but if you have a specific node you never want this VM to failover to you can remove it from being a possible owner and prevent it.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Anti-Affinity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owners is one way to try to ensure that related VMs stay apart on different nodes, with each VM having a different set of possible owners to another, however there is another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AntiAffinityClassNames is a cluster group property in Windows Failover Clustering used to identify cluster groups that should not be hosted on the same node. When working with clustered Hyper-V environments there is a 1:1 relationship between a cluster group and a virtual machine, and thus we can configure Anti-Affinity for virtual machines using the AntiAffinityClassNames property.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configured, Failover Clustering will attempt, as much as it can, to keep VMs that are part of the same group, on different nodes in the cluster.  When combined with the failover priority and the preferred and possible ownership, the granular configuration options provided enable precise control and placement for key virtualized workloads</a:t>
            </a: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48</a:t>
            </a:fld>
            <a:endParaRPr lang="en-US" b="1" dirty="0">
              <a:solidFill>
                <a:prstClr val="black"/>
              </a:solidFill>
            </a:endParaRPr>
          </a:p>
        </p:txBody>
      </p:sp>
    </p:spTree>
    <p:extLst>
      <p:ext uri="{BB962C8B-B14F-4D97-AF65-F5344CB8AC3E}">
        <p14:creationId xmlns:p14="http://schemas.microsoft.com/office/powerpoint/2010/main" val="1611609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Incremental Backup</a:t>
            </a:r>
          </a:p>
          <a:p>
            <a:r>
              <a:rPr lang="en-US" sz="1200" kern="1200" dirty="0" smtClean="0">
                <a:solidFill>
                  <a:schemeClr val="tx1"/>
                </a:solidFill>
                <a:effectLst/>
                <a:latin typeface="+mn-lt"/>
                <a:ea typeface="+mn-ea"/>
                <a:cs typeface="+mn-cs"/>
              </a:rPr>
              <a:t>In Windows Server 2008 R2 and earlier, backing up data required you to perform full file backups. This meant that you had to either back up the virtual machine and snapshots as flat files when offline, or use Windows Server or third party tools to back up the virtual machine itself with a normal backup of the operating system and data. Windows Server 2012 R2 supports incremental backup of virtual hard disks while the virtual machine is running.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Incremental backup of virtual hard disks lets you perform backup operations more quickly and easily, saving network bandwidth and disk space. Because backups are VSS aware, hosting providers can run backups of the Hyper-V environment, backing up tenant virtual machines efficiently and offering additional layers of service to customers without the need for a backup agent inside the virtual machines.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Incremental backup can be independently enabled on each virtual machine through the backup software. Windows Server 2012 R2 uses “recovery snapshots” to track the differences between backups. These are similar to regular virtual machine snapshots, but they are managed directly by Hyper-V software. During each incremental backup, only the differences are backed up (note the blue highlights on the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figure above illustrates the incremental backup of a virtual machine with one virtual hard disk and shows 3 days of backups (Sunday, Monday, and Tuesday) followed by a restore (Friday). Of note in this example are the following points: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enable change tracking, the virtual machine must be configured to use incremental backup, and a full backup must be performed after incremental backup is enabled (see Sunday).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During an incremental backup, the virtual machine will briefly be running off of two levels of recovery snapshots. The earlier recovery snapshot is merged into the base virtual hard disk at the end of the backup process.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virtual machine’s configuration XML files are very small and are backed up often. For simplicity, they are not shown in the figure above</a:t>
            </a:r>
          </a:p>
          <a:p>
            <a:endParaRPr lang="en-US" sz="12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A8DA5731-E79A-47A4-A38A-C5C1399103CB}" type="slidenum">
              <a:rPr lang="en-US" smtClean="0"/>
              <a:t>49</a:t>
            </a:fld>
            <a:endParaRPr lang="en-US" dirty="0"/>
          </a:p>
        </p:txBody>
      </p:sp>
    </p:spTree>
    <p:extLst>
      <p:ext uri="{BB962C8B-B14F-4D97-AF65-F5344CB8AC3E}">
        <p14:creationId xmlns:p14="http://schemas.microsoft.com/office/powerpoint/2010/main" val="398564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you optimize your business for the cloud with Windows Server 2012 R2, you take advantage of the skills and investment you</a:t>
            </a:r>
            <a:r>
              <a:rPr lang="ja-JP" altLang="en-US" smtClean="0"/>
              <a:t>’</a:t>
            </a:r>
            <a:r>
              <a:rPr lang="en-US" altLang="ja-JP" smtClean="0"/>
              <a:t>ve already made in building a familiar and consistent platform. Windows Server 2012 R2 builds on that familiarity. With Windows Server 2012 R2, you gain all the Microsoft experience behind building and operating private and public clouds, delivered as an enterprise-class, simple and cost-effective server and cloud platform.</a:t>
            </a:r>
          </a:p>
          <a:p>
            <a:pPr eaLnBrk="1" hangingPunct="1">
              <a:spcBef>
                <a:spcPct val="0"/>
              </a:spcBef>
            </a:pPr>
            <a:endParaRPr lang="en-US" smtClean="0"/>
          </a:p>
          <a:p>
            <a:pPr eaLnBrk="1" hangingPunct="1">
              <a:spcBef>
                <a:spcPct val="0"/>
              </a:spcBef>
            </a:pPr>
            <a:r>
              <a:rPr lang="en-US" smtClean="0"/>
              <a:t>Windows Server 2012 R2 delivers significant value around the following seven key capabilities:</a:t>
            </a:r>
          </a:p>
          <a:p>
            <a:pPr eaLnBrk="1" hangingPunct="1">
              <a:spcBef>
                <a:spcPct val="0"/>
              </a:spcBef>
            </a:pPr>
            <a:endParaRPr lang="en-US" smtClean="0"/>
          </a:p>
          <a:p>
            <a:pPr eaLnBrk="1" hangingPunct="1">
              <a:spcBef>
                <a:spcPct val="0"/>
              </a:spcBef>
              <a:buFont typeface="Calibri" pitchFamily="34" charset="0"/>
              <a:buAutoNum type="arabicPeriod"/>
            </a:pPr>
            <a:r>
              <a:rPr lang="en-US" b="1" smtClean="0"/>
              <a:t>Server virtualization</a:t>
            </a:r>
            <a:r>
              <a:rPr lang="en-US" smtClean="0"/>
              <a:t>. Windows Server 2012 R2 is a virtualization platform that has helped organizations of all sizes realize considerable cost savings and operational efficiencies. With industry leading size and scale, Hyper-V is the platform of choice for you to run your mission critical workloads. Hyper-V in Windows Server 2012 R2 greatly expands support for host processors and memory. Using Windows Server 2012 R2, you can take advantage of new hardware technology, while still utilizing the servers you already have. This way you can virtualize today, and be ready for the future.</a:t>
            </a:r>
          </a:p>
          <a:p>
            <a:pPr eaLnBrk="1" hangingPunct="1">
              <a:spcBef>
                <a:spcPct val="0"/>
              </a:spcBef>
              <a:buFont typeface="Calibri" pitchFamily="34" charset="0"/>
              <a:buAutoNum type="arabicPeriod"/>
            </a:pPr>
            <a:endParaRPr lang="en-US" smtClean="0"/>
          </a:p>
          <a:p>
            <a:pPr eaLnBrk="1" hangingPunct="1">
              <a:spcBef>
                <a:spcPct val="0"/>
              </a:spcBef>
              <a:spcAft>
                <a:spcPts val="350"/>
              </a:spcAft>
              <a:buFont typeface="Calibri" pitchFamily="34" charset="0"/>
              <a:buAutoNum type="arabicPeriod"/>
            </a:pPr>
            <a:r>
              <a:rPr lang="en-US" b="1" smtClean="0"/>
              <a:t>Storage</a:t>
            </a:r>
            <a:r>
              <a:rPr lang="en-US" smtClean="0"/>
              <a:t>. Windows Server 2012 R2 was designed with a strong focus on storage, from the foundation of the storage stack up, with improvements ranging from provisioning storage to how data is clustered, transferred across the network, and ultimately accessed and managed. Windows Server 2012 R2 offers a wide variety of high-performance, highly available storage features and capabilities, while </a:t>
            </a:r>
            <a:r>
              <a:rPr lang="en-US" smtClean="0">
                <a:latin typeface="Segoe UI" pitchFamily="34" charset="0"/>
                <a:cs typeface="Segoe UI" pitchFamily="34" charset="0"/>
              </a:rPr>
              <a:t>taking advantage of industry-standard hardware for dramatically lower cost.</a:t>
            </a:r>
          </a:p>
          <a:p>
            <a:pPr eaLnBrk="1" hangingPunct="1">
              <a:spcBef>
                <a:spcPct val="0"/>
              </a:spcBef>
              <a:buFont typeface="Calibri" pitchFamily="34" charset="0"/>
              <a:buAutoNum type="arabicPeriod"/>
            </a:pPr>
            <a:endParaRPr lang="en-US" smtClean="0"/>
          </a:p>
          <a:p>
            <a:pPr eaLnBrk="1" hangingPunct="1">
              <a:spcBef>
                <a:spcPct val="0"/>
              </a:spcBef>
              <a:buFont typeface="Calibri" pitchFamily="34" charset="0"/>
              <a:buAutoNum type="arabicPeriod"/>
            </a:pPr>
            <a:r>
              <a:rPr lang="en-US" b="1" smtClean="0"/>
              <a:t>Networking</a:t>
            </a:r>
            <a:r>
              <a:rPr lang="en-US" smtClean="0"/>
              <a:t>. Windows Server 2012 R2 makes it as straightforward to manage an entire network as a single server, giving you the reliability and scalability of multiple servers at a lower cost. Automatic rerouting around storage, server, and network failures enables file services to remain online with minimal noticeable downtime. What</a:t>
            </a:r>
            <a:r>
              <a:rPr lang="ja-JP" altLang="en-US" smtClean="0"/>
              <a:t>’</a:t>
            </a:r>
            <a:r>
              <a:rPr lang="en-US" altLang="ja-JP" smtClean="0"/>
              <a:t>s more, Windows Server 2012 R2 – together with System Center 2012 R2 – provides an end-to-end Software Defined Networking solution across public, private, and hybrid cloud implementations.</a:t>
            </a:r>
          </a:p>
          <a:p>
            <a:pPr eaLnBrk="1" hangingPunct="1">
              <a:spcBef>
                <a:spcPct val="0"/>
              </a:spcBef>
              <a:buFont typeface="Calibri" pitchFamily="34" charset="0"/>
              <a:buAutoNum type="arabicPeriod"/>
            </a:pPr>
            <a:endParaRPr lang="en-US" b="1" smtClean="0"/>
          </a:p>
          <a:p>
            <a:pPr eaLnBrk="1" hangingPunct="1">
              <a:spcBef>
                <a:spcPct val="0"/>
              </a:spcBef>
              <a:buFont typeface="Calibri" pitchFamily="34" charset="0"/>
              <a:buAutoNum type="arabicPeriod"/>
            </a:pPr>
            <a:r>
              <a:rPr lang="en-US" b="1" smtClean="0"/>
              <a:t>Server management and automation</a:t>
            </a:r>
            <a:r>
              <a:rPr lang="en-US" smtClean="0"/>
              <a:t>. Windows Server 2012 R2 enables IT professionals to meet the need for fast, continuous and reliable service within their datacenters by offering an integrated platform to automate and manage the increasing datacenter ecosystem. Windows Server 2012 R2 delivers capabilities to manage and automate many servers and the devices connecting them, whether they are physical or virtual, on-premises or off, and using standards-based technologies.</a:t>
            </a:r>
          </a:p>
          <a:p>
            <a:pPr eaLnBrk="1" hangingPunct="1">
              <a:spcBef>
                <a:spcPct val="0"/>
              </a:spcBef>
              <a:buFont typeface="Calibri" pitchFamily="34" charset="0"/>
              <a:buAutoNum type="arabicPeriod"/>
            </a:pPr>
            <a:endParaRPr lang="en-US" smtClean="0"/>
          </a:p>
          <a:p>
            <a:pPr eaLnBrk="1" hangingPunct="1">
              <a:spcBef>
                <a:spcPct val="0"/>
              </a:spcBef>
              <a:buFont typeface="Calibri" pitchFamily="34" charset="0"/>
              <a:buAutoNum type="arabicPeriod"/>
            </a:pPr>
            <a:r>
              <a:rPr lang="en-US" b="1" smtClean="0"/>
              <a:t>Web and application platform</a:t>
            </a:r>
            <a:r>
              <a:rPr lang="en-US" smtClean="0"/>
              <a:t>. Windows Server 2012 R2 builds on the tradition of the Windows Server family as a proven application platform, with thousands of applications already built and deployed and a community of millions of knowledgeable and skilled developers already in place. Windows Server 2012 R2 can offer your organization even greater application flexibility. You can build and deploy applications either on-premises or in the cloud—or both at once, with hybrid solutions that work in both environments.</a:t>
            </a:r>
          </a:p>
          <a:p>
            <a:pPr eaLnBrk="1" hangingPunct="1">
              <a:spcBef>
                <a:spcPct val="0"/>
              </a:spcBef>
              <a:buFont typeface="Calibri" pitchFamily="34" charset="0"/>
              <a:buAutoNum type="arabicPeriod"/>
            </a:pPr>
            <a:endParaRPr lang="en-US" smtClean="0"/>
          </a:p>
          <a:p>
            <a:pPr eaLnBrk="1" hangingPunct="1">
              <a:spcBef>
                <a:spcPct val="0"/>
              </a:spcBef>
              <a:spcAft>
                <a:spcPts val="350"/>
              </a:spcAft>
              <a:buFont typeface="Calibri" pitchFamily="34" charset="0"/>
              <a:buAutoNum type="arabicPeriod"/>
            </a:pPr>
            <a:r>
              <a:rPr lang="en-US" b="1" smtClean="0"/>
              <a:t>Access and information protection</a:t>
            </a:r>
            <a:r>
              <a:rPr lang="en-US" smtClean="0"/>
              <a:t>. With the new capabilities in Windows Server 2012 R2, you will be able to better manage and protect data access, simplify deployment and management of your identity infrastructure on-premises and across clouds, and provide your users with more secure remote access to applications data from virtually anywhere and any device.</a:t>
            </a:r>
          </a:p>
          <a:p>
            <a:pPr eaLnBrk="1" hangingPunct="1">
              <a:spcBef>
                <a:spcPct val="0"/>
              </a:spcBef>
              <a:spcAft>
                <a:spcPts val="350"/>
              </a:spcAft>
              <a:buFont typeface="Calibri" pitchFamily="34" charset="0"/>
              <a:buAutoNum type="arabicPeriod"/>
            </a:pPr>
            <a:endParaRPr lang="en-US" b="1" smtClean="0"/>
          </a:p>
          <a:p>
            <a:pPr eaLnBrk="1" hangingPunct="1">
              <a:spcBef>
                <a:spcPct val="0"/>
              </a:spcBef>
              <a:spcAft>
                <a:spcPts val="350"/>
              </a:spcAft>
              <a:buFont typeface="Calibri" pitchFamily="34" charset="0"/>
              <a:buAutoNum type="arabicPeriod"/>
            </a:pPr>
            <a:r>
              <a:rPr lang="en-US" b="1" smtClean="0"/>
              <a:t>Virtual desktop infrastructure</a:t>
            </a:r>
            <a:r>
              <a:rPr lang="en-US" smtClean="0"/>
              <a:t>. With Windows Server 2012 R2, Microsoft is making it even easier to deploy and deliver virtual resources across workers</a:t>
            </a:r>
            <a:r>
              <a:rPr lang="ja-JP" altLang="en-US" smtClean="0"/>
              <a:t>’</a:t>
            </a:r>
            <a:r>
              <a:rPr lang="en-US" altLang="ja-JP" smtClean="0"/>
              <a:t> devices. VDI technologies in Windows Server 2012 R2 offer easy access to a rich, full-fidelity Windows environment running in the datacenter, from virtually any device. Through Hyper-V and Remote Desktop Services, Microsoft offers three flexible VDI deployment options in a single solution: Pooled Desktops, Personal Desktops, and Remote Desktop Sessions (formerly Terminal Services).</a:t>
            </a:r>
            <a:endParaRPr lang="en-US" smtClean="0"/>
          </a:p>
        </p:txBody>
      </p:sp>
      <p:sp>
        <p:nvSpPr>
          <p:cNvPr id="4" name="Header Placeholder 3"/>
          <p:cNvSpPr>
            <a:spLocks noGrp="1"/>
          </p:cNvSpPr>
          <p:nvPr>
            <p:ph type="hdr" sz="quarter"/>
          </p:nvPr>
        </p:nvSpPr>
        <p:spPr>
          <a:xfrm>
            <a:off x="0" y="0"/>
            <a:ext cx="4068339" cy="355124"/>
          </a:xfrm>
        </p:spPr>
        <p:txBody>
          <a:bodyPr/>
          <a:lstStyle/>
          <a:p>
            <a:pPr>
              <a:defRPr/>
            </a:pPr>
            <a:r>
              <a:rPr lang="en-US">
                <a:gradFill>
                  <a:gsLst>
                    <a:gs pos="0">
                      <a:prstClr val="black">
                        <a:lumMod val="50000"/>
                      </a:prstClr>
                    </a:gs>
                    <a:gs pos="100000">
                      <a:prstClr val="black">
                        <a:lumMod val="50000"/>
                      </a:prstClr>
                    </a:gs>
                  </a:gsLst>
                  <a:lin ang="5400000" scaled="0"/>
                </a:gradFill>
              </a:rPr>
              <a:t>Server &amp; Tools Business</a:t>
            </a:r>
          </a:p>
        </p:txBody>
      </p:sp>
      <p:sp>
        <p:nvSpPr>
          <p:cNvPr id="5" name="Footer Placeholder 4"/>
          <p:cNvSpPr>
            <a:spLocks noGrp="1"/>
          </p:cNvSpPr>
          <p:nvPr>
            <p:ph type="ftr" sz="quarter" idx="4"/>
          </p:nvPr>
        </p:nvSpPr>
        <p:spPr>
          <a:xfrm>
            <a:off x="0" y="6747352"/>
            <a:ext cx="8105383" cy="276490"/>
          </a:xfrm>
        </p:spPr>
        <p:txBody>
          <a:bodyPr rtlCol="0"/>
          <a:lstStyle/>
          <a:p>
            <a:pPr marL="588931" defTabSz="941868">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marL="588931" defTabSz="941868">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133125"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eaLnBrk="1" hangingPunct="1"/>
            <a:fld id="{D275014D-BECA-413A-992D-8E1E2BC10D95}" type="datetime1">
              <a:rPr lang="en-US" sz="1200">
                <a:solidFill>
                  <a:srgbClr val="000000"/>
                </a:solidFill>
              </a:rPr>
              <a:pPr eaLnBrk="1" hangingPunct="1"/>
              <a:t>11/26/2013</a:t>
            </a:fld>
            <a:endParaRPr lang="en-US" sz="1200">
              <a:solidFill>
                <a:srgbClr val="000000"/>
              </a:solidFill>
            </a:endParaRPr>
          </a:p>
        </p:txBody>
      </p:sp>
      <p:sp>
        <p:nvSpPr>
          <p:cNvPr id="1331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eaLnBrk="1" hangingPunct="1"/>
            <a:fld id="{78C55D4F-64A8-4A46-8BB3-227187F29169}" type="slidenum">
              <a:rPr lang="en-US" sz="1200">
                <a:solidFill>
                  <a:srgbClr val="000000"/>
                </a:solidFill>
              </a:rPr>
              <a:pPr eaLnBrk="1" hangingPunct="1"/>
              <a:t>5</a:t>
            </a:fld>
            <a:endParaRPr lang="en-US" sz="1200">
              <a:solidFill>
                <a:srgbClr val="000000"/>
              </a:solidFill>
            </a:endParaRPr>
          </a:p>
        </p:txBody>
      </p:sp>
    </p:spTree>
    <p:extLst>
      <p:ext uri="{BB962C8B-B14F-4D97-AF65-F5344CB8AC3E}">
        <p14:creationId xmlns:p14="http://schemas.microsoft.com/office/powerpoint/2010/main" val="623602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Windows Azure Backup Integration</a:t>
            </a:r>
          </a:p>
          <a:p>
            <a:r>
              <a:rPr lang="en-US" sz="1200" kern="1200" dirty="0" smtClean="0">
                <a:solidFill>
                  <a:schemeClr val="tx1"/>
                </a:solidFill>
                <a:effectLst/>
                <a:latin typeface="+mn-lt"/>
                <a:ea typeface="+mn-ea"/>
                <a:cs typeface="+mn-cs"/>
              </a:rPr>
              <a:t>Windows Azure Backup is a cloud-based backup solution that enables server data to be backed up to and recovered from an off-premises datacenter (the cloud) to help protect against data loss and corruption. To reduce storage and bandwidth utilization, Windows Azure Backup performs block-level incremental backup. To increase security, the data is compressed and encrypted before leaving the server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a customer has completed the appropriate registration, the Windows Azure Backup agent is installed on the target server, which provides both the MMC interface and PowerShell interface for management.  Once configuration is completed, the administrator can quickly and easily register the target server, and define the backup schedule, along with which files and folders to protect.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Azure Backup is a very valuable addition to a local backup policy.  It would allow a customer to recover data in case of disasters (server destroyed/stolen, disk crash), or alternatively, recover data in case of data loss scenarios such as data accidentally deleted, volume deleted, viruses.  It also serves as a valid low-cost alternative to long-term tape archiving.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 number of target segments that Windows Azure Backup is aimed at: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Small Business: Low-cost backup &amp; recovery solution for single server backups.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Departmental Backups: Low-cost backup alternative for departments in mid to large sized organizations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Remote office backup and recovery consolidation: Consolidate backups of remote offices</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50</a:t>
            </a:fld>
            <a:endParaRPr lang="en-US" dirty="0"/>
          </a:p>
        </p:txBody>
      </p:sp>
    </p:spTree>
    <p:extLst>
      <p:ext uri="{BB962C8B-B14F-4D97-AF65-F5344CB8AC3E}">
        <p14:creationId xmlns:p14="http://schemas.microsoft.com/office/powerpoint/2010/main" val="3362440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z="1200" b="1" kern="1200" dirty="0" smtClean="0">
                <a:solidFill>
                  <a:schemeClr val="tx1"/>
                </a:solidFill>
                <a:effectLst/>
                <a:latin typeface="+mn-lt"/>
                <a:ea typeface="+mn-ea"/>
                <a:cs typeface="+mn-cs"/>
              </a:rPr>
              <a:t>Hyper-V Replica</a:t>
            </a:r>
          </a:p>
          <a:p>
            <a:r>
              <a:rPr lang="en-US" sz="1200" kern="1200" dirty="0" smtClean="0">
                <a:solidFill>
                  <a:schemeClr val="tx1"/>
                </a:solidFill>
                <a:effectLst/>
                <a:latin typeface="+mn-lt"/>
                <a:ea typeface="+mn-ea"/>
                <a:cs typeface="+mn-cs"/>
              </a:rPr>
              <a:t>Business continuity depends on fast recovery of business functions after a downtime event, with minimal or no data loss. There are number of reasons why businesses experience outages, including power failure, IT hardware failure, network outage, human errors, IT software failures, and natural disasters. Depending on the type of outage, customers need a high availability solution that simply restores the service.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some outages that impact the entire datacenter, such as a natural disaster or an extended power outage, require a disaster recovery solution that restores data at a remote site and brings up the services and connectivity. Organizations need an affordable and reliable business continuity solution that helps them recover from a failure. </a:t>
            </a:r>
          </a:p>
          <a:p>
            <a:r>
              <a:rPr lang="en-US" sz="1200" kern="1200" dirty="0" smtClean="0">
                <a:solidFill>
                  <a:schemeClr val="tx1"/>
                </a:solidFill>
                <a:effectLst/>
                <a:latin typeface="+mn-lt"/>
                <a:ea typeface="+mn-ea"/>
                <a:cs typeface="+mn-cs"/>
              </a:rPr>
              <a:t>Beginning with Windows Server 2008 R2, Hyper-V and Failover Clustering could be used together to make a virtual machine highly available and minimize disruptions. Administrators could seamlessly migrate virtual machines to a different host in the cluster in the event of outage or to load balance their virtual machines without impacting virtualized applications.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these measures could protect virtualized workloads from a local host failure or scheduled maintenance of a host in a cluster, they did not protect businesses from outages of an entire datacenter. While Failover Clustering can be used with hardware-based SAN replication across datacenters, these are typically expensive. Hyper-V Replica, a key feature of Windows Server 2012 R2, now offers an affordable in-box disaster recovery solution.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Replica provides asynchronous replication of virtual machines for the purposes of business continuity and disaster recovery.  This asynchronous replication, in Windows Server 2012 R2, is now configurable.  The administrator has the choice of:</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30 seconds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5 minutes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15 minutes</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Replica is incredibly simple to enable, through a wizard in Hyper-V Manager, through PowerShell, or through System Center Virtual Machine Manager.  Once Replica is enabled for a particular virtual machine, the initial replication can begin.</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initial replication can be triggered immediately, scheduled for a later time, or even exported to a USB drive, for physical transportation to the target site, before replication begins.  If a customer already has a backup of the source VM on the target site, this can also be used as the replication target.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from the figure above, Replica provides complete flexibility for replication.  Being software based, there is no requirement on specific hardware on either site, ensuring complete flexibility and low cost.  Administrators also have the ability to specify additional recovery points, outside of just the most recent.  These recovery points, in Windows Server 2012 R2, are configurable up to a 24 hour period.  The administrator also has the flexibility to choose what is replicated.  For instance, if a VM had 4 virtual disks, but only 3 had important data,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could be excluded from the replication, saving valuable bandwidth and disk space.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Hyper-V Replica tracks the write operations on the primary virtual machine and replicates these changes to the Replica server efficiently over a WAN.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network connection between the two servers uses the HTTP or HTTPS protocol and supports both Windows-integrated and certificate-based authentication. For an encrypted connection, you should choose certificate-based authentication. Hyper-V Replica can also be closely integrated with Windows Failover Clustering, and provides easier replication across different migration scenarios in the primary and Replica servers.  As it is integrated with Failover Clustering, Hyper-V Replica has full understanding of Live Migration, ensuring that VMs that are moving around the clustered environments, will still be replicated to their target sites as appropriate.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event of a disaster, VMs can be quickly and easily started on the second site, ensuring minimal data loss, and downtime for key applications and workloads.</a:t>
            </a:r>
          </a:p>
          <a:p>
            <a:endParaRPr lang="en-US" sz="1000" b="1"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11/26/2013</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51</a:t>
            </a:fld>
            <a:endParaRPr lang="en-US" b="1" dirty="0">
              <a:solidFill>
                <a:prstClr val="black"/>
              </a:solidFill>
            </a:endParaRPr>
          </a:p>
        </p:txBody>
      </p:sp>
    </p:spTree>
    <p:extLst>
      <p:ext uri="{BB962C8B-B14F-4D97-AF65-F5344CB8AC3E}">
        <p14:creationId xmlns:p14="http://schemas.microsoft.com/office/powerpoint/2010/main" val="1452096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Extended Replication</a:t>
            </a:r>
          </a:p>
          <a:p>
            <a:r>
              <a:rPr lang="en-US" sz="1200" kern="1200" dirty="0" smtClean="0">
                <a:solidFill>
                  <a:schemeClr val="tx1"/>
                </a:solidFill>
                <a:effectLst/>
                <a:latin typeface="+mn-lt"/>
                <a:ea typeface="+mn-ea"/>
                <a:cs typeface="+mn-cs"/>
              </a:rPr>
              <a:t>In Windows Server 2012, Hyper-V Replica would allow replication every 5 minutes, and only between 2 points.  So, for instance, a customer could replicate their VMs to a Service Provider, but that would be the furthest that the VM could be replicated.  The Service Provider wouldn’t easily be able to replicate your VM on to a DR site of their own, for instance.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Windows Server 2012 R2 Hyper-V, not only have the replication intervals become configurable by the administrator, with the choice of 30 seconds, 5 minutes, or 15 minutes, but the replication capabilities have been enhanced to allow for replication of a VM to a tertiary location.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figure above, the VMs that were previously replicated to a second site, have now been replicated again, to a third site, providing an extra level of resiliency and peace of mind for the customer.  The replication intervals for the extended replication are either 5 minutes, or 15 minutes.  The data that was replicated from Primary to Secondary, will be the same data that will be replicated from Secondary to Tertiary, however the administrator has granular control over ports, initial replication (from Secondary to Tertiary), and recovery points.  Again, as stated earlier, this provides complete flexibility, agnostic of hardware, with the above figure replicating to a low-cost DR site using DAS storage.</a:t>
            </a:r>
          </a:p>
          <a:p>
            <a:r>
              <a:rPr lang="en-US" sz="1200" kern="1200" dirty="0" smtClean="0">
                <a:solidFill>
                  <a:schemeClr val="tx1"/>
                </a:solidFill>
                <a:effectLst/>
                <a:latin typeface="+mn-lt"/>
                <a:ea typeface="+mn-ea"/>
                <a:cs typeface="+mn-cs"/>
              </a:rPr>
              <a:t>Again, this can be configured through Hyper-V Manager, PowerShell or SCVMM.</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52</a:t>
            </a:fld>
            <a:endParaRPr lang="en-US" dirty="0"/>
          </a:p>
        </p:txBody>
      </p:sp>
    </p:spTree>
    <p:extLst>
      <p:ext uri="{BB962C8B-B14F-4D97-AF65-F5344CB8AC3E}">
        <p14:creationId xmlns:p14="http://schemas.microsoft.com/office/powerpoint/2010/main" val="2672014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Windows Azure Hyper-V Recovery Manager</a:t>
            </a:r>
          </a:p>
          <a:p>
            <a:r>
              <a:rPr lang="en-US" sz="1200" kern="1200" dirty="0" smtClean="0">
                <a:solidFill>
                  <a:schemeClr val="tx1"/>
                </a:solidFill>
                <a:effectLst/>
                <a:latin typeface="+mn-lt"/>
                <a:ea typeface="+mn-ea"/>
                <a:cs typeface="+mn-cs"/>
              </a:rPr>
              <a:t>Hyper-V Replica is a replication engine, to replicate VMs from site to site (and again, to site), and is configured, typically, using Hyper-V Manager, PowerShell, or VMM.  In smaller environments, customers can quickly configure Replica, on a VM by VM basis, and can maintain simple and efficient control of this replicating environment whilst it stays small.  As the environment grows however, and increases in complexity, it becomes more difficult to configure and manage Hyper-V Replica without PowerShell, or automation tools such as System Center Orchestrator, both of which could be used to automate the failover of replicated VMs from site to 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Azure Hyper-V Recovery Manager however, provides another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Windows Azure Hyper-V Recovery Manager can help you protect important services by coordinating the replication and recovery of System Center managed private clouds at a secondary location.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System Center Virtual Machine Manager Private Clouds can be protected through automating the replication of the virtual machines that compose them at a secondary location. The ongoing asynchronous replication of each VM is provided by Hyper-V Replica and is monitored and coordinated by Windows Azure Hyper-V Recovery Manager.  The replication </a:t>
            </a:r>
            <a:r>
              <a:rPr lang="en-US" sz="1200" b="1" kern="1200" dirty="0" smtClean="0">
                <a:solidFill>
                  <a:schemeClr val="tx1"/>
                </a:solidFill>
                <a:effectLst/>
                <a:latin typeface="+mn-lt"/>
                <a:ea typeface="+mn-ea"/>
                <a:cs typeface="+mn-cs"/>
              </a:rPr>
              <a:t>is not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Windows Azure.  The replication exists only between the source and destination sites.  Windows Azure Hyper-V Recovery Manager only has visibility into the metadata of the VMs, in order to fail them over successfully.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service helps automate the orderly recovery in the event of a site outage at the primary datacenter. VMs can be brought up in an orchestrated fashion to help restore service quickly.  It can also incorporate specific manual activities, and scripts into the process, to ensure granular control over the failover process.  This process can also be used for testing recovery, or temporarily transferring services.</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53</a:t>
            </a:fld>
            <a:endParaRPr lang="en-US" dirty="0"/>
          </a:p>
        </p:txBody>
      </p:sp>
    </p:spTree>
    <p:extLst>
      <p:ext uri="{BB962C8B-B14F-4D97-AF65-F5344CB8AC3E}">
        <p14:creationId xmlns:p14="http://schemas.microsoft.com/office/powerpoint/2010/main" val="2812981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32A0B2-EC61-4CCE-ACC4-D76A128810E3}" type="datetime1">
              <a:rPr lang="en-US" smtClean="0"/>
              <a:t>11/26/2013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742480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Generation 2 VMs</a:t>
            </a:r>
          </a:p>
          <a:p>
            <a:r>
              <a:rPr lang="en-US" sz="1200" kern="1200" dirty="0" smtClean="0">
                <a:solidFill>
                  <a:schemeClr val="tx1"/>
                </a:solidFill>
                <a:effectLst/>
                <a:latin typeface="+mn-lt"/>
                <a:ea typeface="+mn-ea"/>
                <a:cs typeface="+mn-cs"/>
              </a:rPr>
              <a:t>Virtual machine generation determines the virtual hardware and functionality that is presented to the virtual machine. In Windows Server 2012 R2 Hyper-V there are two supported virtual machine generations, generation 1 and generation 2. Generation 2 virtual machines have a simplified virtual hardware model, and it supports Unified Extensible Firmware Interface (UEFI) firmware instead of BIOS-based firmware. Additionally, the majority of legacy devices are removed from generation 2 virtual machines</a:t>
            </a:r>
            <a:endParaRPr lang="en-US" dirty="0" smtClean="0"/>
          </a:p>
          <a:p>
            <a:endParaRPr lang="en-US" dirty="0" smtClean="0"/>
          </a:p>
          <a:p>
            <a:r>
              <a:rPr lang="en-US" sz="1200" b="1" kern="1200" dirty="0" smtClean="0">
                <a:solidFill>
                  <a:schemeClr val="tx1"/>
                </a:solidFill>
                <a:effectLst/>
                <a:latin typeface="+mn-lt"/>
                <a:ea typeface="+mn-ea"/>
                <a:cs typeface="+mn-cs"/>
              </a:rPr>
              <a:t>Generation 2</a:t>
            </a:r>
            <a:r>
              <a:rPr lang="en-US" sz="1200" kern="1200" dirty="0" smtClean="0">
                <a:solidFill>
                  <a:schemeClr val="tx1"/>
                </a:solidFill>
                <a:effectLst/>
                <a:latin typeface="+mn-lt"/>
                <a:ea typeface="+mn-ea"/>
                <a:cs typeface="+mn-cs"/>
              </a:rPr>
              <a:t> - Provides the following new functionality on a virtual machine:</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PXE boot by using a standard network adapter</a:t>
            </a:r>
            <a:r>
              <a:rPr lang="en-US" sz="1200" kern="1200" dirty="0" smtClean="0">
                <a:solidFill>
                  <a:schemeClr val="tx1"/>
                </a:solidFill>
                <a:effectLst/>
                <a:latin typeface="+mn-lt"/>
                <a:ea typeface="+mn-ea"/>
                <a:cs typeface="+mn-cs"/>
              </a:rPr>
              <a:t> - In previous versions of Hyper-V, if you wanted to perform a remote installation of the guest operating system by using PXE boot, you were required to install a legacy network adapter for the PXE boot, in addition to the standard network adapter that you would use after the operating system was installed.</a:t>
            </a:r>
          </a:p>
          <a:p>
            <a:r>
              <a:rPr lang="en-US" sz="1200" kern="1200" dirty="0" smtClean="0">
                <a:solidFill>
                  <a:schemeClr val="tx1"/>
                </a:solidFill>
                <a:effectLst/>
                <a:latin typeface="+mn-lt"/>
                <a:ea typeface="+mn-ea"/>
                <a:cs typeface="+mn-cs"/>
              </a:rPr>
              <a:t>Generation 2 virtual machines support PXE boot by using a standard network adapter, so there is no need to install a legacy network adapter. The legacy network adapter has been removed from generation 2 virtual machines.</a:t>
            </a:r>
          </a:p>
          <a:p>
            <a:pPr lvl="0"/>
            <a:r>
              <a:rPr lang="en-US" sz="1200" b="1" kern="1200" dirty="0" smtClean="0">
                <a:solidFill>
                  <a:schemeClr val="tx1"/>
                </a:solidFill>
                <a:effectLst/>
                <a:latin typeface="+mn-lt"/>
                <a:ea typeface="+mn-ea"/>
                <a:cs typeface="+mn-cs"/>
              </a:rPr>
              <a:t>Boot from SCSI controller</a:t>
            </a:r>
            <a:r>
              <a:rPr lang="en-US" sz="1200" kern="1200" dirty="0" smtClean="0">
                <a:solidFill>
                  <a:schemeClr val="tx1"/>
                </a:solidFill>
                <a:effectLst/>
                <a:latin typeface="+mn-lt"/>
                <a:ea typeface="+mn-ea"/>
                <a:cs typeface="+mn-cs"/>
              </a:rPr>
              <a:t> - In previous versions of Hyper-V, you could not boot a virtual machine from a SCSI-attached virtual hard disk or from a DVD.  Generation 2 virtual machines can boot from a virtual hard disk or DVD that is attached to the SCSI controller. The virtual IDE controller has been removed from generation 2 virtual machines.</a:t>
            </a:r>
          </a:p>
          <a:p>
            <a:pPr lvl="0"/>
            <a:r>
              <a:rPr lang="en-US" sz="1200" b="1" kern="1200" dirty="0" smtClean="0">
                <a:solidFill>
                  <a:schemeClr val="tx1"/>
                </a:solidFill>
                <a:effectLst/>
                <a:latin typeface="+mn-lt"/>
                <a:ea typeface="+mn-ea"/>
                <a:cs typeface="+mn-cs"/>
              </a:rPr>
              <a:t>Secure Boot</a:t>
            </a:r>
            <a:r>
              <a:rPr lang="en-US" sz="1200" kern="1200" dirty="0" smtClean="0">
                <a:solidFill>
                  <a:schemeClr val="tx1"/>
                </a:solidFill>
                <a:effectLst/>
                <a:latin typeface="+mn-lt"/>
                <a:ea typeface="+mn-ea"/>
                <a:cs typeface="+mn-cs"/>
              </a:rPr>
              <a:t> - Secure Boot is a feature that helps prevent unauthorized firmware, operating systems, or UEFI drivers (also known as option ROMs) from running at boot time.</a:t>
            </a:r>
          </a:p>
          <a:p>
            <a:r>
              <a:rPr lang="en-US" sz="1200" kern="1200" dirty="0" smtClean="0">
                <a:solidFill>
                  <a:schemeClr val="tx1"/>
                </a:solidFill>
                <a:effectLst/>
                <a:latin typeface="+mn-lt"/>
                <a:ea typeface="+mn-ea"/>
                <a:cs typeface="+mn-cs"/>
              </a:rPr>
              <a:t>In addition, through adopting the generation 2 virtual machines, customers can expect to see faster boot and OS install times.</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55</a:t>
            </a:fld>
            <a:endParaRPr lang="en-US" dirty="0"/>
          </a:p>
        </p:txBody>
      </p:sp>
    </p:spTree>
    <p:extLst>
      <p:ext uri="{BB962C8B-B14F-4D97-AF65-F5344CB8AC3E}">
        <p14:creationId xmlns:p14="http://schemas.microsoft.com/office/powerpoint/2010/main" val="1725936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Enhanced Session Mode</a:t>
            </a:r>
          </a:p>
          <a:p>
            <a:r>
              <a:rPr lang="en-US" sz="1200" kern="1200" dirty="0" smtClean="0">
                <a:solidFill>
                  <a:schemeClr val="tx1"/>
                </a:solidFill>
                <a:effectLst/>
                <a:latin typeface="+mn-lt"/>
                <a:ea typeface="+mn-ea"/>
                <a:cs typeface="+mn-cs"/>
              </a:rPr>
              <a:t>To enhance the user experience when administering Hyper-V, Hyper-V and the Virtual Machine Connection tool now support redirection of local resources to a virtual machine session. This feature provides similar type of device redirection to a virtual machine as you get with a Remote Desktop Connection session.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previous versions of Hyper-V the Virtual Machine Connection utility only provided redirection of the virtual machine screen, keyboard, and mouse along with limited copy / paste functionality. To get additional redirection abilities a Remote Desktop Connection to the virtual machine could be initiated, but this would require a network path to the virtual machine.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Starting with Hyper-V in Windows Server 2012 R2, Hyper-V can now redirect local resources to a virtual machine session through Virtual Machine Connection tool. The enhanced session mode connection uses a Remote Desktop Connection session via the virtual machine bus (VMBus), so no network connection to the virtual machine is required. </a:t>
            </a:r>
          </a:p>
          <a:p>
            <a:r>
              <a:rPr lang="en-US" sz="1200" kern="1200" dirty="0" smtClean="0">
                <a:solidFill>
                  <a:schemeClr val="tx1"/>
                </a:solidFill>
                <a:effectLst/>
                <a:latin typeface="+mn-lt"/>
                <a:ea typeface="+mn-ea"/>
                <a:cs typeface="+mn-cs"/>
              </a:rPr>
              <a:t>The following local resources can be redirected when using the Virtual Machine Connection tool.</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Display configuration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Audio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Printers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Clipboard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Smart cards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USB devices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Drives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Supported Plug and Play devices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feature is enabled by default in Client Hyper-V and is disabled by default on Hyper-V running on Windows Server.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Enhanced session mode can useful in the following scenarios: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Troubleshooting a virtual machine without the need for a network connection to the virtual machine.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Login to the virtual machine via smart card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Printing from a virtual machine to a local printer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Developers can now fully test and troubleshoot applications running in a virtual machine that require USB and sound redirection without the need to use Remote Desktop Connection</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56</a:t>
            </a:fld>
            <a:endParaRPr lang="en-US" dirty="0"/>
          </a:p>
        </p:txBody>
      </p:sp>
    </p:spTree>
    <p:extLst>
      <p:ext uri="{BB962C8B-B14F-4D97-AF65-F5344CB8AC3E}">
        <p14:creationId xmlns:p14="http://schemas.microsoft.com/office/powerpoint/2010/main" val="2879503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Automatic Virtual Machine Activation</a:t>
            </a:r>
          </a:p>
          <a:p>
            <a:r>
              <a:rPr lang="en-US" sz="1200" kern="1200" dirty="0" smtClean="0">
                <a:solidFill>
                  <a:schemeClr val="tx1"/>
                </a:solidFill>
                <a:effectLst/>
                <a:latin typeface="+mn-lt"/>
                <a:ea typeface="+mn-ea"/>
                <a:cs typeface="+mn-cs"/>
              </a:rPr>
              <a:t>Automatic Virtual Machine Activation (AVMA) acts as a proof-of-purchase mechanism, helping to ensure that Windows products are used in accordance with the Product Use Rights and Microsoft Software License Terms.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AVMA lets you install virtual machines on a properly activated Windows server without having to manage product keys for each individual virtual machine, even in disconnected environments. AVMA binds the virtual machine activation to the licensed virtualization server and activates the virtual machine when it starts up. AVMA also provides real-time reporting on usage and historical data on the license state of the virtual machine. Reporting and tracking data is available on the virtualization server.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virtualization servers that are activated using Volume Licensing or OEM licensing, AVMA offers several benefits.</a:t>
            </a:r>
          </a:p>
          <a:p>
            <a:pPr lvl="0"/>
            <a:r>
              <a:rPr lang="en-US" sz="1200" kern="1200" dirty="0" smtClean="0">
                <a:solidFill>
                  <a:schemeClr val="tx1"/>
                </a:solidFill>
                <a:effectLst/>
                <a:latin typeface="+mn-lt"/>
                <a:ea typeface="+mn-ea"/>
                <a:cs typeface="+mn-cs"/>
              </a:rPr>
              <a:t>Server datacenter managers can use AVMA to do the following:</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Activate virtual machines in remote locations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Activate virtual machines with or without an internet connection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Track virtual machine usage and licenses from the virtualization server, without requiring any access rights on the virtualized systems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no product keys to manage and no stickers on the servers to read. The virtual machine is activated and continues to work even when it is migrated across an array of virtualization servers. </a:t>
            </a:r>
          </a:p>
          <a:p>
            <a:r>
              <a:rPr lang="en-US" sz="1200" kern="1200" dirty="0" smtClean="0">
                <a:solidFill>
                  <a:schemeClr val="tx1"/>
                </a:solidFill>
                <a:effectLst/>
                <a:latin typeface="+mn-lt"/>
                <a:ea typeface="+mn-ea"/>
                <a:cs typeface="+mn-cs"/>
              </a:rPr>
              <a:t>Service Provider License Agreement (SPLA) partners and other hosting providers do not have to share product keys with tenants or access a tenant’s virtual machine to activate it. Virtual machine activation is transparent to the tenant when AVMA is used. Hosting providers can use the server logs to verify license compliance and to track client usage history.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registry (KVP) on the virtualization server provides real-time tracking data for the guest operating systems. Because the registry key moves with the virtual machine, you can get license information as well. By default the KVP returns information about the virtual machine, including the following: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Fully qualified domain name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Operating system and service packs installed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Processor architecture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IPv4 an IPv6 network addresses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RDP addresses</a:t>
            </a:r>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57</a:t>
            </a:fld>
            <a:endParaRPr lang="en-US" dirty="0"/>
          </a:p>
        </p:txBody>
      </p:sp>
    </p:spTree>
    <p:extLst>
      <p:ext uri="{BB962C8B-B14F-4D97-AF65-F5344CB8AC3E}">
        <p14:creationId xmlns:p14="http://schemas.microsoft.com/office/powerpoint/2010/main" val="3819449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58</a:t>
            </a:fld>
            <a:endParaRPr lang="en-US" dirty="0"/>
          </a:p>
        </p:txBody>
      </p:sp>
    </p:spTree>
    <p:extLst>
      <p:ext uri="{BB962C8B-B14F-4D97-AF65-F5344CB8AC3E}">
        <p14:creationId xmlns:p14="http://schemas.microsoft.com/office/powerpoint/2010/main" val="2714833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a:t>
            </a:r>
            <a:r>
              <a:rPr lang="en-US" baseline="0" dirty="0" smtClean="0"/>
              <a:t> about a huge number of the Hyper-V capabilities within Windows Server 2012, across 5 key areas.</a:t>
            </a:r>
          </a:p>
          <a:p>
            <a:endParaRPr lang="en-US" baseline="0" dirty="0" smtClean="0"/>
          </a:p>
          <a:p>
            <a:pPr lvl="0"/>
            <a:r>
              <a:rPr lang="en-US" sz="1200" b="1" kern="1200" dirty="0" smtClean="0">
                <a:solidFill>
                  <a:schemeClr val="tx1"/>
                </a:solidFill>
                <a:effectLst/>
                <a:latin typeface="+mn-lt"/>
                <a:ea typeface="+mn-ea"/>
                <a:cs typeface="+mn-cs"/>
              </a:rPr>
              <a:t>Scalability, Performance &amp; Density</a:t>
            </a:r>
            <a:r>
              <a:rPr lang="en-US" sz="1200" kern="1200" dirty="0" smtClean="0">
                <a:solidFill>
                  <a:schemeClr val="tx1"/>
                </a:solidFill>
                <a:effectLst/>
                <a:latin typeface="+mn-lt"/>
                <a:ea typeface="+mn-ea"/>
                <a:cs typeface="+mn-cs"/>
              </a:rPr>
              <a:t> – We’ve shown how, with Hyper-V customers can run the biggest,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powerful virtual machines, to handle the demands of their biggest workloads. We saw that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s hardware scale grows, customers wishing to take advantage of the largest physical systems to drive the highest levels of density, and reduce overall costs, can do so successfully with Hyper-V.  In addition, we looked at a number</a:t>
            </a:r>
            <a:r>
              <a:rPr lang="en-US" sz="1200" kern="1200" baseline="0" dirty="0" smtClean="0">
                <a:solidFill>
                  <a:schemeClr val="tx1"/>
                </a:solidFill>
                <a:effectLst/>
                <a:latin typeface="+mn-lt"/>
                <a:ea typeface="+mn-ea"/>
                <a:cs typeface="+mn-cs"/>
              </a:rPr>
              <a:t> of the points of integration between Hyper-V and hardware, driving the highest levels of performance for enterprise applications.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Security &amp; Multitenancy</a:t>
            </a:r>
            <a:r>
              <a:rPr lang="en-US" sz="1200" kern="1200" dirty="0" smtClean="0">
                <a:solidFill>
                  <a:schemeClr val="tx1"/>
                </a:solidFill>
                <a:effectLst/>
                <a:latin typeface="+mn-lt"/>
                <a:ea typeface="+mn-ea"/>
                <a:cs typeface="+mn-cs"/>
              </a:rPr>
              <a:t> – We looked not only at the different</a:t>
            </a:r>
            <a:r>
              <a:rPr lang="en-US" sz="1200" kern="1200" baseline="0" dirty="0" smtClean="0">
                <a:solidFill>
                  <a:schemeClr val="tx1"/>
                </a:solidFill>
                <a:effectLst/>
                <a:latin typeface="+mn-lt"/>
                <a:ea typeface="+mn-ea"/>
                <a:cs typeface="+mn-cs"/>
              </a:rPr>
              <a:t> capabilities such as BitLocker, which enables a level of physical security for the virtualized hosts, but also some of the in-box, granular networking security capabilities now built into the Hyper-V Extensible Switch, which enables customers to securely and easily isolate and control access to their key workloads inside the virtualized environment.</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Flexible Infrastructure</a:t>
            </a:r>
            <a:r>
              <a:rPr lang="en-US" sz="1200" kern="1200" dirty="0" smtClean="0">
                <a:solidFill>
                  <a:schemeClr val="tx1"/>
                </a:solidFill>
                <a:effectLst/>
                <a:latin typeface="+mn-lt"/>
                <a:ea typeface="+mn-ea"/>
                <a:cs typeface="+mn-cs"/>
              </a:rPr>
              <a:t> – We discussed how, in a modern datacenter, customers are looking to be agile, in order to respond to changing business demands quickly, and efficiently, and how through the new innovation in Live Migration, Hyper-V</a:t>
            </a:r>
            <a:r>
              <a:rPr lang="en-US" sz="1200" kern="1200" baseline="0" dirty="0" smtClean="0">
                <a:solidFill>
                  <a:schemeClr val="tx1"/>
                </a:solidFill>
                <a:effectLst/>
                <a:latin typeface="+mn-lt"/>
                <a:ea typeface="+mn-ea"/>
                <a:cs typeface="+mn-cs"/>
              </a:rPr>
              <a:t> provides this in the box</a:t>
            </a:r>
            <a:r>
              <a:rPr lang="en-US" sz="1200" kern="1200" dirty="0" smtClean="0">
                <a:solidFill>
                  <a:schemeClr val="tx1"/>
                </a:solidFill>
                <a:effectLst/>
                <a:latin typeface="+mn-lt"/>
                <a:ea typeface="+mn-ea"/>
                <a:cs typeface="+mn-cs"/>
              </a:rPr>
              <a:t>.  Being able to move workloads flexibly around the infrastructure is of incredible importance, and in addition, customers want to be able to choose where best to deploy their workloads based on the needs of that workload specifically,</a:t>
            </a:r>
            <a:r>
              <a:rPr lang="en-US" sz="1200" kern="1200" baseline="0" dirty="0" smtClean="0">
                <a:solidFill>
                  <a:schemeClr val="tx1"/>
                </a:solidFill>
                <a:effectLst/>
                <a:latin typeface="+mn-lt"/>
                <a:ea typeface="+mn-ea"/>
                <a:cs typeface="+mn-cs"/>
              </a:rPr>
              <a:t> and to do that, Network Virtualization plays a significant part.  Also, for customers with heterogeneous infrastructures, with a mixture of both Linux and Windows-based workloads, Hyper-V provides the ideal platform through the continued engineering and development to improve Linux performance on Hyper-V.</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High Availability &amp; Resiliency</a:t>
            </a:r>
            <a:r>
              <a:rPr lang="en-US" sz="1200" kern="1200" dirty="0" smtClean="0">
                <a:solidFill>
                  <a:schemeClr val="tx1"/>
                </a:solidFill>
                <a:effectLst/>
                <a:latin typeface="+mn-lt"/>
                <a:ea typeface="+mn-ea"/>
                <a:cs typeface="+mn-cs"/>
              </a:rPr>
              <a:t> – As customers’ confidence in virtualization grows, and they virtualize their more mission-critical workloads, the importance of keeping those workloads continuously available grows significantly.  With Windows Server 2012 R2,</a:t>
            </a:r>
            <a:r>
              <a:rPr lang="en-US" sz="1200" kern="1200" baseline="0" dirty="0" smtClean="0">
                <a:solidFill>
                  <a:schemeClr val="tx1"/>
                </a:solidFill>
                <a:effectLst/>
                <a:latin typeface="+mn-lt"/>
                <a:ea typeface="+mn-ea"/>
                <a:cs typeface="+mn-cs"/>
              </a:rPr>
              <a:t> h</a:t>
            </a:r>
            <a:r>
              <a:rPr lang="en-US" sz="1200" kern="1200" dirty="0" smtClean="0">
                <a:solidFill>
                  <a:schemeClr val="tx1"/>
                </a:solidFill>
                <a:effectLst/>
                <a:latin typeface="+mn-lt"/>
                <a:ea typeface="+mn-ea"/>
                <a:cs typeface="+mn-cs"/>
              </a:rPr>
              <a:t>aving capabilities built into the platform that not only help keep those workloads highly available, but also, in the event of a disaster, quick to restore in another geographical location, is of immense importance when choosing a platform for today’s modern datacenter.  We discussed specific</a:t>
            </a:r>
            <a:r>
              <a:rPr lang="en-US" sz="1200" kern="1200" baseline="0" dirty="0" smtClean="0">
                <a:solidFill>
                  <a:schemeClr val="tx1"/>
                </a:solidFill>
                <a:effectLst/>
                <a:latin typeface="+mn-lt"/>
                <a:ea typeface="+mn-ea"/>
                <a:cs typeface="+mn-cs"/>
              </a:rPr>
              <a:t> improvements at both the fabric and the workload level that help to ensure that customers can keep their most mission critical applications and data as continuously available as possible.</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Virtualization Innovation</a:t>
            </a:r>
            <a:r>
              <a:rPr lang="en-US" sz="1200" kern="1200" baseline="0" dirty="0" smtClean="0">
                <a:solidFill>
                  <a:schemeClr val="tx1"/>
                </a:solidFill>
                <a:effectLst/>
                <a:latin typeface="+mn-lt"/>
                <a:ea typeface="+mn-ea"/>
                <a:cs typeface="+mn-cs"/>
              </a:rPr>
              <a:t> – Finally, we discussed some of the key features that take Hyper-V beyond just virtualization.  Features such as the Automatic VM Activation – a fantastic addition for Service Providers and disconnected environments where VM activation has been a challenge in days gone by.  In addition, Generation 2 VMs herald a new direction for Hyper-V VMs, exposing new capabilities, for both performance, flexibility and security, now through to the virtual machines themselves.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Across each of these 5 key areas, there have been a number of improvements.  Building on the innovative, solid platform of Windows Server 2012, Windows Server 2012 R2 provides customers with an enterprise-class virtualization platform, with the key features that enterprises are looking for to virtualize their mission-</a:t>
            </a:r>
            <a:r>
              <a:rPr lang="en-US" sz="1200" kern="1200" baseline="0" dirty="0" err="1" smtClean="0">
                <a:solidFill>
                  <a:schemeClr val="tx1"/>
                </a:solidFill>
                <a:effectLst/>
                <a:latin typeface="+mn-lt"/>
                <a:ea typeface="+mn-ea"/>
                <a:cs typeface="+mn-cs"/>
              </a:rPr>
              <a:t>crictical</a:t>
            </a:r>
            <a:r>
              <a:rPr lang="en-US" sz="1200" kern="1200" baseline="0" dirty="0" smtClean="0">
                <a:solidFill>
                  <a:schemeClr val="tx1"/>
                </a:solidFill>
                <a:effectLst/>
                <a:latin typeface="+mn-lt"/>
                <a:ea typeface="+mn-ea"/>
                <a:cs typeface="+mn-cs"/>
              </a:rPr>
              <a:t> applications and workloads, but at a fraction of the cost of </a:t>
            </a:r>
            <a:r>
              <a:rPr lang="en-US" sz="1200" kern="1200" baseline="0" smtClean="0">
                <a:solidFill>
                  <a:schemeClr val="tx1"/>
                </a:solidFill>
                <a:effectLst/>
                <a:latin typeface="+mn-lt"/>
                <a:ea typeface="+mn-ea"/>
                <a:cs typeface="+mn-cs"/>
              </a:rPr>
              <a:t>competing technologies.</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4E60CF7-F3EE-4A56-A1CB-7DFB480D1786}"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95288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5 key areas are:</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Scalability, Performance &amp; Density</a:t>
            </a:r>
            <a:r>
              <a:rPr lang="en-US" sz="1200" kern="1200" dirty="0" smtClean="0">
                <a:solidFill>
                  <a:schemeClr val="tx1"/>
                </a:solidFill>
                <a:effectLst/>
                <a:latin typeface="+mn-lt"/>
                <a:ea typeface="+mn-ea"/>
                <a:cs typeface="+mn-cs"/>
              </a:rPr>
              <a:t> – customers are looking to run bigger, more powerful virtual machines, to handle the demands of their biggest workloads.  In addition, as hardware scale grows, customers wish to take advantage of the largest physical systems to drive the highest levels of density, and reduce overall costs.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Security &amp; Multitenancy</a:t>
            </a:r>
            <a:r>
              <a:rPr lang="en-US" sz="1200" kern="1200" dirty="0" smtClean="0">
                <a:solidFill>
                  <a:schemeClr val="tx1"/>
                </a:solidFill>
                <a:effectLst/>
                <a:latin typeface="+mn-lt"/>
                <a:ea typeface="+mn-ea"/>
                <a:cs typeface="+mn-cs"/>
              </a:rPr>
              <a:t> - Virtualized data centers are becoming more popular and practical every day. IT organizations and hosting providers have begun offering infrastructure as a service (IaaS), which provides more flexible, virtualized infrastructures to customers—“server instances on‑demand.” Because of this trend, IT organizations and hosting providers must offer customers enhanced security and isolation from one another, and in some cases, encrypted to meet compliance demands.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Flexible Infrastructure</a:t>
            </a:r>
            <a:r>
              <a:rPr lang="en-US" sz="1200" kern="1200" dirty="0" smtClean="0">
                <a:solidFill>
                  <a:schemeClr val="tx1"/>
                </a:solidFill>
                <a:effectLst/>
                <a:latin typeface="+mn-lt"/>
                <a:ea typeface="+mn-ea"/>
                <a:cs typeface="+mn-cs"/>
              </a:rPr>
              <a:t> – In a modern datacenter, customers are looking to be agile, in order to respond to changing business demands quickly, and efficiently.  Being able to move workloads flexibly around the infrastructure is of incredible importance, and in addition, customers want to be able to choose where best to deploy their workloads based on the needs of that workload specifically.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High Availability &amp; Resiliency</a:t>
            </a:r>
            <a:r>
              <a:rPr lang="en-US" sz="1200" kern="1200" dirty="0" smtClean="0">
                <a:solidFill>
                  <a:schemeClr val="tx1"/>
                </a:solidFill>
                <a:effectLst/>
                <a:latin typeface="+mn-lt"/>
                <a:ea typeface="+mn-ea"/>
                <a:cs typeface="+mn-cs"/>
              </a:rPr>
              <a:t> – As customers’ confidence in virtualization grows, and they virtualize their more mission-critical workloads, the importance of keeping those workloads continuously available grows significantly.  Having capabilities built into the platform that not only help keep those workloads highly available, but also, in the event of a disaster, quick to restore in another geographical location, is of immense importance when choosing a platform for today’s modern datacenter.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Virtualization Innovation</a:t>
            </a:r>
            <a:r>
              <a:rPr lang="en-US" sz="1200" kern="1200" dirty="0" smtClean="0">
                <a:solidFill>
                  <a:schemeClr val="tx1"/>
                </a:solidFill>
                <a:effectLst/>
                <a:latin typeface="+mn-lt"/>
                <a:ea typeface="+mn-ea"/>
                <a:cs typeface="+mn-cs"/>
              </a:rPr>
              <a:t> – Finally, we’ll take a look</a:t>
            </a:r>
            <a:r>
              <a:rPr lang="en-US" sz="1200" kern="1200" baseline="0" dirty="0" smtClean="0">
                <a:solidFill>
                  <a:schemeClr val="tx1"/>
                </a:solidFill>
                <a:effectLst/>
                <a:latin typeface="+mn-lt"/>
                <a:ea typeface="+mn-ea"/>
                <a:cs typeface="+mn-cs"/>
              </a:rPr>
              <a:t> at some of the key features of Windows Server 2012 R2 Hyper-V, that go beyond virtualization, to streamline management, increase efficiency and performance.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Throughout these 5 areas, we’ll explore the challenges that customers face, and how the capabilities found within Windows Server 2012 R2 can help address those challenges with powerful, yet cost effective solutions</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4E60CF7-F3EE-4A56-A1CB-7DFB480D1786}"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168820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dirty="0" smtClean="0">
              <a:solidFill>
                <a:schemeClr val="bg1"/>
              </a:solidFill>
            </a:endParaRPr>
          </a:p>
        </p:txBody>
      </p:sp>
      <p:sp>
        <p:nvSpPr>
          <p:cNvPr id="199683" name="Slide Number Placeholder 3"/>
          <p:cNvSpPr txBox="1">
            <a:spLocks noGrp="1"/>
          </p:cNvSpPr>
          <p:nvPr/>
        </p:nvSpPr>
        <p:spPr bwMode="auto">
          <a:xfrm>
            <a:off x="5436218" y="6858692"/>
            <a:ext cx="4158482" cy="36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4" tIns="47467" rIns="94934" bIns="47467" anchor="b"/>
          <a:lstStyle>
            <a:lvl1pPr defTabSz="930275" eaLnBrk="0" hangingPunct="0">
              <a:defRPr sz="2400">
                <a:solidFill>
                  <a:schemeClr val="tx1"/>
                </a:solidFill>
                <a:latin typeface="Segoe UI" pitchFamily="34" charset="0"/>
                <a:ea typeface="MS PGothic" pitchFamily="34" charset="-128"/>
              </a:defRPr>
            </a:lvl1pPr>
            <a:lvl2pPr marL="742950" indent="-285750" defTabSz="930275" eaLnBrk="0" hangingPunct="0">
              <a:defRPr sz="2400">
                <a:solidFill>
                  <a:schemeClr val="tx1"/>
                </a:solidFill>
                <a:latin typeface="Segoe UI" pitchFamily="34" charset="0"/>
                <a:ea typeface="MS PGothic" pitchFamily="34" charset="-128"/>
              </a:defRPr>
            </a:lvl2pPr>
            <a:lvl3pPr marL="1143000" indent="-228600" defTabSz="930275" eaLnBrk="0" hangingPunct="0">
              <a:defRPr sz="2400">
                <a:solidFill>
                  <a:schemeClr val="tx1"/>
                </a:solidFill>
                <a:latin typeface="Segoe UI" pitchFamily="34" charset="0"/>
                <a:ea typeface="MS PGothic" pitchFamily="34" charset="-128"/>
              </a:defRPr>
            </a:lvl3pPr>
            <a:lvl4pPr marL="1600200" indent="-228600" defTabSz="930275" eaLnBrk="0" hangingPunct="0">
              <a:defRPr sz="2400">
                <a:solidFill>
                  <a:schemeClr val="tx1"/>
                </a:solidFill>
                <a:latin typeface="Segoe UI" pitchFamily="34" charset="0"/>
                <a:ea typeface="MS PGothic" pitchFamily="34" charset="-128"/>
              </a:defRPr>
            </a:lvl4pPr>
            <a:lvl5pPr marL="2057400" indent="-228600" defTabSz="930275" eaLnBrk="0" hangingPunct="0">
              <a:defRPr sz="2400">
                <a:solidFill>
                  <a:schemeClr val="tx1"/>
                </a:solidFill>
                <a:latin typeface="Segoe UI" pitchFamily="34"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algn="r" eaLnBrk="1" fontAlgn="base" hangingPunct="1">
              <a:spcBef>
                <a:spcPct val="0"/>
              </a:spcBef>
              <a:spcAft>
                <a:spcPct val="0"/>
              </a:spcAft>
            </a:pPr>
            <a:fld id="{29A6BD66-DC98-419B-B049-CAE3C6CB764A}" type="slidenum">
              <a:rPr lang="en-US" sz="1200">
                <a:solidFill>
                  <a:srgbClr val="000000"/>
                </a:solidFill>
                <a:latin typeface="Calibri" pitchFamily="34" charset="0"/>
                <a:cs typeface="Segoe UI" pitchFamily="34" charset="0"/>
              </a:rPr>
              <a:pPr algn="r" eaLnBrk="1" fontAlgn="base" hangingPunct="1">
                <a:spcBef>
                  <a:spcPct val="0"/>
                </a:spcBef>
                <a:spcAft>
                  <a:spcPct val="0"/>
                </a:spcAft>
              </a:pPr>
              <a:t>60</a:t>
            </a:fld>
            <a:endParaRPr lang="en-US" sz="1200">
              <a:solidFill>
                <a:srgbClr val="000000"/>
              </a:solidFill>
              <a:latin typeface="Calibri" pitchFamily="34" charset="0"/>
              <a:cs typeface="Segoe UI" pitchFamily="34" charset="0"/>
            </a:endParaRPr>
          </a:p>
        </p:txBody>
      </p:sp>
    </p:spTree>
    <p:extLst>
      <p:ext uri="{BB962C8B-B14F-4D97-AF65-F5344CB8AC3E}">
        <p14:creationId xmlns:p14="http://schemas.microsoft.com/office/powerpoint/2010/main" val="4175986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8">
              <a:spcAft>
                <a:spcPts val="0"/>
              </a:spcAft>
              <a:defRPr/>
            </a:pPr>
            <a:endParaRPr lang="en-US" dirty="0">
              <a:latin typeface="Segoe UI" pitchFamily="34" charset="0"/>
              <a:ea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smtClean="0">
                <a:solidFill>
                  <a:prstClr val="black"/>
                </a:solidFill>
              </a:rPr>
              <a:t>Server &amp; Tools Business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186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86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939873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63</a:t>
            </a:fld>
            <a:endParaRPr lang="en-US" dirty="0"/>
          </a:p>
        </p:txBody>
      </p:sp>
    </p:spTree>
    <p:extLst>
      <p:ext uri="{BB962C8B-B14F-4D97-AF65-F5344CB8AC3E}">
        <p14:creationId xmlns:p14="http://schemas.microsoft.com/office/powerpoint/2010/main" val="1926935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slide is an attempt to highlight some of the biggest, most relevant and/or most differentiated new features in Windows Server 2012 R2. Here are the top 10 features of Windows Server 2012 R2:</a:t>
            </a:r>
          </a:p>
          <a:p>
            <a:endParaRPr lang="en-US" b="0" baseline="0" dirty="0" smtClean="0"/>
          </a:p>
          <a:p>
            <a:r>
              <a:rPr lang="en-US" b="1" baseline="0" dirty="0" smtClean="0"/>
              <a:t>High-performance Live Migration</a:t>
            </a:r>
          </a:p>
          <a:p>
            <a:pPr defTabSz="942289">
              <a:lnSpc>
                <a:spcPct val="100000"/>
              </a:lnSpc>
              <a:spcAft>
                <a:spcPts val="0"/>
              </a:spcAft>
              <a:defRPr/>
            </a:pPr>
            <a:r>
              <a:rPr lang="en-US" dirty="0"/>
              <a:t>Live migration is an important VM mobility feature that has kept getting better and better with Hyper-V since it was introduced with Windows Server 2008 R2. Improving the performance of live migrating a VM from the source host to the target host has been a constant focus for Windows Server, and in Windows Server 2012 R2 these performance improvements have been taken to the next level: Live migration compression is a new feature that accelerates live migration transfer speed by compressing the VHD/VHDX file, improving performance roughly by 2x for most real-life workloads. Live migration with RDMA offload is another new R2 feature, which delivers the highest performance for live migrations on &gt;10GBit network connections, supporting transfer speeds of up to 56 GB/s, by offloading the transfer to hardware and harnessing the power of remote direct memory access (RDMA) technologies.</a:t>
            </a:r>
          </a:p>
          <a:p>
            <a:pPr defTabSz="942289">
              <a:lnSpc>
                <a:spcPct val="100000"/>
              </a:lnSpc>
              <a:spcAft>
                <a:spcPts val="0"/>
              </a:spcAft>
              <a:defRPr/>
            </a:pPr>
            <a:endParaRPr lang="en-US" b="1" dirty="0">
              <a:solidFill>
                <a:schemeClr val="tx1">
                  <a:alpha val="99000"/>
                </a:schemeClr>
              </a:solidFill>
              <a:latin typeface="Segoe UI" pitchFamily="34" charset="0"/>
            </a:endParaRPr>
          </a:p>
          <a:p>
            <a:r>
              <a:rPr lang="en-US" b="1" baseline="0" dirty="0" smtClean="0"/>
              <a:t>Multi-node Hyper-V Replica with configurable replication frequency</a:t>
            </a:r>
          </a:p>
          <a:p>
            <a:pPr defTabSz="942251">
              <a:spcAft>
                <a:spcPts val="343"/>
              </a:spcAft>
              <a:defRPr/>
            </a:pPr>
            <a:r>
              <a:rPr lang="en-US" dirty="0">
                <a:solidFill>
                  <a:schemeClr val="tx1">
                    <a:alpha val="99000"/>
                  </a:schemeClr>
                </a:solidFill>
                <a:latin typeface="Segoe UI" pitchFamily="34" charset="0"/>
              </a:rPr>
              <a:t>Introduced in Windows Server 2012 R2, Hyper‑V Replica provides a storage-agnostic and workload-agnostic solution that replicates efficiently, periodically, and asynchronously</a:t>
            </a:r>
            <a:r>
              <a:rPr lang="en-US" b="1" dirty="0">
                <a:solidFill>
                  <a:schemeClr val="tx1">
                    <a:alpha val="99000"/>
                  </a:schemeClr>
                </a:solidFill>
                <a:latin typeface="Segoe UI" pitchFamily="34" charset="0"/>
              </a:rPr>
              <a:t> </a:t>
            </a:r>
            <a:r>
              <a:rPr lang="en-US" dirty="0">
                <a:solidFill>
                  <a:schemeClr val="tx1">
                    <a:alpha val="99000"/>
                  </a:schemeClr>
                </a:solidFill>
                <a:latin typeface="Segoe UI" pitchFamily="34" charset="0"/>
              </a:rPr>
              <a:t>over IP-based networks, typically to a remote site. It also allows an administrator to easily test the replica virtual machine without disrupting the ongoing replication. If a disaster occurs at the primary site, administrators can quickly restore their business operations by bringing up the replicated virtual machine at the Replica site. New in Windows Server 2012 R2, Hyper-V Replica now allows for variable (configurable) replication frequencies (30 sec., 5 min., 15 min.) and also supports multiple nodes; this means that tertiary replica sites are supported, for example in the case of a service provider who wants to replicate a customer’s workload to another (tertiary) data center.</a:t>
            </a:r>
          </a:p>
          <a:p>
            <a:pPr defTabSz="942251">
              <a:spcAft>
                <a:spcPts val="343"/>
              </a:spcAft>
              <a:defRPr/>
            </a:pPr>
            <a:endParaRPr lang="en-US" b="1" baseline="0" dirty="0" smtClean="0"/>
          </a:p>
          <a:p>
            <a:r>
              <a:rPr lang="en-US" b="1" baseline="0" dirty="0" smtClean="0"/>
              <a:t>Shared VHDX guest clustering</a:t>
            </a:r>
          </a:p>
          <a:p>
            <a:r>
              <a:rPr lang="en-US" dirty="0">
                <a:latin typeface="Segoe UI" pitchFamily="34" charset="0"/>
                <a:ea typeface="Segoe UI" pitchFamily="34" charset="0"/>
                <a:cs typeface="Segoe UI" pitchFamily="34" charset="0"/>
              </a:rPr>
              <a:t>Among other guest clustering options, Windows Server 2012 R2 now also offers shared VHDX files. Shared VHDX files can be stored on a scale-out file server cluster or on Cluster-shared Volumes (CSV) on block storage. Shared VHDX clustering preserves dynamic memory, live migration and storage live migration for a VM that is part of the guest cluster.</a:t>
            </a:r>
          </a:p>
          <a:p>
            <a:endParaRPr lang="en-US" b="1" baseline="0" dirty="0" smtClean="0"/>
          </a:p>
          <a:p>
            <a:r>
              <a:rPr lang="en-US" b="1" baseline="0" dirty="0" smtClean="0"/>
              <a:t>Enhanced Linux Integration Services</a:t>
            </a:r>
          </a:p>
          <a:p>
            <a:r>
              <a:rPr lang="en-US" dirty="0">
                <a:solidFill>
                  <a:schemeClr val="tx1">
                    <a:alpha val="99000"/>
                  </a:schemeClr>
                </a:solidFill>
                <a:latin typeface="Segoe UI" pitchFamily="34" charset="0"/>
              </a:rPr>
              <a:t>Enhancements to </a:t>
            </a:r>
            <a:r>
              <a:rPr lang="en-US" dirty="0"/>
              <a:t>Linux Integration Services in Windows Server 2012 R2 provide a set of drivers that improve performance and functionality of virtualized Linux instances running on Hyper-V. Very importantly, Linux Integration Services now allows Linux guests on Hyper-V to take advantage of Dynamic Memory</a:t>
            </a:r>
            <a:r>
              <a:rPr lang="en-US" dirty="0">
                <a:solidFill>
                  <a:schemeClr val="tx1">
                    <a:alpha val="99000"/>
                  </a:schemeClr>
                </a:solidFill>
                <a:latin typeface="Segoe UI" pitchFamily="34" charset="0"/>
              </a:rPr>
              <a:t>.</a:t>
            </a:r>
            <a:endParaRPr lang="en-US" b="1" baseline="0" dirty="0" smtClean="0"/>
          </a:p>
          <a:p>
            <a:endParaRPr lang="en-US" b="1" baseline="0" dirty="0" smtClean="0"/>
          </a:p>
          <a:p>
            <a:r>
              <a:rPr lang="en-US" b="1" baseline="0" dirty="0" smtClean="0"/>
              <a:t>Hyper-V Network Virtualization</a:t>
            </a:r>
          </a:p>
          <a:p>
            <a:pPr defTabSz="942251">
              <a:spcAft>
                <a:spcPts val="343"/>
              </a:spcAft>
              <a:defRPr/>
            </a:pPr>
            <a:r>
              <a:rPr lang="en-US" dirty="0">
                <a:solidFill>
                  <a:schemeClr val="tx1">
                    <a:alpha val="99000"/>
                  </a:schemeClr>
                </a:solidFill>
                <a:latin typeface="Segoe UI" pitchFamily="34" charset="0"/>
              </a:rPr>
              <a:t>Isolating virtual machines of different departments or customers can be a challenge on a shared network. When these departments or customers need to isolate entire networks of virtual machines, the challenge becomes even greater. Traditionally, VLANs are used to isolate networks, but VLANs become very complex to manage on a large scale. Hyper‑V Network Virtualization solves this problem. With this feature, you can isolate network traffic from different business units or customers on a shared infrastructure without using VLANs. Hyper‑V Network Virtualization also lets you move virtual machines as needed within your virtual infrastructure while preserving their virtual network assignments. Finally, you can even use Hyper‑V Network Virtualization to transparently integrate these private networks into a preexisting infrastructure on another site.</a:t>
            </a:r>
            <a:endParaRPr lang="en-US" b="0" baseline="0" dirty="0" smtClean="0"/>
          </a:p>
          <a:p>
            <a:endParaRPr lang="en-US" b="0" baseline="0" dirty="0" smtClean="0"/>
          </a:p>
          <a:p>
            <a:r>
              <a:rPr lang="en-US" b="1" baseline="0" dirty="0" smtClean="0"/>
              <a:t>Multi-tenant VPN Gateway</a:t>
            </a:r>
          </a:p>
          <a:p>
            <a:r>
              <a:rPr lang="en-US" dirty="0"/>
              <a:t>The multi-tenant VPN gateway in Windows Server 2012 R2 allows Hyper-V Network Virtualization, which was introduced in Windows Server 2012, to span physical and virtual networks, as well as across premises, enabling site-to-site connectivity for multiple tenants to be deployed in a single virtual machine and in a highly available environment. This feature is managed through System Center Virtual Machine Manager.</a:t>
            </a:r>
            <a:endParaRPr lang="en-US" dirty="0">
              <a:solidFill>
                <a:schemeClr val="tx1">
                  <a:alpha val="99000"/>
                </a:schemeClr>
              </a:solidFill>
              <a:latin typeface="Segoe UI" pitchFamily="34" charset="0"/>
            </a:endParaRPr>
          </a:p>
          <a:p>
            <a:endParaRPr lang="en-US" b="0" baseline="0" dirty="0" smtClean="0"/>
          </a:p>
          <a:p>
            <a:r>
              <a:rPr lang="en-US" b="1" baseline="0" dirty="0" smtClean="0"/>
              <a:t>Low-cost, highly available file-based storage </a:t>
            </a:r>
            <a:r>
              <a:rPr lang="en-US" b="1" baseline="0" dirty="0" err="1" smtClean="0"/>
              <a:t>storage</a:t>
            </a:r>
            <a:endParaRPr lang="en-US" b="1" baseline="0" dirty="0" smtClean="0"/>
          </a:p>
          <a:p>
            <a:pPr eaLnBrk="1" hangingPunct="1">
              <a:defRPr/>
            </a:pPr>
            <a:r>
              <a:rPr lang="en-US" dirty="0">
                <a:latin typeface="Arial" charset="0"/>
                <a:cs typeface="Arial" charset="0"/>
              </a:rPr>
              <a:t>Windows Server 2012 introduces new File Services features that let you store server application data on file shares, leveraging the new Server Message Block 3 (SMB3) protocol and taking advantage of low-cost, ‘commodity’ hardware. A variety of performance enhancements and availability improvements come together to make file share storage a great low-cost choice for critical workloads such as Hyper-V and SQL Server. File services can now endure a variety of failures transparently – resulting in no interruption in service to the users – or servers – which depend on them for storage. These new File Server features allow you to easily create and manage an optimally available data storage foundation for critical application services such as Microsoft SQL Server and Hyper-V. An array of new SMB protocol enhancements and capabilities such as transparent failover, SMB Direct, and SMB Multichannel give you benefits and performance that are similar to much more expensive storage area networks (SAN).</a:t>
            </a:r>
          </a:p>
          <a:p>
            <a:pPr eaLnBrk="1" hangingPunct="1">
              <a:defRPr/>
            </a:pPr>
            <a:endParaRPr lang="en-US" b="1" dirty="0">
              <a:latin typeface="Arial" charset="0"/>
              <a:cs typeface="Arial" charset="0"/>
            </a:endParaRPr>
          </a:p>
          <a:p>
            <a:r>
              <a:rPr lang="en-US" b="1" baseline="0" dirty="0" smtClean="0"/>
              <a:t>Storage Spaces with automatic tiering</a:t>
            </a:r>
          </a:p>
          <a:p>
            <a:pPr defTabSz="942251">
              <a:spcAft>
                <a:spcPts val="343"/>
              </a:spcAft>
              <a:defRPr/>
            </a:pPr>
            <a:r>
              <a:rPr lang="en-US" dirty="0">
                <a:solidFill>
                  <a:schemeClr val="tx1">
                    <a:alpha val="99000"/>
                  </a:schemeClr>
                </a:solidFill>
                <a:latin typeface="Segoe UI" pitchFamily="34" charset="0"/>
              </a:rPr>
              <a:t>Introduced in Windows Server 2012, Storage Spaces enables cost-effective, optimally used, highly available, scalable, and flexible storage solutions for business-critical (virtualized or physical) deployments. Storage Spaces offers sophisticated storage virtualization capabilities in-the-box, empowering customers to use industry-standard storage, for both single-node and scalable multi-node deployments. New in R2, automatic </a:t>
            </a:r>
            <a:r>
              <a:rPr lang="en-US" dirty="0"/>
              <a:t>tiering allows files to move between HDD and SSD tiers within the same volume, and while keeping the file running.</a:t>
            </a:r>
            <a:endParaRPr lang="en-US" b="1" baseline="0" dirty="0" smtClean="0"/>
          </a:p>
          <a:p>
            <a:pPr marL="235572" indent="-235572">
              <a:buAutoNum type="arabicPeriod"/>
            </a:pPr>
            <a:endParaRPr lang="en-US" b="0" baseline="0" dirty="0" smtClean="0"/>
          </a:p>
          <a:p>
            <a:r>
              <a:rPr lang="en-US" b="1" baseline="0" dirty="0" smtClean="0"/>
              <a:t>VHD De-duplication for VDI</a:t>
            </a:r>
          </a:p>
          <a:p>
            <a:pPr defTabSz="961191">
              <a:spcAft>
                <a:spcPts val="350"/>
              </a:spcAft>
              <a:defRPr/>
            </a:pPr>
            <a:r>
              <a:rPr lang="en-US" dirty="0" smtClean="0"/>
              <a:t>New in Windows Server 2012 R2,</a:t>
            </a:r>
            <a:r>
              <a:rPr lang="en-US" baseline="0" dirty="0" smtClean="0"/>
              <a:t> data </a:t>
            </a:r>
            <a:r>
              <a:rPr lang="en-US" baseline="0" dirty="0" err="1" smtClean="0"/>
              <a:t>deduplication</a:t>
            </a:r>
            <a:r>
              <a:rPr lang="en-US" baseline="0" dirty="0" smtClean="0"/>
              <a:t> now supports live VHDs for VDI, which means that data </a:t>
            </a:r>
            <a:r>
              <a:rPr lang="en-US" baseline="0" dirty="0" err="1" smtClean="0"/>
              <a:t>deduplication</a:t>
            </a:r>
            <a:r>
              <a:rPr lang="en-US" dirty="0" smtClean="0"/>
              <a:t> can now be performed on open VHD/VHDX files on remote</a:t>
            </a:r>
            <a:r>
              <a:rPr lang="en-US" baseline="0" dirty="0" smtClean="0"/>
              <a:t> VDI</a:t>
            </a:r>
            <a:r>
              <a:rPr lang="en-US" dirty="0" smtClean="0"/>
              <a:t> storage</a:t>
            </a:r>
            <a:r>
              <a:rPr lang="en-US" baseline="0" dirty="0" smtClean="0"/>
              <a:t> with </a:t>
            </a:r>
            <a:r>
              <a:rPr lang="en-US" dirty="0" smtClean="0"/>
              <a:t>CSV volume support.</a:t>
            </a:r>
          </a:p>
          <a:p>
            <a:r>
              <a:rPr lang="en-US" dirty="0">
                <a:latin typeface="Segoe UI" pitchFamily="34" charset="0"/>
                <a:ea typeface="Segoe UI" pitchFamily="34" charset="0"/>
                <a:cs typeface="Segoe UI" pitchFamily="34" charset="0"/>
              </a:rPr>
              <a:t>Remote VHD/VHDX storage de-duplication allows for increased VDI storage density significantly reducing VDI storage costs, and enabling faster read/write of optimized files and advanced caching of duplicated data.</a:t>
            </a:r>
          </a:p>
          <a:p>
            <a:endParaRPr lang="en-US" b="0" baseline="0" dirty="0" smtClean="0"/>
          </a:p>
          <a:p>
            <a:r>
              <a:rPr lang="en-US" b="1" baseline="0" dirty="0" smtClean="0"/>
              <a:t>Work Folders</a:t>
            </a:r>
          </a:p>
          <a:p>
            <a:r>
              <a:rPr lang="en-US" dirty="0"/>
              <a:t>Work Folders allows users to synchronize files, originating from corporate file servers to their devices anywhere through a sync service. </a:t>
            </a:r>
            <a:r>
              <a:rPr lang="en-US" spc="-31" dirty="0">
                <a:solidFill>
                  <a:schemeClr val="bg2">
                    <a:lumMod val="50000"/>
                  </a:schemeClr>
                </a:solidFill>
              </a:rPr>
              <a:t>IT can configure a file server to provide Work Folder sync shares for each user to store data that syncs to their devices, including integration with Rights Management.</a:t>
            </a:r>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84AD0D-785C-415D-9709-F0B25A9FEB51}"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060251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recent releases of Windows Server 2012 and System Center 2012 (followed by SP1), we have established a solid foundation for our customers to cloud-optimize their infrastructure. </a:t>
            </a:r>
          </a:p>
          <a:p>
            <a:endParaRPr lang="en-US" baseline="0" dirty="0" smtClean="0"/>
          </a:p>
          <a:p>
            <a:r>
              <a:rPr lang="en-US" baseline="0" dirty="0" smtClean="0"/>
              <a:t>Use these compelling proof points – key launch metrics, analyst evidence, customer evidence - to land the marketplace success we’re seeing with Windows Sever 2012 and System Center 2012. </a:t>
            </a:r>
            <a:endParaRPr lang="en-US" dirty="0" smtClean="0"/>
          </a:p>
          <a:p>
            <a:endParaRPr lang="en-US" dirty="0" smtClean="0"/>
          </a:p>
          <a:p>
            <a:r>
              <a:rPr lang="en-US" b="1" dirty="0" smtClean="0"/>
              <a:t>Customer</a:t>
            </a:r>
            <a:r>
              <a:rPr lang="en-US" b="1" baseline="0" dirty="0" smtClean="0"/>
              <a:t> case studies</a:t>
            </a:r>
            <a:endParaRPr lang="en-US" b="1" dirty="0" smtClean="0"/>
          </a:p>
          <a:p>
            <a:pPr marL="173093" indent="-173093">
              <a:buFont typeface="Arial" pitchFamily="34" charset="0"/>
              <a:buChar char="•"/>
            </a:pPr>
            <a:r>
              <a:rPr lang="en-US" dirty="0" smtClean="0"/>
              <a:t>Marquette University</a:t>
            </a:r>
            <a:r>
              <a:rPr lang="en-US" baseline="0" dirty="0" smtClean="0"/>
              <a:t> - </a:t>
            </a:r>
            <a:r>
              <a:rPr lang="en-US" dirty="0" smtClean="0"/>
              <a:t>http://www.microsoft.com/casestudies/Windows-Server-2012/Marquette-University/Marquette-Aims-to-Reduce-Server-Costs-by-50-Percent-Curb-IT-Hiring-with-Upgrade/710000001323</a:t>
            </a:r>
          </a:p>
          <a:p>
            <a:pPr marL="173093" indent="-173093">
              <a:buFont typeface="Arial" pitchFamily="34" charset="0"/>
              <a:buChar char="•"/>
            </a:pPr>
            <a:r>
              <a:rPr lang="en-US" dirty="0" smtClean="0"/>
              <a:t>Studio </a:t>
            </a:r>
            <a:r>
              <a:rPr lang="en-US" dirty="0" err="1" smtClean="0"/>
              <a:t>Moderna</a:t>
            </a:r>
            <a:r>
              <a:rPr lang="en-US" baseline="0" dirty="0" smtClean="0"/>
              <a:t> - http://www.microsoft.com/casestudies/Windows-Server-2012/Studio-Moderna/Retailer-Deploys-File-Share-Storage-Saves-50-Percent-in-Storage-Costs/710000001450</a:t>
            </a:r>
          </a:p>
          <a:p>
            <a:pPr marL="173093" indent="-173093">
              <a:buFont typeface="Arial" pitchFamily="34" charset="0"/>
              <a:buChar char="•"/>
            </a:pPr>
            <a:r>
              <a:rPr lang="en-US" baseline="0" dirty="0" smtClean="0"/>
              <a:t>Dominos --https://microsoft-my.sharepoint.com/personal/johnallw_microsoft_com/_layouts/15/WopiFrame.aspx?sourcedoc=/personal/johnallw_microsoft_com/Documents/WSSC%20R2%20Content%20Project/3-Final%20Approved/D12_Windows_Azure_Pack_Overview_version2.5.pptx&amp;action=default</a:t>
            </a:r>
          </a:p>
          <a:p>
            <a:pPr marL="173093" indent="-173093">
              <a:buFont typeface="Arial" pitchFamily="34" charset="0"/>
              <a:buChar char="•"/>
            </a:pPr>
            <a:r>
              <a:rPr lang="en-US" baseline="0" dirty="0" smtClean="0"/>
              <a:t>Aston-Martin -- http://www.microsoft.com/india/casestudies/microsoft-hyper-v/aston-martin/luxury-sports-car-manufacturer-accelerates-efficiency-with-latest-operating-system/710000002666</a:t>
            </a:r>
          </a:p>
          <a:p>
            <a:pPr marL="173093" indent="-173093">
              <a:buFont typeface="Arial" pitchFamily="34" charset="0"/>
              <a:buChar char="•"/>
            </a:pPr>
            <a:r>
              <a:rPr lang="en-US" dirty="0" err="1" smtClean="0"/>
              <a:t>Suncorp</a:t>
            </a:r>
            <a:r>
              <a:rPr lang="en-US" dirty="0" smtClean="0"/>
              <a:t> - http://www.microsoft.com/casestudies/Windows-Server-2012/Suncorp-Group/Financial-Services-Group-to-Save-300-000-Annually-with-Virtual-Desktop-Infrastructure/710000001642</a:t>
            </a:r>
          </a:p>
          <a:p>
            <a:pPr marL="173093" indent="-173093">
              <a:buFont typeface="Arial" pitchFamily="34" charset="0"/>
              <a:buChar char="•"/>
            </a:pPr>
            <a:r>
              <a:rPr lang="en-US" dirty="0" err="1" smtClean="0"/>
              <a:t>Menzies</a:t>
            </a:r>
            <a:r>
              <a:rPr lang="en-US" dirty="0" smtClean="0"/>
              <a:t> Aviation</a:t>
            </a:r>
            <a:r>
              <a:rPr lang="en-US" baseline="0" dirty="0" smtClean="0"/>
              <a:t> - </a:t>
            </a:r>
            <a:r>
              <a:rPr lang="en-US" dirty="0" smtClean="0"/>
              <a:t>http://www.microsoft.com/casestudies/Windows-Server-2012/Menzies-Aviation/Aviation-Company-Improves-Identity-Access-Management-with-Latest-Operating-System/710000001337</a:t>
            </a:r>
          </a:p>
          <a:p>
            <a:endParaRPr lang="en-US" dirty="0" smtClean="0"/>
          </a:p>
          <a:p>
            <a:r>
              <a:rPr lang="en-US" b="1" dirty="0" smtClean="0"/>
              <a:t>Analyst &amp; Press references</a:t>
            </a:r>
          </a:p>
          <a:p>
            <a:pPr marL="173093" indent="-173093">
              <a:buFont typeface="Arial" pitchFamily="34" charset="0"/>
              <a:buChar char="•"/>
            </a:pPr>
            <a:r>
              <a:rPr lang="en-US" u="sng" dirty="0">
                <a:hlinkClick r:id="rId3"/>
              </a:rPr>
              <a:t>Windows Server 2012 built deep in cloud</a:t>
            </a:r>
            <a:r>
              <a:rPr lang="en-US" dirty="0"/>
              <a:t> - The Seattle Times</a:t>
            </a:r>
          </a:p>
          <a:p>
            <a:r>
              <a:rPr lang="en-US" dirty="0"/>
              <a:t>    “You end up with a solution set that has the capability of doing the kinds of compute scenarios that customers will want to do in the next few years...We think it's a great product." – Al Gillen, IDC </a:t>
            </a:r>
          </a:p>
          <a:p>
            <a:pPr marL="173093" indent="-173093">
              <a:buFont typeface="Arial" pitchFamily="34" charset="0"/>
              <a:buChar char="•"/>
            </a:pPr>
            <a:r>
              <a:rPr lang="en-US" u="sng" dirty="0">
                <a:hlinkClick r:id="rId4"/>
              </a:rPr>
              <a:t>Microsoft Announces Windows Server 2012</a:t>
            </a:r>
            <a:r>
              <a:rPr lang="en-US" b="0" dirty="0" smtClean="0"/>
              <a:t> - </a:t>
            </a:r>
            <a:r>
              <a:rPr lang="en-US" dirty="0"/>
              <a:t>Forrester Research - “For users contemplating a major new cloud or virtualization project or initiative, WS2012 should be the platform of choice, and any preconceived notions about Microsoft versus VMware for the virtualization layer need to be re-examined.” – Richard </a:t>
            </a:r>
            <a:r>
              <a:rPr lang="en-US" dirty="0" err="1"/>
              <a:t>Fichera</a:t>
            </a:r>
            <a:endParaRPr lang="en-US" dirty="0"/>
          </a:p>
          <a:p>
            <a:pPr marL="173093" indent="-173093">
              <a:buFont typeface="Arial" pitchFamily="34" charset="0"/>
              <a:buChar char="•"/>
            </a:pPr>
            <a:r>
              <a:rPr lang="en-US" dirty="0"/>
              <a:t>The 2012 CRN Tech Innovator And Enterprise App Awards (WS gets Virtualization and Editor’s choice) - </a:t>
            </a:r>
            <a:r>
              <a:rPr lang="en-US" u="sng" dirty="0">
                <a:hlinkClick r:id="rId5"/>
              </a:rPr>
              <a:t>http://www.crn.com/slide-shows/channel-programs/240034554/the-2012-crn-tech-innovator-and-enterprise-app-awards.htm?pgno=16</a:t>
            </a:r>
            <a:r>
              <a:rPr lang="en-US" dirty="0"/>
              <a:t> </a:t>
            </a:r>
          </a:p>
          <a:p>
            <a:pPr marL="173093" indent="-173093">
              <a:buFont typeface="Arial" pitchFamily="34" charset="0"/>
              <a:buChar char="•"/>
            </a:pPr>
            <a:r>
              <a:rPr lang="en-US" u="sng" dirty="0">
                <a:hlinkClick r:id="rId6"/>
              </a:rPr>
              <a:t>Windows Server 2012: RTM review</a:t>
            </a:r>
            <a:r>
              <a:rPr lang="en-US" dirty="0"/>
              <a:t> – ZDNet - “An ideal migration path to tomorrow's world of private and public clouds…It's not often that we describe a server operating system as a must-have upgrade, but if ever there was one, this is it.” – Simon </a:t>
            </a:r>
            <a:r>
              <a:rPr lang="en-US" dirty="0" err="1"/>
              <a:t>Bisson</a:t>
            </a:r>
            <a:endParaRPr lang="en-US" dirty="0"/>
          </a:p>
          <a:p>
            <a:pPr marL="173093" indent="-173093">
              <a:buFont typeface="Arial" pitchFamily="34" charset="0"/>
              <a:buChar char="•"/>
            </a:pPr>
            <a:endParaRPr lang="en-US" b="0"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186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86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AE71A6-FCDD-402D-AFEB-A9E61B030A5B}" type="datetime1">
              <a:rPr lang="en-US" smtClean="0">
                <a:solidFill>
                  <a:prstClr val="black"/>
                </a:solidFill>
              </a:rPr>
              <a:pPr/>
              <a:t>11/26/2013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5115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AD1F8-85C8-4BEF-8FD3-D9F35D614ED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5190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6429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 V in Windows Server 2008 R2 supported configuring virtual machines with a maximum of four virtual processors and up to 64 GB of memory. However, IT organizations increasingly want to use virtualization when they deploy mission critical, tier-1 business applications. Large, demanding workloads such as online transaction processing (OLTP) databases and online transaction analysis (OLTA) solutions typically run on systems with 16 or more processors and demand large amounts of memory. For this class of workloads, more virtual processors and larger amounts of virtual machine memory are a core requirement.</a:t>
            </a:r>
          </a:p>
          <a:p>
            <a:endParaRPr lang="en-US" dirty="0" smtClean="0"/>
          </a:p>
          <a:p>
            <a:r>
              <a:rPr lang="en-US" dirty="0" smtClean="0"/>
              <a:t>Scalability however, goes beyond just running workloads.  Customers also need to ensure that the demands of workloads can be handled effectively by scalable storage and networking infrastructure, and to do so, must take advantage of the latest, and greatest hardware innovations.</a:t>
            </a:r>
          </a:p>
          <a:p>
            <a:endParaRPr lang="en-US" dirty="0" smtClean="0"/>
          </a:p>
          <a:p>
            <a:r>
              <a:rPr lang="en-US" dirty="0" smtClean="0"/>
              <a:t>With Windows Server 2012, and subsequently 2012 R2, there were a number of design goals to try to address these challenges.  Not only do we want to enable customers to run their most demanding of applications, whilst providing the highest levels of performance and scale, but at the same time, we want to ensure that customers can provide optimal resource usage and availability across their infrastructure.</a:t>
            </a:r>
          </a:p>
          <a:p>
            <a:endParaRPr lang="en-US" dirty="0" smtClean="0"/>
          </a:p>
          <a:p>
            <a:r>
              <a:rPr lang="en-US" dirty="0" smtClean="0"/>
              <a:t>From an out and out scalability perspective, Hyper V in Windows Server 2012 R2 greatly expands support for host processors and memory over Windows Server 2008 R2 Hyper-V. New features include support for up to 64 virtual processors and 1TB of memory for Hyper V guests, a new VHDX virtual hard disk format with larger disk capacity of up to 64 TB, and additional resiliency and alignment optimization, which we’ll discuss later. These features help ensure that the virtualization infrastructure can support the configuration of large, high-performance virtual machines to support workloads that might need to scale up significantly</a:t>
            </a:r>
          </a:p>
          <a:p>
            <a:endParaRPr lang="en-US" dirty="0" smtClean="0"/>
          </a:p>
          <a:p>
            <a:r>
              <a:rPr lang="en-US" sz="1200" kern="1200" dirty="0" smtClean="0">
                <a:solidFill>
                  <a:schemeClr val="tx1"/>
                </a:solidFill>
                <a:effectLst/>
                <a:latin typeface="+mn-lt"/>
                <a:ea typeface="+mn-ea"/>
                <a:cs typeface="+mn-cs"/>
              </a:rPr>
              <a:t>From a host perspective, you can see that Hyper-V supports up to 4TB of physical memory per host, and up to 2,048 vCPUs per host.  This is a 4x increase over Windows Server 2008 R2 Hyper-V, and means that a customer could, in reality, run 1,024 2-vCPU virtual machines, each with around 4GB memory, and still be within a supported configuration.  This scalability is immense, and ensures customers can realize the greatest value for their hardware investments.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think about Virtual Machines (VM) in particular, again, significant improvements have been made across the board, with Hyper-V now supporting VMs with up to 64 vCPUs, and 1TB memory. This is huge scale, and opens the door to running high-end, mission-critical in-memory transactional or analysis workloads that can benefit significantly from that kind of resource capacity.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Earlier, we briefly discussed how customers are demanding higher levels of availability and resiliency for their key virtualized workloads.  With Windows Server and Hyper-V, the foundation of providing that higher level of availability is the Failover Cluster.  With Windows Server 2012 R2, cluster sizes have increased from a maximum of 16 nodes in Windows Server 2008 R2, to 64 nodes in Windows Server 2012 and Windows Server 2012 R2.  This in turn, supports a significantly higher number of active virtual machines per cluster, up from 1,000 to 8,000.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another innovation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can drive higher levels of performance for virtualized workloads, and is of particular importance when running virtualized workloads with significant numbers of virtual processors, and high levels of memory.  That innovation is Virtual Machine NUMA.</a:t>
            </a:r>
            <a:endParaRPr lang="en-US" dirty="0" smtClean="0"/>
          </a:p>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9606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727700"/>
          </a:xfrm>
        </p:spPr>
        <p:txBody>
          <a:bodyPr/>
          <a:lstStyle>
            <a:lvl1pPr marL="0" indent="0">
              <a:buNone/>
              <a:defRPr/>
            </a:lvl1pPr>
          </a:lstStyle>
          <a:p>
            <a:endParaRPr lang="en-US"/>
          </a:p>
        </p:txBody>
      </p:sp>
      <p:sp>
        <p:nvSpPr>
          <p:cNvPr id="5" name="Title 4"/>
          <p:cNvSpPr>
            <a:spLocks noGrp="1"/>
          </p:cNvSpPr>
          <p:nvPr>
            <p:ph type="title"/>
          </p:nvPr>
        </p:nvSpPr>
        <p:spPr>
          <a:xfrm>
            <a:off x="268927" y="301603"/>
            <a:ext cx="5378861" cy="899665"/>
          </a:xfrm>
        </p:spPr>
        <p:txBody>
          <a:bodyPr/>
          <a:lstStyle>
            <a:lvl1pPr>
              <a:defRPr sz="5882">
                <a:gradFill>
                  <a:gsLst>
                    <a:gs pos="8850">
                      <a:srgbClr val="FFFFFF"/>
                    </a:gs>
                    <a:gs pos="34000">
                      <a:srgbClr val="FFFFFF"/>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33113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104">
          <p15:clr>
            <a:srgbClr val="C35EA4"/>
          </p15:clr>
        </p15:guide>
        <p15:guide id="2" pos="288">
          <p15:clr>
            <a:srgbClr val="C35EA4"/>
          </p15:clr>
        </p15:guide>
        <p15:guide id="3" orient="horz" pos="302">
          <p15:clr>
            <a:srgbClr val="C35EA4"/>
          </p15:clr>
        </p15:guide>
        <p15:guide id="4" pos="754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Ligh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1793071"/>
          </a:xfrm>
        </p:spPr>
        <p:txBody>
          <a:bodyPr/>
          <a:lstStyle>
            <a:lvl1pPr>
              <a:defRPr sz="5686">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smtClean="0"/>
              <a:t>Click to edit Master text styles</a:t>
            </a:r>
          </a:p>
        </p:txBody>
      </p:sp>
    </p:spTree>
    <p:extLst>
      <p:ext uri="{BB962C8B-B14F-4D97-AF65-F5344CB8AC3E}">
        <p14:creationId xmlns:p14="http://schemas.microsoft.com/office/powerpoint/2010/main" val="42165265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949930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69239" y="1663915"/>
            <a:ext cx="8964248" cy="832882"/>
          </a:xfrm>
        </p:spPr>
        <p:txBody>
          <a:bodyPr/>
          <a:lstStyle>
            <a:lvl1pPr marL="0" indent="0">
              <a:buNone/>
              <a:defRPr sz="4705"/>
            </a:lvl1pPr>
            <a:lvl2pPr>
              <a:defRPr sz="3529"/>
            </a:lvl2pPr>
            <a:lvl3pPr>
              <a:defRPr sz="3529"/>
            </a:lvl3pPr>
            <a:lvl4pPr>
              <a:defRPr sz="3529"/>
            </a:lvl4pPr>
            <a:lvl5pPr>
              <a:defRPr sz="3529"/>
            </a:lvl5pPr>
          </a:lstStyle>
          <a:p>
            <a:pPr lvl="0"/>
            <a:r>
              <a:rPr lang="en-US" dirty="0" smtClean="0"/>
              <a:t>Click to edit Master text styles</a:t>
            </a:r>
          </a:p>
        </p:txBody>
      </p:sp>
    </p:spTree>
    <p:extLst>
      <p:ext uri="{BB962C8B-B14F-4D97-AF65-F5344CB8AC3E}">
        <p14:creationId xmlns:p14="http://schemas.microsoft.com/office/powerpoint/2010/main" val="192216999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Blue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69239" y="1663915"/>
            <a:ext cx="8964248" cy="832882"/>
          </a:xfrm>
        </p:spPr>
        <p:txBody>
          <a:bodyPr/>
          <a:lstStyle>
            <a:lvl1pPr marL="0" indent="0">
              <a:buNone/>
              <a:defRPr sz="4705"/>
            </a:lvl1pPr>
            <a:lvl2pPr>
              <a:defRPr sz="3529"/>
            </a:lvl2pPr>
            <a:lvl3pPr>
              <a:defRPr sz="3529"/>
            </a:lvl3pPr>
            <a:lvl4pPr>
              <a:defRPr sz="3529"/>
            </a:lvl4pPr>
            <a:lvl5pPr>
              <a:defRPr sz="3529"/>
            </a:lvl5pPr>
          </a:lstStyle>
          <a:p>
            <a:pPr lvl="0"/>
            <a:r>
              <a:rPr lang="en-US" dirty="0" smtClean="0"/>
              <a:t>Click to edit Master text styles</a:t>
            </a:r>
          </a:p>
        </p:txBody>
      </p:sp>
    </p:spTree>
    <p:extLst>
      <p:ext uri="{BB962C8B-B14F-4D97-AF65-F5344CB8AC3E}">
        <p14:creationId xmlns:p14="http://schemas.microsoft.com/office/powerpoint/2010/main" val="20028188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2" name="Title 1"/>
          <p:cNvSpPr>
            <a:spLocks noGrp="1"/>
          </p:cNvSpPr>
          <p:nvPr>
            <p:ph type="title"/>
          </p:nvPr>
        </p:nvSpPr>
        <p:spPr>
          <a:xfrm>
            <a:off x="268927" y="291102"/>
            <a:ext cx="8964560" cy="5379279"/>
          </a:xfrm>
        </p:spPr>
        <p:txBody>
          <a:bodyPr/>
          <a:lstStyle>
            <a:lvl1pPr>
              <a:defRPr sz="4705">
                <a:gradFill>
                  <a:gsLst>
                    <a:gs pos="31858">
                      <a:schemeClr val="tx1"/>
                    </a:gs>
                    <a:gs pos="51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454431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548019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4887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58280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3817634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368124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ox &amp;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727700"/>
          </a:xfrm>
        </p:spPr>
        <p:txBody>
          <a:bodyPr/>
          <a:lstStyle/>
          <a:p>
            <a:endParaRPr lang="en-US" dirty="0"/>
          </a:p>
        </p:txBody>
      </p:sp>
      <p:sp>
        <p:nvSpPr>
          <p:cNvPr id="2" name="Title 1"/>
          <p:cNvSpPr>
            <a:spLocks noGrp="1"/>
          </p:cNvSpPr>
          <p:nvPr>
            <p:ph type="title"/>
          </p:nvPr>
        </p:nvSpPr>
        <p:spPr>
          <a:xfrm>
            <a:off x="268927" y="1187620"/>
            <a:ext cx="4482436" cy="4482760"/>
          </a:xfrm>
        </p:spPr>
        <p:txBody>
          <a:bodyPr/>
          <a:lstStyle>
            <a:lvl1pPr>
              <a:defRPr sz="4705"/>
            </a:lvl1pPr>
          </a:lstStyle>
          <a:p>
            <a:r>
              <a:rPr lang="en-US" dirty="0" smtClean="0"/>
              <a:t>Click to edit Master title style</a:t>
            </a:r>
            <a:endParaRPr lang="en-US" dirty="0"/>
          </a:p>
        </p:txBody>
      </p:sp>
    </p:spTree>
    <p:extLst>
      <p:ext uri="{BB962C8B-B14F-4D97-AF65-F5344CB8AC3E}">
        <p14:creationId xmlns:p14="http://schemas.microsoft.com/office/powerpoint/2010/main" val="158272577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8959698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852553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5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
          <a:stretch/>
        </p:blipFill>
        <p:spPr>
          <a:xfrm>
            <a:off x="0" y="-149425"/>
            <a:ext cx="12213788" cy="7007425"/>
          </a:xfrm>
          <a:prstGeom prst="rect">
            <a:avLst/>
          </a:prstGeom>
        </p:spPr>
      </p:pic>
      <p:sp>
        <p:nvSpPr>
          <p:cNvPr id="7" name="Rectangle 6"/>
          <p:cNvSpPr/>
          <p:nvPr userDrawn="1"/>
        </p:nvSpPr>
        <p:spPr bwMode="auto">
          <a:xfrm>
            <a:off x="269239" y="280000"/>
            <a:ext cx="5378549" cy="5379312"/>
          </a:xfrm>
          <a:prstGeom prst="rect">
            <a:avLst/>
          </a:prstGeom>
          <a:solidFill>
            <a:srgbClr val="1B54A5">
              <a:alpha val="9058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0" y="2100815"/>
            <a:ext cx="5199270" cy="1686801"/>
          </a:xfrm>
          <a:prstGeom prst="rect">
            <a:avLst/>
          </a:prstGeom>
        </p:spPr>
        <p:txBody>
          <a:bodyPr lIns="146304" tIns="91440" rIns="146304" bIns="91440"/>
          <a:lstStyle>
            <a:lvl1pPr algn="l">
              <a:defRPr sz="5882">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69302" y="3877277"/>
            <a:ext cx="5199207" cy="1034782"/>
          </a:xfrm>
          <a:prstGeom prst="rect">
            <a:avLst/>
          </a:prstGeom>
        </p:spPr>
        <p:txBody>
          <a:bodyPr lIns="182880" tIns="146304" rIns="182880" bIns="146304"/>
          <a:lstStyle>
            <a:lvl1pPr marL="0" indent="0" algn="l">
              <a:lnSpc>
                <a:spcPct val="90000"/>
              </a:lnSpc>
              <a:buNone/>
              <a:defRPr sz="2157">
                <a:solidFill>
                  <a:schemeClr val="bg1"/>
                </a:solidFill>
                <a:latin typeface="+mn-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Tree>
    <p:extLst>
      <p:ext uri="{BB962C8B-B14F-4D97-AF65-F5344CB8AC3E}">
        <p14:creationId xmlns:p14="http://schemas.microsoft.com/office/powerpoint/2010/main" val="7850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
          <a:stretch/>
        </p:blipFill>
        <p:spPr>
          <a:xfrm>
            <a:off x="0" y="-149425"/>
            <a:ext cx="12213788" cy="7007425"/>
          </a:xfrm>
          <a:prstGeom prst="rect">
            <a:avLst/>
          </a:prstGeom>
        </p:spPr>
      </p:pic>
      <p:sp>
        <p:nvSpPr>
          <p:cNvPr id="7" name="Rectangle 6"/>
          <p:cNvSpPr/>
          <p:nvPr userDrawn="1"/>
        </p:nvSpPr>
        <p:spPr bwMode="auto">
          <a:xfrm>
            <a:off x="269239" y="280000"/>
            <a:ext cx="5378549" cy="5379312"/>
          </a:xfrm>
          <a:prstGeom prst="rect">
            <a:avLst/>
          </a:prstGeom>
          <a:solidFill>
            <a:srgbClr val="1B54A5">
              <a:alpha val="9058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0" y="2100815"/>
            <a:ext cx="5199270" cy="1686801"/>
          </a:xfrm>
          <a:prstGeom prst="rect">
            <a:avLst/>
          </a:prstGeom>
        </p:spPr>
        <p:txBody>
          <a:bodyPr lIns="146304" tIns="91440" rIns="146304" bIns="91440"/>
          <a:lstStyle>
            <a:lvl1pPr algn="l">
              <a:defRPr sz="5882">
                <a:solidFill>
                  <a:schemeClr val="bg1"/>
                </a:solidFill>
              </a:defRPr>
            </a:lvl1pPr>
          </a:lstStyle>
          <a:p>
            <a:r>
              <a:rPr lang="en-US" smtClean="0"/>
              <a:t>Lorem ipsum</a:t>
            </a:r>
            <a:br>
              <a:rPr lang="en-US" smtClean="0"/>
            </a:br>
            <a:r>
              <a:rPr lang="en-US" smtClean="0"/>
              <a:t>dolor amet</a:t>
            </a:r>
            <a:endParaRPr lang="en-US"/>
          </a:p>
        </p:txBody>
      </p:sp>
    </p:spTree>
    <p:extLst>
      <p:ext uri="{BB962C8B-B14F-4D97-AF65-F5344CB8AC3E}">
        <p14:creationId xmlns:p14="http://schemas.microsoft.com/office/powerpoint/2010/main" val="7868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59792"/>
            <a:ext cx="11656634" cy="1793104"/>
          </a:xfrm>
        </p:spPr>
        <p:txBody>
          <a:bodyPr lIns="146304" tIns="91440" rIns="146304" bIns="91440"/>
          <a:lstStyle>
            <a:lvl1pPr>
              <a:lnSpc>
                <a:spcPts val="6176"/>
              </a:lnSpc>
              <a:defRPr sz="5686" baseline="0">
                <a:solidFill>
                  <a:schemeClr val="accent2"/>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p>
            <a:r>
              <a:rPr smtClean="0">
                <a:solidFill>
                  <a:srgbClr val="505050"/>
                </a:solidFill>
              </a:rPr>
              <a:t>Microsoft Confidential</a:t>
            </a:r>
            <a:endParaRPr>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
        <p:nvSpPr>
          <p:cNvPr id="7" name="Text Placeholder 6"/>
          <p:cNvSpPr>
            <a:spLocks noGrp="1"/>
          </p:cNvSpPr>
          <p:nvPr>
            <p:ph type="body" sz="quarter" idx="12" hasCustomPrompt="1"/>
          </p:nvPr>
        </p:nvSpPr>
        <p:spPr>
          <a:xfrm>
            <a:off x="269239" y="2801420"/>
            <a:ext cx="7519275" cy="3406581"/>
          </a:xfrm>
        </p:spPr>
        <p:txBody>
          <a:bodyPr/>
          <a:lstStyle>
            <a:lvl1pPr marL="0" indent="0">
              <a:lnSpc>
                <a:spcPts val="2549"/>
              </a:lnSpc>
              <a:spcBef>
                <a:spcPts val="2941"/>
              </a:spcBef>
              <a:buNone/>
              <a:defRPr sz="2353" baseline="0">
                <a:latin typeface="+mn-lt"/>
              </a:defRPr>
            </a:lvl1pPr>
            <a:lvl2pPr marL="0" indent="0">
              <a:lnSpc>
                <a:spcPts val="1765"/>
              </a:lnSpc>
              <a:spcBef>
                <a:spcPts val="1176"/>
              </a:spcBef>
              <a:buNone/>
              <a:defRPr sz="1568"/>
            </a:lvl2pPr>
            <a:lvl3pPr marL="0" indent="0">
              <a:lnSpc>
                <a:spcPts val="1765"/>
              </a:lnSpc>
              <a:spcBef>
                <a:spcPts val="1176"/>
              </a:spcBef>
              <a:buNone/>
              <a:defRPr sz="1568"/>
            </a:lvl3pPr>
            <a:lvl4pPr marL="0" indent="0">
              <a:lnSpc>
                <a:spcPts val="1765"/>
              </a:lnSpc>
              <a:spcBef>
                <a:spcPts val="1176"/>
              </a:spcBef>
              <a:buNone/>
              <a:defRPr sz="1568"/>
            </a:lvl4pPr>
            <a:lvl5pPr marL="0" indent="0">
              <a:lnSpc>
                <a:spcPts val="1765"/>
              </a:lnSpc>
              <a:spcBef>
                <a:spcPts val="1176"/>
              </a:spcBef>
              <a:buNone/>
              <a:defRPr sz="1568"/>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407472016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1B54A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203051667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71626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705"/>
            </a:lvl1pPr>
          </a:lstStyle>
          <a:p>
            <a:r>
              <a:rPr lang="en-US" dirty="0" smtClean="0"/>
              <a:t>Click to edit Master title style</a:t>
            </a:r>
            <a:endParaRPr lang="en-US" dirty="0"/>
          </a:p>
        </p:txBody>
      </p:sp>
    </p:spTree>
    <p:extLst>
      <p:ext uri="{BB962C8B-B14F-4D97-AF65-F5344CB8AC3E}">
        <p14:creationId xmlns:p14="http://schemas.microsoft.com/office/powerpoint/2010/main" val="36421455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 y="4"/>
            <a:ext cx="12191375" cy="6858625"/>
          </a:xfrm>
          <a:prstGeom prst="rect">
            <a:avLst/>
          </a:prstGeom>
        </p:spPr>
      </p:pic>
      <p:sp>
        <p:nvSpPr>
          <p:cNvPr id="6" name="Freeform 5"/>
          <p:cNvSpPr/>
          <p:nvPr userDrawn="1"/>
        </p:nvSpPr>
        <p:spPr bwMode="auto">
          <a:xfrm rot="19623283">
            <a:off x="-2729068" y="-1972226"/>
            <a:ext cx="13344815" cy="6091215"/>
          </a:xfrm>
          <a:custGeom>
            <a:avLst/>
            <a:gdLst>
              <a:gd name="connsiteX0" fmla="*/ 4026000 w 13612405"/>
              <a:gd name="connsiteY0" fmla="*/ 0 h 6212477"/>
              <a:gd name="connsiteX1" fmla="*/ 13612405 w 13612405"/>
              <a:gd name="connsiteY1" fmla="*/ 6212477 h 6212477"/>
              <a:gd name="connsiteX2" fmla="*/ 0 w 13612405"/>
              <a:gd name="connsiteY2" fmla="*/ 6212477 h 6212477"/>
            </a:gdLst>
            <a:ahLst/>
            <a:cxnLst>
              <a:cxn ang="0">
                <a:pos x="connsiteX0" y="connsiteY0"/>
              </a:cxn>
              <a:cxn ang="0">
                <a:pos x="connsiteX1" y="connsiteY1"/>
              </a:cxn>
              <a:cxn ang="0">
                <a:pos x="connsiteX2" y="connsiteY2"/>
              </a:cxn>
            </a:cxnLst>
            <a:rect l="l" t="t" r="r" b="b"/>
            <a:pathLst>
              <a:path w="13612405" h="6212477">
                <a:moveTo>
                  <a:pt x="4026000" y="0"/>
                </a:moveTo>
                <a:lnTo>
                  <a:pt x="13612405" y="6212477"/>
                </a:lnTo>
                <a:lnTo>
                  <a:pt x="0" y="6212477"/>
                </a:lnTo>
                <a:close/>
              </a:path>
            </a:pathLst>
          </a:custGeom>
          <a:gradFill>
            <a:gsLst>
              <a:gs pos="62000">
                <a:schemeClr val="bg1">
                  <a:alpha val="44000"/>
                </a:schemeClr>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76" tIns="143423" rIns="179276" bIns="143423" numCol="1" spcCol="0" rtlCol="0" fromWordArt="0" anchor="t" anchorCtr="0" forceAA="0" compatLnSpc="1">
            <a:prstTxWarp prst="textNoShape">
              <a:avLst/>
            </a:prstTxWarp>
            <a:noAutofit/>
          </a:bodyPr>
          <a:lstStyle/>
          <a:p>
            <a:pPr algn="ctr" defTabSz="91417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p:nvPr>
        </p:nvSpPr>
        <p:spPr>
          <a:xfrm>
            <a:off x="269244" y="260000"/>
            <a:ext cx="11653525" cy="2055306"/>
          </a:xfrm>
        </p:spPr>
        <p:txBody>
          <a:bodyPr/>
          <a:lstStyle>
            <a:lvl1pPr marL="0" indent="0">
              <a:buNone/>
              <a:defRPr sz="5098">
                <a:gradFill>
                  <a:gsLst>
                    <a:gs pos="62000">
                      <a:schemeClr val="tx2">
                        <a:lumMod val="50000"/>
                      </a:schemeClr>
                    </a:gs>
                    <a:gs pos="100000">
                      <a:schemeClr val="tx2">
                        <a:lumMod val="50000"/>
                      </a:schemeClr>
                    </a:gs>
                  </a:gsLst>
                  <a:lin ang="5400000" scaled="0"/>
                </a:gradFill>
              </a:defRPr>
            </a:lvl1pPr>
            <a:lvl2pPr marL="336171" indent="0">
              <a:buNone/>
              <a:defRPr>
                <a:gradFill>
                  <a:gsLst>
                    <a:gs pos="62000">
                      <a:schemeClr val="tx2">
                        <a:lumMod val="50000"/>
                      </a:schemeClr>
                    </a:gs>
                    <a:gs pos="100000">
                      <a:schemeClr val="tx2">
                        <a:lumMod val="50000"/>
                      </a:schemeClr>
                    </a:gs>
                  </a:gsLst>
                  <a:lin ang="5400000" scaled="0"/>
                </a:gradFill>
              </a:defRPr>
            </a:lvl2pPr>
            <a:lvl3pPr marL="560284" indent="0">
              <a:buNone/>
              <a:defRPr>
                <a:gradFill>
                  <a:gsLst>
                    <a:gs pos="62000">
                      <a:schemeClr val="tx2">
                        <a:lumMod val="50000"/>
                      </a:schemeClr>
                    </a:gs>
                    <a:gs pos="100000">
                      <a:schemeClr val="tx2">
                        <a:lumMod val="50000"/>
                      </a:schemeClr>
                    </a:gs>
                  </a:gsLst>
                  <a:lin ang="5400000" scaled="0"/>
                </a:gradFill>
              </a:defRPr>
            </a:lvl3pPr>
            <a:lvl4pPr marL="784398" indent="0">
              <a:buNone/>
              <a:defRPr>
                <a:gradFill>
                  <a:gsLst>
                    <a:gs pos="62000">
                      <a:schemeClr val="tx2">
                        <a:lumMod val="50000"/>
                      </a:schemeClr>
                    </a:gs>
                    <a:gs pos="100000">
                      <a:schemeClr val="tx2">
                        <a:lumMod val="50000"/>
                      </a:schemeClr>
                    </a:gs>
                  </a:gsLst>
                  <a:lin ang="5400000" scaled="0"/>
                </a:gradFill>
              </a:defRPr>
            </a:lvl4pPr>
            <a:lvl5pPr marL="1008509" indent="0">
              <a:buNone/>
              <a:defRPr>
                <a:gradFill>
                  <a:gsLst>
                    <a:gs pos="62000">
                      <a:schemeClr val="tx2">
                        <a:lumMod val="50000"/>
                      </a:schemeClr>
                    </a:gs>
                    <a:gs pos="100000">
                      <a:schemeClr val="tx2">
                        <a:lumMod val="50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810800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6635" cy="1779783"/>
          </a:xfrm>
        </p:spPr>
        <p:txBody>
          <a:bodyPr wrap="square">
            <a:spAutoFit/>
          </a:bodyPr>
          <a:lstStyle>
            <a:lvl1pPr>
              <a:spcBef>
                <a:spcPts val="588"/>
              </a:spcBef>
              <a:spcAft>
                <a:spcPts val="588"/>
              </a:spcAft>
              <a:defRPr sz="1961" b="0">
                <a:latin typeface="+mn-lt"/>
              </a:defRPr>
            </a:lvl1pPr>
            <a:lvl2pPr>
              <a:spcBef>
                <a:spcPts val="588"/>
              </a:spcBef>
              <a:spcAft>
                <a:spcPts val="588"/>
              </a:spcAft>
              <a:defRPr sz="1176" b="0">
                <a:latin typeface="+mn-lt"/>
              </a:defRPr>
            </a:lvl2pPr>
            <a:lvl3pPr>
              <a:spcBef>
                <a:spcPts val="588"/>
              </a:spcBef>
              <a:spcAft>
                <a:spcPts val="588"/>
              </a:spcAft>
              <a:defRPr sz="1078" b="0">
                <a:latin typeface="+mn-lt"/>
              </a:defRPr>
            </a:lvl3pPr>
            <a:lvl4pPr>
              <a:spcBef>
                <a:spcPts val="588"/>
              </a:spcBef>
              <a:spcAft>
                <a:spcPts val="588"/>
              </a:spcAft>
              <a:defRPr sz="1029" b="0">
                <a:latin typeface="+mn-lt"/>
              </a:defRPr>
            </a:lvl4pPr>
            <a:lvl5pPr>
              <a:spcBef>
                <a:spcPts val="588"/>
              </a:spcBef>
              <a:spcAft>
                <a:spcPts val="588"/>
              </a:spcAft>
              <a:defRPr sz="1029"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49941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496309"/>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12" y="-40584"/>
            <a:ext cx="12476411" cy="6898584"/>
          </a:xfrm>
          <a:prstGeom prst="rect">
            <a:avLst/>
          </a:prstGeom>
        </p:spPr>
      </p:pic>
      <p:sp>
        <p:nvSpPr>
          <p:cNvPr id="3" name="Text Placeholder 2"/>
          <p:cNvSpPr>
            <a:spLocks noGrp="1"/>
          </p:cNvSpPr>
          <p:nvPr>
            <p:ph type="body" sz="quarter" idx="11" hasCustomPrompt="1"/>
          </p:nvPr>
        </p:nvSpPr>
        <p:spPr>
          <a:xfrm>
            <a:off x="269239" y="2084173"/>
            <a:ext cx="4482124" cy="3317220"/>
          </a:xfrm>
        </p:spPr>
        <p:txBody>
          <a:bodyPr lIns="146304" tIns="91440" rIns="146304" bIns="91440" anchor="ctr">
            <a:noAutofit/>
          </a:bodyPr>
          <a:lstStyle>
            <a:lvl1pPr marL="0" indent="0" algn="l">
              <a:lnSpc>
                <a:spcPts val="5882"/>
              </a:lnSpc>
              <a:spcBef>
                <a:spcPts val="0"/>
              </a:spcBef>
              <a:buNone/>
              <a:defRPr sz="5882" baseline="0">
                <a:solidFill>
                  <a:srgbClr val="505050"/>
                </a:solidFill>
              </a:defRPr>
            </a:lvl1pPr>
            <a:lvl2pPr marL="336113" indent="0" algn="l">
              <a:buNone/>
              <a:defRPr sz="4705"/>
            </a:lvl2pPr>
            <a:lvl3pPr marL="560187" indent="0" algn="l">
              <a:buNone/>
              <a:defRPr sz="4705"/>
            </a:lvl3pPr>
            <a:lvl4pPr marL="784261" indent="0" algn="l">
              <a:buNone/>
              <a:defRPr sz="4705"/>
            </a:lvl4pPr>
            <a:lvl5pPr marL="1008335" indent="0" algn="l">
              <a:buNone/>
              <a:defRPr sz="4705"/>
            </a:lvl5pPr>
          </a:lstStyle>
          <a:p>
            <a:pPr lvl="0"/>
            <a:r>
              <a:rPr lang="en-US" dirty="0" smtClean="0"/>
              <a:t>Pull quote</a:t>
            </a:r>
            <a:br>
              <a:rPr lang="en-US" dirty="0" smtClean="0"/>
            </a:br>
            <a:r>
              <a:rPr lang="en-US" dirty="0" smtClean="0"/>
              <a:t>text goes</a:t>
            </a:r>
            <a:br>
              <a:rPr lang="en-US" dirty="0" smtClean="0"/>
            </a:br>
            <a:r>
              <a:rPr lang="en-US" dirty="0" smtClean="0"/>
              <a:t>here</a:t>
            </a:r>
          </a:p>
        </p:txBody>
      </p:sp>
      <p:sp>
        <p:nvSpPr>
          <p:cNvPr id="2" name="Footer Placeholder 1"/>
          <p:cNvSpPr>
            <a:spLocks noGrp="1"/>
          </p:cNvSpPr>
          <p:nvPr>
            <p:ph type="ftr" sz="quarter" idx="12"/>
          </p:nvPr>
        </p:nvSpPr>
        <p:spPr/>
        <p:txBody>
          <a:bodyPr/>
          <a:lstStyle>
            <a:lvl1pPr>
              <a:defRPr>
                <a:solidFill>
                  <a:schemeClr val="bg1"/>
                </a:solidFill>
              </a:defRPr>
            </a:lvl1pPr>
          </a:lstStyle>
          <a:p>
            <a:r>
              <a:rPr smtClean="0">
                <a:solidFill>
                  <a:srgbClr val="FFFFFF"/>
                </a:solidFill>
              </a:rPr>
              <a:t>Microsoft Confidential</a:t>
            </a:r>
            <a:endParaRPr>
              <a:solidFill>
                <a:srgbClr val="FFFFFF"/>
              </a:solidFill>
            </a:endParaRPr>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
        <p:nvSpPr>
          <p:cNvPr id="6" name="Rectangle 5"/>
          <p:cNvSpPr/>
          <p:nvPr userDrawn="1"/>
        </p:nvSpPr>
        <p:spPr bwMode="auto">
          <a:xfrm>
            <a:off x="5109943" y="1546261"/>
            <a:ext cx="537845" cy="53791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9323752" y="5670380"/>
            <a:ext cx="537845" cy="53791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5109943" y="5670380"/>
            <a:ext cx="537845" cy="53791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9323752" y="1546261"/>
            <a:ext cx="537845" cy="537912"/>
          </a:xfrm>
          <a:prstGeom prst="rect">
            <a:avLst/>
          </a:prstGeom>
          <a:solidFill>
            <a:srgbClr val="1B5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3030738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727700"/>
          </a:xfrm>
        </p:spPr>
        <p:txBody>
          <a:bodyPr/>
          <a:lstStyle>
            <a:lvl1pPr marL="0" indent="0">
              <a:buNone/>
              <a:defRPr/>
            </a:lvl1pPr>
          </a:lstStyle>
          <a:p>
            <a:endParaRPr lang="en-US"/>
          </a:p>
        </p:txBody>
      </p:sp>
      <p:sp>
        <p:nvSpPr>
          <p:cNvPr id="5" name="Title 4"/>
          <p:cNvSpPr>
            <a:spLocks noGrp="1"/>
          </p:cNvSpPr>
          <p:nvPr>
            <p:ph type="title"/>
          </p:nvPr>
        </p:nvSpPr>
        <p:spPr>
          <a:xfrm>
            <a:off x="268927" y="301603"/>
            <a:ext cx="5378861" cy="899665"/>
          </a:xfrm>
        </p:spPr>
        <p:txBody>
          <a:bodyPr/>
          <a:lstStyle>
            <a:lvl1pPr>
              <a:defRPr sz="5882">
                <a:gradFill>
                  <a:gsLst>
                    <a:gs pos="8850">
                      <a:srgbClr val="FFFFFF"/>
                    </a:gs>
                    <a:gs pos="34000">
                      <a:srgbClr val="FFFFFF"/>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78455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104">
          <p15:clr>
            <a:srgbClr val="C35EA4"/>
          </p15:clr>
        </p15:guide>
        <p15:guide id="2" pos="288">
          <p15:clr>
            <a:srgbClr val="C35EA4"/>
          </p15:clr>
        </p15:guide>
        <p15:guide id="3" orient="horz" pos="302">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ox &amp;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727700"/>
          </a:xfrm>
        </p:spPr>
        <p:txBody>
          <a:bodyPr/>
          <a:lstStyle/>
          <a:p>
            <a:endParaRPr lang="en-US" dirty="0"/>
          </a:p>
        </p:txBody>
      </p:sp>
      <p:sp>
        <p:nvSpPr>
          <p:cNvPr id="2" name="Title 1"/>
          <p:cNvSpPr>
            <a:spLocks noGrp="1"/>
          </p:cNvSpPr>
          <p:nvPr>
            <p:ph type="title"/>
          </p:nvPr>
        </p:nvSpPr>
        <p:spPr>
          <a:xfrm>
            <a:off x="268927" y="1187620"/>
            <a:ext cx="4482436" cy="4482760"/>
          </a:xfrm>
        </p:spPr>
        <p:txBody>
          <a:bodyPr/>
          <a:lstStyle>
            <a:lvl1pPr>
              <a:defRPr sz="4705"/>
            </a:lvl1pPr>
          </a:lstStyle>
          <a:p>
            <a:r>
              <a:rPr lang="en-US" dirty="0" smtClean="0"/>
              <a:t>Click to edit Master title style</a:t>
            </a:r>
            <a:endParaRPr lang="en-US" dirty="0"/>
          </a:p>
        </p:txBody>
      </p:sp>
    </p:spTree>
    <p:extLst>
      <p:ext uri="{BB962C8B-B14F-4D97-AF65-F5344CB8AC3E}">
        <p14:creationId xmlns:p14="http://schemas.microsoft.com/office/powerpoint/2010/main" val="249298416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63041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189498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ll Title Only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dirty="0" smtClean="0"/>
              <a:t>Click to edit Master title style</a:t>
            </a:r>
            <a:endParaRPr lang="en-US" dirty="0"/>
          </a:p>
        </p:txBody>
      </p:sp>
    </p:spTree>
    <p:extLst>
      <p:ext uri="{BB962C8B-B14F-4D97-AF65-F5344CB8AC3E}">
        <p14:creationId xmlns:p14="http://schemas.microsoft.com/office/powerpoint/2010/main" val="80841028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2783" y="1725532"/>
            <a:ext cx="3406434" cy="3406937"/>
          </a:xfrm>
        </p:spPr>
        <p:txBody>
          <a:bodyPr/>
          <a:lstStyle>
            <a:lvl1pPr>
              <a:defRPr>
                <a:gradFill>
                  <a:gsLst>
                    <a:gs pos="26549">
                      <a:schemeClr val="tx1"/>
                    </a:gs>
                    <a:gs pos="57000">
                      <a:schemeClr val="tx1"/>
                    </a:gs>
                  </a:gsLst>
                  <a:lin ang="5400000" scaled="0"/>
                </a:gradFill>
              </a:defRPr>
            </a:lvl1pPr>
          </a:lstStyle>
          <a:p>
            <a:r>
              <a:rPr lang="en-US" dirty="0" smtClean="0"/>
              <a:t>Click to edit Master title style </a:t>
            </a:r>
            <a:endParaRPr lang="en-US" dirty="0"/>
          </a:p>
        </p:txBody>
      </p:sp>
      <p:sp>
        <p:nvSpPr>
          <p:cNvPr id="3" name="Rectangle 2"/>
          <p:cNvSpPr/>
          <p:nvPr userDrawn="1"/>
        </p:nvSpPr>
        <p:spPr bwMode="auto">
          <a:xfrm>
            <a:off x="3854938" y="1187620"/>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7799217" y="5132469"/>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3854938" y="5132469"/>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7799217" y="1187620"/>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4831323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8 Categories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gradFill>
                  <a:gsLst>
                    <a:gs pos="4425">
                      <a:schemeClr val="tx1"/>
                    </a:gs>
                    <a:gs pos="20000">
                      <a:schemeClr val="tx1"/>
                    </a:gs>
                  </a:gsLst>
                  <a:lin ang="5400000" scaled="0"/>
                </a:gradFill>
              </a:defRPr>
            </a:lvl1pPr>
          </a:lstStyle>
          <a:p>
            <a:r>
              <a:rPr lang="en-US" dirty="0" smtClean="0"/>
              <a:t>Click to edit Master title style</a:t>
            </a:r>
            <a:endParaRPr lang="en-US" dirty="0"/>
          </a:p>
        </p:txBody>
      </p:sp>
      <p:sp>
        <p:nvSpPr>
          <p:cNvPr id="22" name="Text Placeholder 26"/>
          <p:cNvSpPr>
            <a:spLocks noGrp="1"/>
          </p:cNvSpPr>
          <p:nvPr>
            <p:ph type="body" sz="quarter" idx="38" hasCustomPrompt="1"/>
          </p:nvPr>
        </p:nvSpPr>
        <p:spPr>
          <a:xfrm>
            <a:off x="273849" y="4056269"/>
            <a:ext cx="2689274" cy="2510690"/>
          </a:xfrm>
          <a:prstGeom prst="rect">
            <a:avLst/>
          </a:prstGeom>
          <a:solidFill>
            <a:schemeClr val="accent1"/>
          </a:solidFill>
        </p:spPr>
        <p:txBody>
          <a:bodyPr lIns="182880" tIns="146304" rIns="182880" bIns="146304">
            <a:noAutofit/>
          </a:bodyPr>
          <a:lstStyle>
            <a:lvl1pPr marL="0" indent="0">
              <a:lnSpc>
                <a:spcPct val="90000"/>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3" name="Text Placeholder 26"/>
          <p:cNvSpPr>
            <a:spLocks noGrp="1"/>
          </p:cNvSpPr>
          <p:nvPr>
            <p:ph type="body" sz="quarter" idx="39" hasCustomPrompt="1"/>
          </p:nvPr>
        </p:nvSpPr>
        <p:spPr>
          <a:xfrm>
            <a:off x="3082814" y="4056271"/>
            <a:ext cx="2688994" cy="2510662"/>
          </a:xfrm>
          <a:prstGeom prst="rect">
            <a:avLst/>
          </a:prstGeom>
          <a:solidFill>
            <a:schemeClr val="accent1"/>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4" name="Text Placeholder 26"/>
          <p:cNvSpPr>
            <a:spLocks noGrp="1"/>
          </p:cNvSpPr>
          <p:nvPr>
            <p:ph type="body" sz="quarter" idx="41" hasCustomPrompt="1"/>
          </p:nvPr>
        </p:nvSpPr>
        <p:spPr>
          <a:xfrm>
            <a:off x="8700185" y="4056271"/>
            <a:ext cx="2688994" cy="2510662"/>
          </a:xfrm>
          <a:prstGeom prst="rect">
            <a:avLst/>
          </a:prstGeom>
          <a:solidFill>
            <a:schemeClr val="accent1"/>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5" name="Text Placeholder 26"/>
          <p:cNvSpPr>
            <a:spLocks noGrp="1"/>
          </p:cNvSpPr>
          <p:nvPr>
            <p:ph type="body" sz="quarter" idx="42" hasCustomPrompt="1"/>
          </p:nvPr>
        </p:nvSpPr>
        <p:spPr>
          <a:xfrm>
            <a:off x="5891499" y="4056271"/>
            <a:ext cx="2688994" cy="2510662"/>
          </a:xfrm>
          <a:prstGeom prst="rect">
            <a:avLst/>
          </a:prstGeom>
          <a:solidFill>
            <a:schemeClr val="accent1"/>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6" name="Text Placeholder 26"/>
          <p:cNvSpPr>
            <a:spLocks noGrp="1"/>
          </p:cNvSpPr>
          <p:nvPr>
            <p:ph type="body" sz="quarter" idx="29" hasCustomPrompt="1"/>
          </p:nvPr>
        </p:nvSpPr>
        <p:spPr>
          <a:xfrm>
            <a:off x="273849" y="1249596"/>
            <a:ext cx="268927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7" name="Text Placeholder 26"/>
          <p:cNvSpPr>
            <a:spLocks noGrp="1"/>
          </p:cNvSpPr>
          <p:nvPr>
            <p:ph type="body" sz="quarter" idx="30" hasCustomPrompt="1"/>
          </p:nvPr>
        </p:nvSpPr>
        <p:spPr>
          <a:xfrm>
            <a:off x="3082731"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8" name="Text Placeholder 26"/>
          <p:cNvSpPr>
            <a:spLocks noGrp="1"/>
          </p:cNvSpPr>
          <p:nvPr>
            <p:ph type="body" sz="quarter" idx="32" hasCustomPrompt="1"/>
          </p:nvPr>
        </p:nvSpPr>
        <p:spPr>
          <a:xfrm>
            <a:off x="5891333"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9" name="Text Placeholder 26"/>
          <p:cNvSpPr>
            <a:spLocks noGrp="1"/>
          </p:cNvSpPr>
          <p:nvPr>
            <p:ph type="body" sz="quarter" idx="33" hasCustomPrompt="1"/>
          </p:nvPr>
        </p:nvSpPr>
        <p:spPr>
          <a:xfrm>
            <a:off x="8699935"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37500112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1793071"/>
          </a:xfrm>
        </p:spPr>
        <p:txBody>
          <a:bodyPr/>
          <a:lstStyle>
            <a:lvl1pPr>
              <a:defRPr sz="5686">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smtClean="0"/>
              <a:t>Click to edit Master text styles</a:t>
            </a:r>
          </a:p>
        </p:txBody>
      </p:sp>
    </p:spTree>
    <p:extLst>
      <p:ext uri="{BB962C8B-B14F-4D97-AF65-F5344CB8AC3E}">
        <p14:creationId xmlns:p14="http://schemas.microsoft.com/office/powerpoint/2010/main" val="231614444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677578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586246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2 Ligh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1793071"/>
          </a:xfrm>
        </p:spPr>
        <p:txBody>
          <a:bodyPr/>
          <a:lstStyle>
            <a:lvl1pPr>
              <a:defRPr sz="5686">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smtClean="0"/>
              <a:t>Click to edit Master text styles</a:t>
            </a:r>
          </a:p>
        </p:txBody>
      </p:sp>
    </p:spTree>
    <p:extLst>
      <p:ext uri="{BB962C8B-B14F-4D97-AF65-F5344CB8AC3E}">
        <p14:creationId xmlns:p14="http://schemas.microsoft.com/office/powerpoint/2010/main" val="9776808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Bulleted Text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918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69239" y="1663915"/>
            <a:ext cx="8964248" cy="832882"/>
          </a:xfrm>
        </p:spPr>
        <p:txBody>
          <a:bodyPr/>
          <a:lstStyle>
            <a:lvl1pPr marL="0" indent="0">
              <a:buNone/>
              <a:defRPr sz="4705"/>
            </a:lvl1pPr>
            <a:lvl2pPr>
              <a:defRPr sz="3529"/>
            </a:lvl2pPr>
            <a:lvl3pPr>
              <a:defRPr sz="3529"/>
            </a:lvl3pPr>
            <a:lvl4pPr>
              <a:defRPr sz="3529"/>
            </a:lvl4pPr>
            <a:lvl5pPr>
              <a:defRPr sz="3529"/>
            </a:lvl5pPr>
          </a:lstStyle>
          <a:p>
            <a:pPr lvl="0"/>
            <a:r>
              <a:rPr lang="en-US" dirty="0" smtClean="0"/>
              <a:t>Click to edit Master text styles</a:t>
            </a:r>
          </a:p>
        </p:txBody>
      </p:sp>
    </p:spTree>
    <p:extLst>
      <p:ext uri="{BB962C8B-B14F-4D97-AF65-F5344CB8AC3E}">
        <p14:creationId xmlns:p14="http://schemas.microsoft.com/office/powerpoint/2010/main" val="139599787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Blue ligh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69239" y="1663915"/>
            <a:ext cx="8964248" cy="832882"/>
          </a:xfrm>
        </p:spPr>
        <p:txBody>
          <a:bodyPr/>
          <a:lstStyle>
            <a:lvl1pPr marL="0" indent="0">
              <a:buNone/>
              <a:defRPr sz="4705"/>
            </a:lvl1pPr>
            <a:lvl2pPr>
              <a:defRPr sz="3529"/>
            </a:lvl2pPr>
            <a:lvl3pPr>
              <a:defRPr sz="3529"/>
            </a:lvl3pPr>
            <a:lvl4pPr>
              <a:defRPr sz="3529"/>
            </a:lvl4pPr>
            <a:lvl5pPr>
              <a:defRPr sz="3529"/>
            </a:lvl5pPr>
          </a:lstStyle>
          <a:p>
            <a:pPr lvl="0"/>
            <a:r>
              <a:rPr lang="en-US" dirty="0" smtClean="0"/>
              <a:t>Click to edit Master text styles</a:t>
            </a:r>
          </a:p>
        </p:txBody>
      </p:sp>
    </p:spTree>
    <p:extLst>
      <p:ext uri="{BB962C8B-B14F-4D97-AF65-F5344CB8AC3E}">
        <p14:creationId xmlns:p14="http://schemas.microsoft.com/office/powerpoint/2010/main" val="202438228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2" name="Title 1"/>
          <p:cNvSpPr>
            <a:spLocks noGrp="1"/>
          </p:cNvSpPr>
          <p:nvPr>
            <p:ph type="title"/>
          </p:nvPr>
        </p:nvSpPr>
        <p:spPr>
          <a:xfrm>
            <a:off x="268927" y="291102"/>
            <a:ext cx="8964560" cy="5379279"/>
          </a:xfrm>
        </p:spPr>
        <p:txBody>
          <a:bodyPr/>
          <a:lstStyle>
            <a:lvl1pPr>
              <a:defRPr sz="4705">
                <a:gradFill>
                  <a:gsLst>
                    <a:gs pos="31858">
                      <a:schemeClr val="tx1"/>
                    </a:gs>
                    <a:gs pos="51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76253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458527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77145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90292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4535859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84563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Title Only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dirty="0" smtClean="0"/>
              <a:t>Click to edit Master title style</a:t>
            </a:r>
            <a:endParaRPr lang="en-US" dirty="0"/>
          </a:p>
        </p:txBody>
      </p:sp>
    </p:spTree>
    <p:extLst>
      <p:ext uri="{BB962C8B-B14F-4D97-AF65-F5344CB8AC3E}">
        <p14:creationId xmlns:p14="http://schemas.microsoft.com/office/powerpoint/2010/main" val="3462070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2783" y="1725532"/>
            <a:ext cx="3406434" cy="3406937"/>
          </a:xfrm>
        </p:spPr>
        <p:txBody>
          <a:bodyPr/>
          <a:lstStyle>
            <a:lvl1pPr>
              <a:defRPr>
                <a:gradFill>
                  <a:gsLst>
                    <a:gs pos="26549">
                      <a:schemeClr val="tx1"/>
                    </a:gs>
                    <a:gs pos="57000">
                      <a:schemeClr val="tx1"/>
                    </a:gs>
                  </a:gsLst>
                  <a:lin ang="5400000" scaled="0"/>
                </a:gradFill>
              </a:defRPr>
            </a:lvl1pPr>
          </a:lstStyle>
          <a:p>
            <a:r>
              <a:rPr lang="en-US" dirty="0" smtClean="0"/>
              <a:t>Click to edit Master title style </a:t>
            </a:r>
            <a:endParaRPr lang="en-US" dirty="0"/>
          </a:p>
        </p:txBody>
      </p:sp>
      <p:sp>
        <p:nvSpPr>
          <p:cNvPr id="3" name="Rectangle 2"/>
          <p:cNvSpPr/>
          <p:nvPr userDrawn="1"/>
        </p:nvSpPr>
        <p:spPr bwMode="auto">
          <a:xfrm>
            <a:off x="3854938" y="1187620"/>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7799217" y="5132469"/>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3854938" y="5132469"/>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7799217" y="1187620"/>
            <a:ext cx="537845" cy="5379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41870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8 Categories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gradFill>
                  <a:gsLst>
                    <a:gs pos="4425">
                      <a:schemeClr val="tx1"/>
                    </a:gs>
                    <a:gs pos="20000">
                      <a:schemeClr val="tx1"/>
                    </a:gs>
                  </a:gsLst>
                  <a:lin ang="5400000" scaled="0"/>
                </a:gradFill>
              </a:defRPr>
            </a:lvl1pPr>
          </a:lstStyle>
          <a:p>
            <a:r>
              <a:rPr lang="en-US" dirty="0" smtClean="0"/>
              <a:t>Click to edit Master title style</a:t>
            </a:r>
            <a:endParaRPr lang="en-US" dirty="0"/>
          </a:p>
        </p:txBody>
      </p:sp>
      <p:sp>
        <p:nvSpPr>
          <p:cNvPr id="22" name="Text Placeholder 26"/>
          <p:cNvSpPr>
            <a:spLocks noGrp="1"/>
          </p:cNvSpPr>
          <p:nvPr>
            <p:ph type="body" sz="quarter" idx="38" hasCustomPrompt="1"/>
          </p:nvPr>
        </p:nvSpPr>
        <p:spPr>
          <a:xfrm>
            <a:off x="273849" y="4056269"/>
            <a:ext cx="2689274" cy="2510690"/>
          </a:xfrm>
          <a:prstGeom prst="rect">
            <a:avLst/>
          </a:prstGeom>
          <a:solidFill>
            <a:schemeClr val="accent1"/>
          </a:solidFill>
        </p:spPr>
        <p:txBody>
          <a:bodyPr lIns="182880" tIns="146304" rIns="182880" bIns="146304">
            <a:noAutofit/>
          </a:bodyPr>
          <a:lstStyle>
            <a:lvl1pPr marL="0" indent="0">
              <a:lnSpc>
                <a:spcPct val="90000"/>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3" name="Text Placeholder 26"/>
          <p:cNvSpPr>
            <a:spLocks noGrp="1"/>
          </p:cNvSpPr>
          <p:nvPr>
            <p:ph type="body" sz="quarter" idx="39" hasCustomPrompt="1"/>
          </p:nvPr>
        </p:nvSpPr>
        <p:spPr>
          <a:xfrm>
            <a:off x="3082814" y="4056271"/>
            <a:ext cx="2688994" cy="2510662"/>
          </a:xfrm>
          <a:prstGeom prst="rect">
            <a:avLst/>
          </a:prstGeom>
          <a:solidFill>
            <a:schemeClr val="accent1"/>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4" name="Text Placeholder 26"/>
          <p:cNvSpPr>
            <a:spLocks noGrp="1"/>
          </p:cNvSpPr>
          <p:nvPr>
            <p:ph type="body" sz="quarter" idx="41" hasCustomPrompt="1"/>
          </p:nvPr>
        </p:nvSpPr>
        <p:spPr>
          <a:xfrm>
            <a:off x="8700185" y="4056271"/>
            <a:ext cx="2688994" cy="2510662"/>
          </a:xfrm>
          <a:prstGeom prst="rect">
            <a:avLst/>
          </a:prstGeom>
          <a:solidFill>
            <a:schemeClr val="accent1"/>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5" name="Text Placeholder 26"/>
          <p:cNvSpPr>
            <a:spLocks noGrp="1"/>
          </p:cNvSpPr>
          <p:nvPr>
            <p:ph type="body" sz="quarter" idx="42" hasCustomPrompt="1"/>
          </p:nvPr>
        </p:nvSpPr>
        <p:spPr>
          <a:xfrm>
            <a:off x="5891499" y="4056271"/>
            <a:ext cx="2688994" cy="2510662"/>
          </a:xfrm>
          <a:prstGeom prst="rect">
            <a:avLst/>
          </a:prstGeom>
          <a:solidFill>
            <a:schemeClr val="accent1"/>
          </a:solidFill>
        </p:spPr>
        <p:txBody>
          <a:bodyPr lIns="182880" tIns="146304" rIns="182880" bIns="146304">
            <a:noAutofit/>
          </a:bodyPr>
          <a:lstStyle>
            <a:lvl1pPr marL="0" indent="0">
              <a:lnSpc>
                <a:spcPts val="1412"/>
              </a:lnSpc>
              <a:spcBef>
                <a:spcPts val="0"/>
              </a:spcBef>
              <a:spcAft>
                <a:spcPts val="588"/>
              </a:spcAft>
              <a:buFontTx/>
              <a:buNone/>
              <a:defRPr sz="1176" b="0">
                <a:gradFill>
                  <a:gsLst>
                    <a:gs pos="15929">
                      <a:schemeClr val="tx1"/>
                    </a:gs>
                    <a:gs pos="41000">
                      <a:schemeClr val="tx1"/>
                    </a:gs>
                  </a:gsLst>
                  <a:lin ang="5400000" scaled="0"/>
                </a:gradFill>
                <a:latin typeface="+mn-lt"/>
                <a:cs typeface="Segoe Pro"/>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6" name="Text Placeholder 26"/>
          <p:cNvSpPr>
            <a:spLocks noGrp="1"/>
          </p:cNvSpPr>
          <p:nvPr>
            <p:ph type="body" sz="quarter" idx="29" hasCustomPrompt="1"/>
          </p:nvPr>
        </p:nvSpPr>
        <p:spPr>
          <a:xfrm>
            <a:off x="273849" y="1249596"/>
            <a:ext cx="268927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7" name="Text Placeholder 26"/>
          <p:cNvSpPr>
            <a:spLocks noGrp="1"/>
          </p:cNvSpPr>
          <p:nvPr>
            <p:ph type="body" sz="quarter" idx="30" hasCustomPrompt="1"/>
          </p:nvPr>
        </p:nvSpPr>
        <p:spPr>
          <a:xfrm>
            <a:off x="3082731"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8" name="Text Placeholder 26"/>
          <p:cNvSpPr>
            <a:spLocks noGrp="1"/>
          </p:cNvSpPr>
          <p:nvPr>
            <p:ph type="body" sz="quarter" idx="32" hasCustomPrompt="1"/>
          </p:nvPr>
        </p:nvSpPr>
        <p:spPr>
          <a:xfrm>
            <a:off x="5891333"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29" name="Text Placeholder 26"/>
          <p:cNvSpPr>
            <a:spLocks noGrp="1"/>
          </p:cNvSpPr>
          <p:nvPr>
            <p:ph type="body" sz="quarter" idx="33" hasCustomPrompt="1"/>
          </p:nvPr>
        </p:nvSpPr>
        <p:spPr>
          <a:xfrm>
            <a:off x="8699935" y="1249596"/>
            <a:ext cx="2688994" cy="2689656"/>
          </a:xfrm>
          <a:prstGeom prst="rect">
            <a:avLst/>
          </a:prstGeom>
          <a:solidFill>
            <a:schemeClr val="tx1"/>
          </a:solidFill>
        </p:spPr>
        <p:txBody>
          <a:bodyPr lIns="182880" tIns="146304" rIns="182880" bIns="146304">
            <a:noAutofit/>
          </a:bodyPr>
          <a:lstStyle>
            <a:lvl1pPr marL="0" indent="0">
              <a:lnSpc>
                <a:spcPct val="90000"/>
              </a:lnSpc>
              <a:buFontTx/>
              <a:buNone/>
              <a:defRPr sz="2353">
                <a:gradFill>
                  <a:gsLst>
                    <a:gs pos="1770">
                      <a:schemeClr val="bg1"/>
                    </a:gs>
                    <a:gs pos="15929">
                      <a:schemeClr val="bg1"/>
                    </a:gs>
                  </a:gsLst>
                  <a:lin ang="5400000" scaled="0"/>
                </a:gra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Tree>
    <p:extLst>
      <p:ext uri="{BB962C8B-B14F-4D97-AF65-F5344CB8AC3E}">
        <p14:creationId xmlns:p14="http://schemas.microsoft.com/office/powerpoint/2010/main" val="368752654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1793071"/>
          </a:xfrm>
        </p:spPr>
        <p:txBody>
          <a:bodyPr/>
          <a:lstStyle>
            <a:lvl1pPr>
              <a:defRPr sz="5686">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smtClean="0"/>
              <a:t>Click to edit Master text styles</a:t>
            </a:r>
          </a:p>
        </p:txBody>
      </p:sp>
    </p:spTree>
    <p:extLst>
      <p:ext uri="{BB962C8B-B14F-4D97-AF65-F5344CB8AC3E}">
        <p14:creationId xmlns:p14="http://schemas.microsoft.com/office/powerpoint/2010/main" val="20921579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896518"/>
          </a:xfrm>
        </p:spPr>
        <p:txBody>
          <a:bodyPr/>
          <a:lstStyle>
            <a:lvl1pPr>
              <a:defRPr sz="5686">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1663938"/>
            <a:ext cx="10757098"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82567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5040949"/>
      </p:ext>
    </p:extLst>
  </p:cSld>
  <p:clrMap bg1="dk1" tx1="lt1" bg2="dk2" tx2="lt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8" r:id="rId20"/>
    <p:sldLayoutId id="2147484149" r:id="rId2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7080">
                <a:schemeClr val="tx1"/>
              </a:gs>
              <a:gs pos="26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448212" y="6437243"/>
            <a:ext cx="3859607" cy="134483"/>
          </a:xfrm>
          <a:prstGeom prst="rect">
            <a:avLst/>
          </a:prstGeom>
        </p:spPr>
        <p:txBody>
          <a:bodyPr vert="horz" lIns="0" tIns="0" rIns="91440" bIns="0" rtlCol="0" anchor="ctr"/>
          <a:lstStyle>
            <a:lvl1pPr marL="0" algn="l" defTabSz="914367" rtl="0" eaLnBrk="1" latinLnBrk="0" hangingPunct="1">
              <a:defRPr lang="en-US" sz="882" kern="1200">
                <a:solidFill>
                  <a:schemeClr val="tx2"/>
                </a:solidFill>
                <a:latin typeface="+mn-lt"/>
                <a:ea typeface="+mn-ea"/>
                <a:cs typeface="+mn-cs"/>
              </a:defRPr>
            </a:lvl1pPr>
          </a:lstStyle>
          <a:p>
            <a:r>
              <a:rPr smtClean="0">
                <a:solidFill>
                  <a:srgbClr val="505050"/>
                </a:solidFill>
              </a:rPr>
              <a:t>Microsoft Confidential</a:t>
            </a:r>
            <a:endParaRPr>
              <a:solidFill>
                <a:srgbClr val="505050"/>
              </a:solidFill>
            </a:endParaRPr>
          </a:p>
        </p:txBody>
      </p:sp>
      <p:sp>
        <p:nvSpPr>
          <p:cNvPr id="5" name="Slide Number Placeholder 4"/>
          <p:cNvSpPr>
            <a:spLocks noGrp="1"/>
          </p:cNvSpPr>
          <p:nvPr>
            <p:ph type="sldNum" sz="quarter" idx="4"/>
          </p:nvPr>
        </p:nvSpPr>
        <p:spPr>
          <a:xfrm>
            <a:off x="11367166" y="6437243"/>
            <a:ext cx="555596" cy="134483"/>
          </a:xfrm>
          <a:prstGeom prst="rect">
            <a:avLst/>
          </a:prstGeom>
        </p:spPr>
        <p:txBody>
          <a:bodyPr vert="horz" lIns="91440" tIns="0" rIns="0" bIns="0" rtlCol="0" anchor="ctr"/>
          <a:lstStyle>
            <a:lvl1pPr algn="r">
              <a:defRPr lang="en-US" sz="882" b="0" kern="1200" smtClean="0">
                <a:solidFill>
                  <a:schemeClr val="tx2"/>
                </a:solidFill>
                <a:latin typeface="+mn-lt"/>
                <a:ea typeface="+mn-ea"/>
                <a:cs typeface="+mn-cs"/>
              </a:defRPr>
            </a:lvl1pPr>
          </a:lstStyle>
          <a:p>
            <a:pPr defTabSz="914367"/>
            <a:fld id="{27258FFF-F925-446B-8502-81C933981705}" type="slidenum">
              <a:rPr>
                <a:solidFill>
                  <a:srgbClr val="505050"/>
                </a:solidFill>
              </a:rPr>
              <a:pPr defTabSz="914367"/>
              <a:t>‹#›</a:t>
            </a:fld>
            <a:endParaRPr>
              <a:solidFill>
                <a:srgbClr val="505050"/>
              </a:solidFill>
            </a:endParaRPr>
          </a:p>
        </p:txBody>
      </p:sp>
    </p:spTree>
    <p:extLst>
      <p:ext uri="{BB962C8B-B14F-4D97-AF65-F5344CB8AC3E}">
        <p14:creationId xmlns:p14="http://schemas.microsoft.com/office/powerpoint/2010/main" val="195888750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solidFill>
            <a:schemeClr val="tx2"/>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solidFill>
            <a:schemeClr val="tx2"/>
          </a:soli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solidFill>
            <a:schemeClr val="tx2"/>
          </a:soli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2"/>
          </a:soli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2"/>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2212553"/>
      </p:ext>
    </p:extLst>
  </p:cSld>
  <p:clrMap bg1="dk1" tx1="lt1" bg2="dk2"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7080">
                <a:schemeClr val="tx1"/>
              </a:gs>
              <a:gs pos="26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png"/><Relationship Id="rId7" Type="http://schemas.microsoft.com/office/2007/relationships/hdphoto" Target="../media/hdphoto9.wdp"/><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emf"/><Relationship Id="rId10" Type="http://schemas.openxmlformats.org/officeDocument/2006/relationships/image" Target="../media/image39.png"/><Relationship Id="rId4" Type="http://schemas.microsoft.com/office/2007/relationships/hdphoto" Target="../media/hdphoto8.wdp"/><Relationship Id="rId9"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44.png"/><Relationship Id="rId5" Type="http://schemas.microsoft.com/office/2007/relationships/hdphoto" Target="../media/hdphoto10.wdp"/><Relationship Id="rId10" Type="http://schemas.microsoft.com/office/2007/relationships/hdphoto" Target="../media/hdphoto11.wdp"/><Relationship Id="rId4" Type="http://schemas.openxmlformats.org/officeDocument/2006/relationships/image" Target="../media/image43.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microsoft.com/office/2007/relationships/hdphoto" Target="../media/hdphoto10.wdp"/><Relationship Id="rId5" Type="http://schemas.openxmlformats.org/officeDocument/2006/relationships/image" Target="../media/image48.png"/><Relationship Id="rId10" Type="http://schemas.microsoft.com/office/2007/relationships/hdphoto" Target="../media/hdphoto11.wdp"/><Relationship Id="rId4" Type="http://schemas.openxmlformats.org/officeDocument/2006/relationships/image" Target="../media/image42.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29.png"/><Relationship Id="rId5" Type="http://schemas.microsoft.com/office/2007/relationships/hdphoto" Target="../media/hdphoto10.wdp"/><Relationship Id="rId10" Type="http://schemas.microsoft.com/office/2007/relationships/hdphoto" Target="../media/hdphoto11.wdp"/><Relationship Id="rId4" Type="http://schemas.openxmlformats.org/officeDocument/2006/relationships/image" Target="../media/image48.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50.png"/><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microsoft.com/office/2007/relationships/hdphoto" Target="../media/hdphoto7.wdp"/><Relationship Id="rId5" Type="http://schemas.openxmlformats.org/officeDocument/2006/relationships/image" Target="../media/image51.png"/><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2.wdp"/></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microsoft.com/office/2007/relationships/hdphoto" Target="../media/hdphoto13.wdp"/><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6.png"/><Relationship Id="rId9"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microsoft.com/office/2007/relationships/hdphoto" Target="../media/hdphoto14.wdp"/><Relationship Id="rId5" Type="http://schemas.openxmlformats.org/officeDocument/2006/relationships/image" Target="../media/image67.png"/><Relationship Id="rId4" Type="http://schemas.microsoft.com/office/2007/relationships/hdphoto" Target="../media/hdphoto7.wdp"/></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image" Target="../media/image70.png"/><Relationship Id="rId5" Type="http://schemas.microsoft.com/office/2007/relationships/hdphoto" Target="../media/hdphoto7.wdp"/><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37.emf"/></Relationships>
</file>

<file path=ppt/slides/_rels/slide5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6.xml"/><Relationship Id="rId1" Type="http://schemas.openxmlformats.org/officeDocument/2006/relationships/slideLayout" Target="../slideLayouts/slideLayout10.xml"/><Relationship Id="rId5" Type="http://schemas.openxmlformats.org/officeDocument/2006/relationships/image" Target="../media/image75.png"/><Relationship Id="rId4" Type="http://schemas.openxmlformats.org/officeDocument/2006/relationships/image" Target="../media/image74.emf"/></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64.xml"/><Relationship Id="rId1" Type="http://schemas.openxmlformats.org/officeDocument/2006/relationships/slideLayout" Target="../slideLayouts/slideLayout10.xml"/><Relationship Id="rId6" Type="http://schemas.openxmlformats.org/officeDocument/2006/relationships/image" Target="../media/image80.gif"/><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8" b="7818"/>
          <a:stretch>
            <a:fillRect/>
          </a:stretch>
        </p:blipFill>
        <p:spPr>
          <a:xfrm>
            <a:off x="0" y="0"/>
            <a:ext cx="12192000" cy="6858000"/>
          </a:xfrm>
        </p:spPr>
      </p:pic>
      <p:sp>
        <p:nvSpPr>
          <p:cNvPr id="7" name="Rectangle 6"/>
          <p:cNvSpPr/>
          <p:nvPr/>
        </p:nvSpPr>
        <p:spPr bwMode="ltGray">
          <a:xfrm>
            <a:off x="269240" y="302047"/>
            <a:ext cx="5378549" cy="5368016"/>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6828"/>
          <a:stretch/>
        </p:blipFill>
        <p:spPr bwMode="invGray">
          <a:xfrm>
            <a:off x="10561005" y="469108"/>
            <a:ext cx="1175772" cy="343010"/>
          </a:xfrm>
          <a:prstGeom prst="rect">
            <a:avLst/>
          </a:prstGeom>
        </p:spPr>
      </p:pic>
      <p:sp>
        <p:nvSpPr>
          <p:cNvPr id="17" name="Title 16"/>
          <p:cNvSpPr>
            <a:spLocks noGrp="1"/>
          </p:cNvSpPr>
          <p:nvPr>
            <p:ph type="title"/>
          </p:nvPr>
        </p:nvSpPr>
        <p:spPr/>
        <p:txBody>
          <a:bodyPr/>
          <a:lstStyle/>
          <a:p>
            <a:r>
              <a:rPr lang="en-US" dirty="0"/>
              <a:t>Server Virtualization</a:t>
            </a:r>
            <a:br>
              <a:rPr lang="en-US" dirty="0"/>
            </a:br>
            <a:r>
              <a:rPr lang="en-US" sz="3600" dirty="0"/>
              <a:t>Windows Server 2012 </a:t>
            </a:r>
            <a:r>
              <a:rPr lang="en-US" sz="3600" dirty="0" smtClean="0"/>
              <a:t>R2</a:t>
            </a:r>
            <a:br>
              <a:rPr lang="en-US" sz="3600" dirty="0" smtClean="0"/>
            </a:br>
            <a:r>
              <a:rPr lang="en-US" sz="3600" dirty="0" smtClean="0"/>
              <a:t/>
            </a:r>
            <a:br>
              <a:rPr lang="en-US" sz="3600" dirty="0" smtClean="0"/>
            </a:br>
            <a:r>
              <a:rPr lang="en-US" sz="3600" dirty="0"/>
              <a:t/>
            </a:r>
            <a:br>
              <a:rPr lang="en-US" sz="3600" dirty="0"/>
            </a:br>
            <a:endParaRPr lang="en-US" sz="3600" dirty="0"/>
          </a:p>
        </p:txBody>
      </p:sp>
      <p:pic>
        <p:nvPicPr>
          <p:cNvPr id="10" name="Picture 9"/>
          <p:cNvPicPr>
            <a:picLocks noChangeAspect="1"/>
          </p:cNvPicPr>
          <p:nvPr/>
        </p:nvPicPr>
        <p:blipFill>
          <a:blip r:embed="rId5" cstate="screen">
            <a:lum bright="100000"/>
            <a:extLst>
              <a:ext uri="{28A0092B-C50C-407E-A947-70E740481C1C}">
                <a14:useLocalDpi xmlns:a14="http://schemas.microsoft.com/office/drawing/2010/main"/>
              </a:ext>
            </a:extLst>
          </a:blip>
          <a:stretch>
            <a:fillRect/>
          </a:stretch>
        </p:blipFill>
        <p:spPr>
          <a:xfrm>
            <a:off x="438206" y="5202410"/>
            <a:ext cx="2043849" cy="293720"/>
          </a:xfrm>
          <a:prstGeom prst="rect">
            <a:avLst/>
          </a:prstGeom>
        </p:spPr>
      </p:pic>
    </p:spTree>
    <p:extLst>
      <p:ext uri="{BB962C8B-B14F-4D97-AF65-F5344CB8AC3E}">
        <p14:creationId xmlns:p14="http://schemas.microsoft.com/office/powerpoint/2010/main" val="350833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Hard Disks | 4K Disk Support</a:t>
            </a:r>
            <a:endParaRPr lang="en-US" dirty="0"/>
          </a:p>
        </p:txBody>
      </p:sp>
      <p:sp>
        <p:nvSpPr>
          <p:cNvPr id="15" name="Rectangle 2"/>
          <p:cNvSpPr>
            <a:spLocks noChangeArrowheads="1"/>
          </p:cNvSpPr>
          <p:nvPr/>
        </p:nvSpPr>
        <p:spPr bwMode="auto">
          <a:xfrm>
            <a:off x="6305995" y="4292993"/>
            <a:ext cx="5480592" cy="815586"/>
          </a:xfrm>
          <a:prstGeom prst="rect">
            <a:avLst/>
          </a:prstGeom>
          <a:noFill/>
          <a:ln w="9525">
            <a:noFill/>
            <a:miter lim="800000"/>
            <a:headEnd/>
            <a:tailEnd/>
          </a:ln>
        </p:spPr>
        <p:txBody>
          <a:bodyPr wrap="square" lIns="76179" tIns="38089" rIns="76179" bIns="38089">
            <a:spAutoFit/>
          </a:bodyPr>
          <a:lstStyle/>
          <a:p>
            <a:pPr algn="ctr"/>
            <a:r>
              <a:rPr lang="en-US" sz="2400" dirty="0">
                <a:gradFill>
                  <a:gsLst>
                    <a:gs pos="2917">
                      <a:srgbClr val="505050"/>
                    </a:gs>
                    <a:gs pos="30000">
                      <a:srgbClr val="505050"/>
                    </a:gs>
                  </a:gsLst>
                  <a:lin ang="5400000" scaled="0"/>
                </a:gradFill>
                <a:latin typeface="Segoe UI Light"/>
              </a:rPr>
              <a:t>Virtual hard disk 4 KB block (blue) not aligned with physical 4 KB boundary</a:t>
            </a:r>
          </a:p>
        </p:txBody>
      </p:sp>
      <p:grpSp>
        <p:nvGrpSpPr>
          <p:cNvPr id="10" name="Group 9"/>
          <p:cNvGrpSpPr/>
          <p:nvPr/>
        </p:nvGrpSpPr>
        <p:grpSpPr>
          <a:xfrm>
            <a:off x="6479621" y="2656147"/>
            <a:ext cx="5250930" cy="757884"/>
            <a:chOff x="6319250" y="4867275"/>
            <a:chExt cx="6196936" cy="795528"/>
          </a:xfrm>
        </p:grpSpPr>
        <p:sp>
          <p:nvSpPr>
            <p:cNvPr id="11" name="Rectangle 10"/>
            <p:cNvSpPr/>
            <p:nvPr/>
          </p:nvSpPr>
          <p:spPr bwMode="auto">
            <a:xfrm>
              <a:off x="6319250" y="5288973"/>
              <a:ext cx="3090672"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kern="0" dirty="0">
                  <a:gradFill>
                    <a:gsLst>
                      <a:gs pos="5833">
                        <a:srgbClr val="FFFFFF"/>
                      </a:gs>
                      <a:gs pos="18000">
                        <a:srgbClr val="FFFFFF"/>
                      </a:gs>
                    </a:gsLst>
                    <a:lin ang="5400000" scaled="0"/>
                  </a:gradFill>
                </a:rPr>
                <a:t>Physical sector 0</a:t>
              </a:r>
            </a:p>
          </p:txBody>
        </p:sp>
        <p:sp>
          <p:nvSpPr>
            <p:cNvPr id="12" name="Rectangle 11"/>
            <p:cNvSpPr/>
            <p:nvPr/>
          </p:nvSpPr>
          <p:spPr bwMode="auto">
            <a:xfrm>
              <a:off x="9425514" y="5288973"/>
              <a:ext cx="3090672"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kern="0" dirty="0">
                  <a:gradFill>
                    <a:gsLst>
                      <a:gs pos="5833">
                        <a:srgbClr val="FFFFFF"/>
                      </a:gs>
                      <a:gs pos="18000">
                        <a:srgbClr val="FFFFFF"/>
                      </a:gs>
                    </a:gsLst>
                    <a:lin ang="5400000" scaled="0"/>
                  </a:gradFill>
                </a:rPr>
                <a:t>Physical sector 1</a:t>
              </a:r>
            </a:p>
          </p:txBody>
        </p:sp>
        <p:grpSp>
          <p:nvGrpSpPr>
            <p:cNvPr id="13" name="Group 12"/>
            <p:cNvGrpSpPr/>
            <p:nvPr/>
          </p:nvGrpSpPr>
          <p:grpSpPr>
            <a:xfrm>
              <a:off x="6319250" y="4876800"/>
              <a:ext cx="3086975" cy="365760"/>
              <a:chOff x="6319250" y="4876800"/>
              <a:chExt cx="3086975" cy="365760"/>
            </a:xfrm>
          </p:grpSpPr>
          <p:sp>
            <p:nvSpPr>
              <p:cNvPr id="29" name="Rectangle 28"/>
              <p:cNvSpPr/>
              <p:nvPr/>
            </p:nvSpPr>
            <p:spPr bwMode="auto">
              <a:xfrm>
                <a:off x="6319250"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0</a:t>
                </a:r>
              </a:p>
            </p:txBody>
          </p:sp>
          <p:sp>
            <p:nvSpPr>
              <p:cNvPr id="30" name="Rectangle 29"/>
              <p:cNvSpPr/>
              <p:nvPr/>
            </p:nvSpPr>
            <p:spPr bwMode="auto">
              <a:xfrm>
                <a:off x="6707995"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a:t>
                </a:r>
              </a:p>
            </p:txBody>
          </p:sp>
          <p:sp>
            <p:nvSpPr>
              <p:cNvPr id="31" name="Rectangle 30"/>
              <p:cNvSpPr/>
              <p:nvPr/>
            </p:nvSpPr>
            <p:spPr bwMode="auto">
              <a:xfrm>
                <a:off x="7096740"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2</a:t>
                </a:r>
              </a:p>
            </p:txBody>
          </p:sp>
          <p:sp>
            <p:nvSpPr>
              <p:cNvPr id="32" name="Rectangle 31"/>
              <p:cNvSpPr/>
              <p:nvPr/>
            </p:nvSpPr>
            <p:spPr bwMode="auto">
              <a:xfrm>
                <a:off x="7485485"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3</a:t>
                </a:r>
              </a:p>
            </p:txBody>
          </p:sp>
          <p:sp>
            <p:nvSpPr>
              <p:cNvPr id="33" name="Rectangle 32"/>
              <p:cNvSpPr/>
              <p:nvPr/>
            </p:nvSpPr>
            <p:spPr bwMode="auto">
              <a:xfrm>
                <a:off x="7874230"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4</a:t>
                </a:r>
              </a:p>
            </p:txBody>
          </p:sp>
          <p:sp>
            <p:nvSpPr>
              <p:cNvPr id="34" name="Rectangle 33"/>
              <p:cNvSpPr/>
              <p:nvPr/>
            </p:nvSpPr>
            <p:spPr bwMode="auto">
              <a:xfrm>
                <a:off x="8262975"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5</a:t>
                </a:r>
              </a:p>
            </p:txBody>
          </p:sp>
          <p:sp>
            <p:nvSpPr>
              <p:cNvPr id="35" name="Rectangle 34"/>
              <p:cNvSpPr/>
              <p:nvPr/>
            </p:nvSpPr>
            <p:spPr bwMode="auto">
              <a:xfrm>
                <a:off x="8651720"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6</a:t>
                </a:r>
              </a:p>
            </p:txBody>
          </p:sp>
          <p:sp>
            <p:nvSpPr>
              <p:cNvPr id="36" name="Rectangle 35"/>
              <p:cNvSpPr/>
              <p:nvPr/>
            </p:nvSpPr>
            <p:spPr bwMode="auto">
              <a:xfrm>
                <a:off x="9040465" y="4876800"/>
                <a:ext cx="365760"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7</a:t>
                </a:r>
              </a:p>
            </p:txBody>
          </p:sp>
        </p:grpSp>
        <p:grpSp>
          <p:nvGrpSpPr>
            <p:cNvPr id="14" name="Group 13"/>
            <p:cNvGrpSpPr/>
            <p:nvPr/>
          </p:nvGrpSpPr>
          <p:grpSpPr>
            <a:xfrm>
              <a:off x="9429210" y="4876800"/>
              <a:ext cx="3086976" cy="365760"/>
              <a:chOff x="9429210" y="4876800"/>
              <a:chExt cx="3086976" cy="365760"/>
            </a:xfrm>
          </p:grpSpPr>
          <p:sp>
            <p:nvSpPr>
              <p:cNvPr id="21" name="Rectangle 20"/>
              <p:cNvSpPr/>
              <p:nvPr/>
            </p:nvSpPr>
            <p:spPr bwMode="auto">
              <a:xfrm>
                <a:off x="9429210"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8</a:t>
                </a:r>
              </a:p>
            </p:txBody>
          </p:sp>
          <p:sp>
            <p:nvSpPr>
              <p:cNvPr id="22" name="Rectangle 21"/>
              <p:cNvSpPr/>
              <p:nvPr/>
            </p:nvSpPr>
            <p:spPr bwMode="auto">
              <a:xfrm>
                <a:off x="9817955"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9</a:t>
                </a:r>
              </a:p>
            </p:txBody>
          </p:sp>
          <p:sp>
            <p:nvSpPr>
              <p:cNvPr id="23" name="Rectangle 22"/>
              <p:cNvSpPr/>
              <p:nvPr/>
            </p:nvSpPr>
            <p:spPr bwMode="auto">
              <a:xfrm>
                <a:off x="10206700"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10</a:t>
                </a:r>
              </a:p>
            </p:txBody>
          </p:sp>
          <p:sp>
            <p:nvSpPr>
              <p:cNvPr id="24" name="Rectangle 23"/>
              <p:cNvSpPr/>
              <p:nvPr/>
            </p:nvSpPr>
            <p:spPr bwMode="auto">
              <a:xfrm>
                <a:off x="10595445"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11</a:t>
                </a:r>
              </a:p>
            </p:txBody>
          </p:sp>
          <p:sp>
            <p:nvSpPr>
              <p:cNvPr id="25" name="Rectangle 24"/>
              <p:cNvSpPr/>
              <p:nvPr/>
            </p:nvSpPr>
            <p:spPr bwMode="auto">
              <a:xfrm>
                <a:off x="10984190"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12</a:t>
                </a:r>
              </a:p>
            </p:txBody>
          </p:sp>
          <p:sp>
            <p:nvSpPr>
              <p:cNvPr id="26" name="Rectangle 25"/>
              <p:cNvSpPr/>
              <p:nvPr/>
            </p:nvSpPr>
            <p:spPr bwMode="auto">
              <a:xfrm>
                <a:off x="11372935"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13</a:t>
                </a:r>
              </a:p>
            </p:txBody>
          </p:sp>
          <p:sp>
            <p:nvSpPr>
              <p:cNvPr id="27" name="Rectangle 26"/>
              <p:cNvSpPr/>
              <p:nvPr/>
            </p:nvSpPr>
            <p:spPr bwMode="auto">
              <a:xfrm>
                <a:off x="11761680"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14</a:t>
                </a:r>
              </a:p>
            </p:txBody>
          </p:sp>
          <p:sp>
            <p:nvSpPr>
              <p:cNvPr id="28" name="Rectangle 27"/>
              <p:cNvSpPr/>
              <p:nvPr/>
            </p:nvSpPr>
            <p:spPr bwMode="auto">
              <a:xfrm>
                <a:off x="12150426" y="4876800"/>
                <a:ext cx="365760" cy="3657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a:gradFill>
                      <a:gsLst>
                        <a:gs pos="5833">
                          <a:srgbClr val="FFFFFF"/>
                        </a:gs>
                        <a:gs pos="18000">
                          <a:srgbClr val="FFFFFF"/>
                        </a:gs>
                      </a:gsLst>
                      <a:lin ang="5400000" scaled="0"/>
                    </a:gradFill>
                  </a:rPr>
                  <a:t>15</a:t>
                </a:r>
              </a:p>
            </p:txBody>
          </p:sp>
        </p:grpSp>
        <p:sp>
          <p:nvSpPr>
            <p:cNvPr id="20" name="Rectangle 19"/>
            <p:cNvSpPr/>
            <p:nvPr/>
          </p:nvSpPr>
          <p:spPr bwMode="auto">
            <a:xfrm>
              <a:off x="6695401" y="4867275"/>
              <a:ext cx="3109960" cy="795528"/>
            </a:xfrm>
            <a:prstGeom prst="rect">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000" spc="-50" dirty="0">
                <a:gradFill>
                  <a:gsLst>
                    <a:gs pos="5833">
                      <a:srgbClr val="FFFFFF"/>
                    </a:gs>
                    <a:gs pos="18000">
                      <a:srgbClr val="FFFFFF"/>
                    </a:gs>
                  </a:gsLst>
                  <a:lin ang="5400000" scaled="0"/>
                </a:gradFill>
              </a:endParaRPr>
            </a:p>
          </p:txBody>
        </p:sp>
      </p:grpSp>
      <p:sp>
        <p:nvSpPr>
          <p:cNvPr id="37" name="TextBox 36"/>
          <p:cNvSpPr txBox="1"/>
          <p:nvPr/>
        </p:nvSpPr>
        <p:spPr>
          <a:xfrm>
            <a:off x="5461629" y="2824187"/>
            <a:ext cx="838756" cy="166199"/>
          </a:xfrm>
          <a:prstGeom prst="rect">
            <a:avLst/>
          </a:prstGeom>
          <a:noFill/>
        </p:spPr>
        <p:txBody>
          <a:bodyPr wrap="none" lIns="0" tIns="0" rIns="0" bIns="0" rtlCol="0">
            <a:spAutoFit/>
          </a:bodyPr>
          <a:lstStyle/>
          <a:p>
            <a:pPr>
              <a:lnSpc>
                <a:spcPct val="90000"/>
              </a:lnSpc>
            </a:pPr>
            <a:r>
              <a:rPr lang="en-US" sz="1200" spc="-50" dirty="0">
                <a:gradFill>
                  <a:gsLst>
                    <a:gs pos="0">
                      <a:srgbClr val="505050"/>
                    </a:gs>
                    <a:gs pos="100000">
                      <a:srgbClr val="505050"/>
                    </a:gs>
                  </a:gsLst>
                  <a:lin ang="5400000" scaled="0"/>
                </a:gradFill>
              </a:rPr>
              <a:t>Logical sector</a:t>
            </a:r>
          </a:p>
        </p:txBody>
      </p:sp>
      <p:sp>
        <p:nvSpPr>
          <p:cNvPr id="38" name="TextBox 37"/>
          <p:cNvSpPr txBox="1"/>
          <p:nvPr/>
        </p:nvSpPr>
        <p:spPr>
          <a:xfrm>
            <a:off x="5461629" y="3504868"/>
            <a:ext cx="866006" cy="166199"/>
          </a:xfrm>
          <a:prstGeom prst="rect">
            <a:avLst/>
          </a:prstGeom>
          <a:noFill/>
        </p:spPr>
        <p:txBody>
          <a:bodyPr wrap="none" lIns="0" tIns="0" rIns="0" bIns="0" rtlCol="0">
            <a:spAutoFit/>
          </a:bodyPr>
          <a:lstStyle/>
          <a:p>
            <a:pPr>
              <a:lnSpc>
                <a:spcPct val="90000"/>
              </a:lnSpc>
            </a:pPr>
            <a:r>
              <a:rPr lang="en-US" sz="1200" spc="-50" dirty="0">
                <a:gradFill>
                  <a:gsLst>
                    <a:gs pos="0">
                      <a:srgbClr val="505050"/>
                    </a:gs>
                    <a:gs pos="100000">
                      <a:srgbClr val="505050"/>
                    </a:gs>
                  </a:gsLst>
                  <a:lin ang="5400000" scaled="0"/>
                </a:gradFill>
              </a:rPr>
              <a:t>Sector bitmap</a:t>
            </a:r>
          </a:p>
        </p:txBody>
      </p:sp>
      <p:sp>
        <p:nvSpPr>
          <p:cNvPr id="39" name="TextBox 38"/>
          <p:cNvSpPr txBox="1"/>
          <p:nvPr/>
        </p:nvSpPr>
        <p:spPr>
          <a:xfrm>
            <a:off x="6452230" y="3811267"/>
            <a:ext cx="1639873" cy="152349"/>
          </a:xfrm>
          <a:prstGeom prst="rect">
            <a:avLst/>
          </a:prstGeom>
          <a:noFill/>
        </p:spPr>
        <p:txBody>
          <a:bodyPr wrap="none" lIns="0" tIns="0" rIns="0" bIns="0" rtlCol="0">
            <a:spAutoFit/>
          </a:bodyPr>
          <a:lstStyle/>
          <a:p>
            <a:pPr>
              <a:lnSpc>
                <a:spcPct val="90000"/>
              </a:lnSpc>
            </a:pPr>
            <a:r>
              <a:rPr lang="en-US" sz="1100" kern="0" dirty="0">
                <a:gradFill>
                  <a:gsLst>
                    <a:gs pos="2917">
                      <a:srgbClr val="505050"/>
                    </a:gs>
                    <a:gs pos="30000">
                      <a:srgbClr val="505050"/>
                    </a:gs>
                  </a:gsLst>
                  <a:lin ang="5400000" scaled="0"/>
                </a:gradFill>
              </a:rPr>
              <a:t>First 4 KB for payload data</a:t>
            </a:r>
          </a:p>
        </p:txBody>
      </p:sp>
      <p:cxnSp>
        <p:nvCxnSpPr>
          <p:cNvPr id="40" name="Straight Connector 39"/>
          <p:cNvCxnSpPr/>
          <p:nvPr/>
        </p:nvCxnSpPr>
        <p:spPr>
          <a:xfrm>
            <a:off x="6452229" y="3581041"/>
            <a:ext cx="2648998" cy="0"/>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1" name="Right Triangle 40"/>
          <p:cNvSpPr/>
          <p:nvPr/>
        </p:nvSpPr>
        <p:spPr bwMode="auto">
          <a:xfrm flipH="1" flipV="1">
            <a:off x="520704" y="2349247"/>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2" name="Trapezoid 41"/>
          <p:cNvSpPr/>
          <p:nvPr/>
        </p:nvSpPr>
        <p:spPr bwMode="auto">
          <a:xfrm rot="16200000">
            <a:off x="1563536" y="689568"/>
            <a:ext cx="2855280" cy="4514585"/>
          </a:xfrm>
          <a:prstGeom prst="trapezoid">
            <a:avLst>
              <a:gd name="adj" fmla="val 6088"/>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182880" tIns="45718" rIns="731520" bIns="91440" numCol="1" rtlCol="0" anchor="ctr" anchorCtr="0" compatLnSpc="1">
            <a:prstTxWarp prst="textNoShape">
              <a:avLst/>
            </a:prstTxWarp>
            <a:noAutofit/>
          </a:bodyPr>
          <a:lstStyle/>
          <a:p>
            <a:pPr marL="0" lvl="1" defTabSz="462394">
              <a:lnSpc>
                <a:spcPct val="90000"/>
              </a:lnSpc>
              <a:spcBef>
                <a:spcPct val="30000"/>
              </a:spcBef>
            </a:pPr>
            <a:r>
              <a:rPr lang="en-US" sz="2400" dirty="0" smtClean="0">
                <a:solidFill>
                  <a:srgbClr val="EFEFEF"/>
                </a:solidFill>
                <a:latin typeface="Segoe UI Light"/>
                <a:cs typeface="Segoe UI" pitchFamily="34" charset="0"/>
              </a:rPr>
              <a:t>Capabilities</a:t>
            </a:r>
            <a:endParaRPr lang="en-US" sz="2400" dirty="0">
              <a:solidFill>
                <a:srgbClr val="EFEFEF"/>
              </a:solidFill>
              <a:latin typeface="Segoe UI Light"/>
              <a:cs typeface="Segoe UI" pitchFamily="34" charset="0"/>
            </a:endParaRP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Improved performance of virtual hard disks on 512e disks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Ability to host virtual hard disks on native 4 KB disks</a:t>
            </a:r>
          </a:p>
        </p:txBody>
      </p:sp>
      <p:sp>
        <p:nvSpPr>
          <p:cNvPr id="43" name="Trapezoid 42"/>
          <p:cNvSpPr/>
          <p:nvPr/>
        </p:nvSpPr>
        <p:spPr bwMode="auto">
          <a:xfrm rot="5400000" flipH="1">
            <a:off x="2109320" y="2917538"/>
            <a:ext cx="1763675" cy="4514585"/>
          </a:xfrm>
          <a:prstGeom prst="trapezoid">
            <a:avLst>
              <a:gd name="adj" fmla="val 8518"/>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5720" rIns="91440" bIns="274320" numCol="1" rtlCol="0" anchor="ctr" anchorCtr="0" compatLnSpc="1">
            <a:prstTxWarp prst="textNoShape">
              <a:avLst/>
            </a:prstTxWarp>
          </a:bodyPr>
          <a:lstStyle/>
          <a:p>
            <a:pPr marL="0" lvl="1" defTabSz="462394">
              <a:lnSpc>
                <a:spcPct val="90000"/>
              </a:lnSpc>
              <a:spcBef>
                <a:spcPct val="30000"/>
              </a:spcBef>
              <a:buClr>
                <a:srgbClr val="7FBA00"/>
              </a:buClr>
            </a:pPr>
            <a:r>
              <a:rPr lang="en-US" sz="2400" dirty="0">
                <a:solidFill>
                  <a:srgbClr val="EFEFEF"/>
                </a:solidFill>
                <a:latin typeface="Segoe UI Light"/>
                <a:cs typeface="Segoe UI" pitchFamily="34" charset="0"/>
              </a:rPr>
              <a:t>Benefits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Reduces impact of 512e disks on virtual hard disk stack</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Workloads complete more quickly</a:t>
            </a:r>
          </a:p>
        </p:txBody>
      </p:sp>
      <p:sp>
        <p:nvSpPr>
          <p:cNvPr id="44" name="Rectangle 43"/>
          <p:cNvSpPr/>
          <p:nvPr/>
        </p:nvSpPr>
        <p:spPr>
          <a:xfrm>
            <a:off x="520703" y="1358648"/>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VHDX &amp; Support for Advanced Format Drives </a:t>
            </a:r>
            <a:endParaRPr lang="en-US" sz="2400" kern="0" dirty="0">
              <a:solidFill>
                <a:srgbClr val="FFFFFF"/>
              </a:solidFill>
            </a:endParaRPr>
          </a:p>
        </p:txBody>
      </p:sp>
    </p:spTree>
    <p:extLst>
      <p:ext uri="{BB962C8B-B14F-4D97-AF65-F5344CB8AC3E}">
        <p14:creationId xmlns:p14="http://schemas.microsoft.com/office/powerpoint/2010/main" val="268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Triangle 35"/>
          <p:cNvSpPr/>
          <p:nvPr/>
        </p:nvSpPr>
        <p:spPr bwMode="auto">
          <a:xfrm flipH="1" flipV="1">
            <a:off x="520704" y="2349247"/>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39" name="Trapezoid 38"/>
          <p:cNvSpPr/>
          <p:nvPr/>
        </p:nvSpPr>
        <p:spPr bwMode="auto">
          <a:xfrm rot="16200000">
            <a:off x="1563536" y="689568"/>
            <a:ext cx="2855280" cy="4514585"/>
          </a:xfrm>
          <a:prstGeom prst="trapezoid">
            <a:avLst>
              <a:gd name="adj" fmla="val 6088"/>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182880" tIns="45718" rIns="731520" bIns="91440" numCol="1" rtlCol="0" anchor="ctr" anchorCtr="0" compatLnSpc="1">
            <a:prstTxWarp prst="textNoShape">
              <a:avLst/>
            </a:prstTxWarp>
            <a:noAutofit/>
          </a:bodyPr>
          <a:lstStyle/>
          <a:p>
            <a:pPr marL="0" lvl="1" defTabSz="462394">
              <a:lnSpc>
                <a:spcPct val="90000"/>
              </a:lnSpc>
              <a:spcBef>
                <a:spcPct val="30000"/>
              </a:spcBef>
            </a:pPr>
            <a:r>
              <a:rPr lang="en-US" sz="2400" dirty="0">
                <a:solidFill>
                  <a:srgbClr val="EFEFEF"/>
                </a:solidFill>
                <a:latin typeface="Segoe UI Light"/>
                <a:cs typeface="Segoe UI" pitchFamily="34" charset="0"/>
              </a:rPr>
              <a:t>Features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Storage capacity up to 64 TBs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Corruption protection during power failures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Optimal structure alignment for large-sector disks</a:t>
            </a:r>
          </a:p>
        </p:txBody>
      </p:sp>
      <p:sp>
        <p:nvSpPr>
          <p:cNvPr id="40" name="Trapezoid 39"/>
          <p:cNvSpPr/>
          <p:nvPr/>
        </p:nvSpPr>
        <p:spPr bwMode="auto">
          <a:xfrm rot="5400000" flipH="1">
            <a:off x="2109320" y="2917538"/>
            <a:ext cx="1763675" cy="4514585"/>
          </a:xfrm>
          <a:prstGeom prst="trapezoid">
            <a:avLst>
              <a:gd name="adj" fmla="val 8518"/>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5720" rIns="91440" bIns="274320" numCol="1" rtlCol="0" anchor="ctr" anchorCtr="0" compatLnSpc="1">
            <a:prstTxWarp prst="textNoShape">
              <a:avLst/>
            </a:prstTxWarp>
          </a:bodyPr>
          <a:lstStyle/>
          <a:p>
            <a:pPr marL="0" lvl="1" defTabSz="462394">
              <a:lnSpc>
                <a:spcPct val="90000"/>
              </a:lnSpc>
              <a:spcBef>
                <a:spcPct val="30000"/>
              </a:spcBef>
              <a:buClr>
                <a:srgbClr val="7FBA00"/>
              </a:buClr>
            </a:pPr>
            <a:r>
              <a:rPr lang="en-US" sz="2400" dirty="0">
                <a:solidFill>
                  <a:srgbClr val="EFEFEF"/>
                </a:solidFill>
                <a:latin typeface="Segoe UI Light"/>
                <a:cs typeface="Segoe UI" pitchFamily="34" charset="0"/>
              </a:rPr>
              <a:t>Benefits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Increases storage capacity</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Protects data</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Helps to ensure quality performance on large-sector disks</a:t>
            </a:r>
          </a:p>
        </p:txBody>
      </p:sp>
      <p:sp>
        <p:nvSpPr>
          <p:cNvPr id="2" name="Title 1"/>
          <p:cNvSpPr>
            <a:spLocks noGrp="1"/>
          </p:cNvSpPr>
          <p:nvPr>
            <p:ph type="title"/>
          </p:nvPr>
        </p:nvSpPr>
        <p:spPr/>
        <p:txBody>
          <a:bodyPr/>
          <a:lstStyle/>
          <a:p>
            <a:r>
              <a:rPr lang="en-US" dirty="0" smtClean="0"/>
              <a:t>New Virtual </a:t>
            </a:r>
            <a:r>
              <a:rPr lang="en-US" dirty="0"/>
              <a:t>H</a:t>
            </a:r>
            <a:r>
              <a:rPr lang="en-US" dirty="0" smtClean="0"/>
              <a:t>ard </a:t>
            </a:r>
            <a:r>
              <a:rPr lang="en-US" dirty="0"/>
              <a:t>D</a:t>
            </a:r>
            <a:r>
              <a:rPr lang="en-US" dirty="0" smtClean="0"/>
              <a:t>isk </a:t>
            </a:r>
            <a:r>
              <a:rPr lang="en-US" dirty="0"/>
              <a:t>F</a:t>
            </a:r>
            <a:r>
              <a:rPr lang="en-US" dirty="0" smtClean="0"/>
              <a:t>ormat</a:t>
            </a:r>
            <a:endParaRPr lang="en-US" dirty="0"/>
          </a:p>
        </p:txBody>
      </p:sp>
      <p:sp>
        <p:nvSpPr>
          <p:cNvPr id="38" name="Rectangle 37"/>
          <p:cNvSpPr/>
          <p:nvPr/>
        </p:nvSpPr>
        <p:spPr>
          <a:xfrm>
            <a:off x="520703" y="1358648"/>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VHDX Provides Increased Scale, Protection &amp; Alignment </a:t>
            </a:r>
            <a:endParaRPr lang="en-US" sz="2400" kern="0" dirty="0">
              <a:solidFill>
                <a:srgbClr val="FFFFFF"/>
              </a:solidFill>
            </a:endParaRPr>
          </a:p>
        </p:txBody>
      </p:sp>
      <p:sp>
        <p:nvSpPr>
          <p:cNvPr id="10" name="Rectangle 9"/>
          <p:cNvSpPr/>
          <p:nvPr/>
        </p:nvSpPr>
        <p:spPr bwMode="auto">
          <a:xfrm>
            <a:off x="5678361" y="2483752"/>
            <a:ext cx="1523801" cy="1097280"/>
          </a:xfrm>
          <a:prstGeom prst="rect">
            <a:avLst/>
          </a:prstGeom>
          <a:solidFill>
            <a:schemeClr val="bg1">
              <a:lumMod val="95000"/>
            </a:schemeClr>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2917">
                      <a:srgbClr val="505050"/>
                    </a:gs>
                    <a:gs pos="100000">
                      <a:srgbClr val="505050"/>
                    </a:gs>
                  </a:gsLst>
                  <a:lin ang="5400000" scaled="0"/>
                </a:gradFill>
              </a:rPr>
              <a:t>Large allocations and 1 MB aligned</a:t>
            </a:r>
          </a:p>
        </p:txBody>
      </p:sp>
      <p:sp>
        <p:nvSpPr>
          <p:cNvPr id="11" name="Rectangle 10"/>
          <p:cNvSpPr/>
          <p:nvPr/>
        </p:nvSpPr>
        <p:spPr bwMode="auto">
          <a:xfrm>
            <a:off x="5678361" y="3824438"/>
            <a:ext cx="1523801" cy="1097280"/>
          </a:xfrm>
          <a:prstGeom prst="rect">
            <a:avLst/>
          </a:prstGeom>
          <a:solidFill>
            <a:schemeClr val="bg1">
              <a:lumMod val="95000"/>
            </a:schemeClr>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2917">
                      <a:srgbClr val="505050"/>
                    </a:gs>
                    <a:gs pos="30000">
                      <a:srgbClr val="505050"/>
                    </a:gs>
                  </a:gsLst>
                  <a:lin ang="5400000" scaled="0"/>
                </a:gradFill>
              </a:rPr>
              <a:t>Header region</a:t>
            </a:r>
          </a:p>
        </p:txBody>
      </p:sp>
      <p:sp>
        <p:nvSpPr>
          <p:cNvPr id="12" name="Rectangle 11"/>
          <p:cNvSpPr/>
          <p:nvPr/>
        </p:nvSpPr>
        <p:spPr bwMode="auto">
          <a:xfrm>
            <a:off x="7631850" y="2483752"/>
            <a:ext cx="3933306" cy="1097280"/>
          </a:xfrm>
          <a:prstGeom prst="rect">
            <a:avLst/>
          </a:prstGeom>
          <a:solidFill>
            <a:schemeClr val="bg1">
              <a:lumMod val="95000"/>
            </a:schemeClr>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2917">
                      <a:srgbClr val="505050"/>
                    </a:gs>
                    <a:gs pos="30000">
                      <a:srgbClr val="505050"/>
                    </a:gs>
                  </a:gsLst>
                  <a:lin ang="5400000" scaled="0"/>
                </a:gradFill>
              </a:rPr>
              <a:t>Data region (large allocations and 1 MB aligned)</a:t>
            </a:r>
          </a:p>
        </p:txBody>
      </p:sp>
      <p:sp>
        <p:nvSpPr>
          <p:cNvPr id="13" name="Rectangle 12"/>
          <p:cNvSpPr/>
          <p:nvPr/>
        </p:nvSpPr>
        <p:spPr bwMode="auto">
          <a:xfrm>
            <a:off x="7631850" y="3824438"/>
            <a:ext cx="3933306" cy="1097280"/>
          </a:xfrm>
          <a:prstGeom prst="rect">
            <a:avLst/>
          </a:prstGeom>
          <a:solidFill>
            <a:schemeClr val="bg1">
              <a:lumMod val="95000"/>
            </a:schemeClr>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2917">
                      <a:srgbClr val="505050"/>
                    </a:gs>
                    <a:gs pos="30000">
                      <a:srgbClr val="505050"/>
                    </a:gs>
                  </a:gsLst>
                  <a:lin ang="5400000" scaled="0"/>
                </a:gradFill>
              </a:rPr>
              <a:t>Metadata region (small allocations and unaligned)</a:t>
            </a:r>
          </a:p>
        </p:txBody>
      </p:sp>
      <p:sp>
        <p:nvSpPr>
          <p:cNvPr id="14" name="Rectangle 13"/>
          <p:cNvSpPr/>
          <p:nvPr/>
        </p:nvSpPr>
        <p:spPr bwMode="auto">
          <a:xfrm>
            <a:off x="5944862" y="3022691"/>
            <a:ext cx="990600" cy="30086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gradFill>
                  <a:gsLst>
                    <a:gs pos="1000">
                      <a:srgbClr val="FFFFFF"/>
                    </a:gs>
                    <a:gs pos="100000">
                      <a:srgbClr val="FFFFFF"/>
                    </a:gs>
                  </a:gsLst>
                  <a:lin ang="5400000" scaled="0"/>
                </a:gradFill>
              </a:rPr>
              <a:t>Intent log</a:t>
            </a:r>
          </a:p>
        </p:txBody>
      </p:sp>
      <p:sp>
        <p:nvSpPr>
          <p:cNvPr id="16" name="Rectangle 15"/>
          <p:cNvSpPr/>
          <p:nvPr/>
        </p:nvSpPr>
        <p:spPr bwMode="auto">
          <a:xfrm>
            <a:off x="8116561" y="2788117"/>
            <a:ext cx="1219200" cy="66751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100" kern="0" dirty="0">
                <a:solidFill>
                  <a:srgbClr val="FFFFFF"/>
                </a:solidFill>
              </a:rPr>
              <a:t>Block Allocation Table (BAT)</a:t>
            </a:r>
          </a:p>
        </p:txBody>
      </p:sp>
      <p:sp>
        <p:nvSpPr>
          <p:cNvPr id="17" name="Rectangle 16"/>
          <p:cNvSpPr/>
          <p:nvPr/>
        </p:nvSpPr>
        <p:spPr bwMode="auto">
          <a:xfrm>
            <a:off x="8116561" y="4132267"/>
            <a:ext cx="1219200" cy="66751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100" kern="0" dirty="0">
                <a:solidFill>
                  <a:srgbClr val="FFFFFF"/>
                </a:solidFill>
              </a:rPr>
              <a:t>Metadata table</a:t>
            </a:r>
          </a:p>
        </p:txBody>
      </p:sp>
      <p:sp>
        <p:nvSpPr>
          <p:cNvPr id="18" name="Rectangle 17"/>
          <p:cNvSpPr/>
          <p:nvPr/>
        </p:nvSpPr>
        <p:spPr bwMode="auto">
          <a:xfrm>
            <a:off x="9639180" y="2788118"/>
            <a:ext cx="1753981" cy="3008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User data blocks</a:t>
            </a:r>
          </a:p>
        </p:txBody>
      </p:sp>
      <p:sp>
        <p:nvSpPr>
          <p:cNvPr id="19" name="Rectangle 18"/>
          <p:cNvSpPr/>
          <p:nvPr/>
        </p:nvSpPr>
        <p:spPr bwMode="auto">
          <a:xfrm>
            <a:off x="9639180" y="3151800"/>
            <a:ext cx="1753981" cy="3008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Sector bitmap blocks</a:t>
            </a:r>
          </a:p>
        </p:txBody>
      </p:sp>
      <p:sp>
        <p:nvSpPr>
          <p:cNvPr id="20" name="Rectangle 19"/>
          <p:cNvSpPr/>
          <p:nvPr/>
        </p:nvSpPr>
        <p:spPr bwMode="auto">
          <a:xfrm>
            <a:off x="9639180" y="4132268"/>
            <a:ext cx="1753981" cy="3008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User metadata</a:t>
            </a:r>
          </a:p>
        </p:txBody>
      </p:sp>
      <p:sp>
        <p:nvSpPr>
          <p:cNvPr id="21" name="Rectangle 20"/>
          <p:cNvSpPr/>
          <p:nvPr/>
        </p:nvSpPr>
        <p:spPr bwMode="auto">
          <a:xfrm>
            <a:off x="9639180" y="4495950"/>
            <a:ext cx="1753981" cy="30086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File metadata</a:t>
            </a:r>
          </a:p>
        </p:txBody>
      </p:sp>
      <p:cxnSp>
        <p:nvCxnSpPr>
          <p:cNvPr id="22" name="Elbow Connector 21"/>
          <p:cNvCxnSpPr>
            <a:stCxn id="14" idx="1"/>
            <a:endCxn id="16" idx="1"/>
          </p:cNvCxnSpPr>
          <p:nvPr/>
        </p:nvCxnSpPr>
        <p:spPr>
          <a:xfrm rot="10800000" flipH="1">
            <a:off x="5944862" y="3121873"/>
            <a:ext cx="2171699" cy="51248"/>
          </a:xfrm>
          <a:prstGeom prst="bentConnector5">
            <a:avLst>
              <a:gd name="adj1" fmla="val -6698"/>
              <a:gd name="adj2" fmla="val -2504519"/>
              <a:gd name="adj3" fmla="val 62759"/>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6935462" y="4388318"/>
            <a:ext cx="1181098" cy="150430"/>
          </a:xfrm>
          <a:prstGeom prst="bentConnector3">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35761" y="2924075"/>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335761" y="3308539"/>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335761" y="4254111"/>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335761" y="4638575"/>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944862" y="4366841"/>
            <a:ext cx="990600" cy="30086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gradFill>
                  <a:gsLst>
                    <a:gs pos="1000">
                      <a:srgbClr val="FFFFFF"/>
                    </a:gs>
                    <a:gs pos="100000">
                      <a:srgbClr val="FFFFFF"/>
                    </a:gs>
                  </a:gsLst>
                  <a:lin ang="5400000" scaled="0"/>
                </a:gradFill>
              </a:rPr>
              <a:t>Header</a:t>
            </a:r>
          </a:p>
        </p:txBody>
      </p:sp>
    </p:spTree>
    <p:extLst>
      <p:ext uri="{BB962C8B-B14F-4D97-AF65-F5344CB8AC3E}">
        <p14:creationId xmlns:p14="http://schemas.microsoft.com/office/powerpoint/2010/main" val="20613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311141" y="1798319"/>
            <a:ext cx="6880860" cy="41046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Cube 21"/>
          <p:cNvSpPr/>
          <p:nvPr/>
        </p:nvSpPr>
        <p:spPr bwMode="auto">
          <a:xfrm>
            <a:off x="6684900" y="4045187"/>
            <a:ext cx="4099498" cy="346466"/>
          </a:xfrm>
          <a:prstGeom prst="cube">
            <a:avLst>
              <a:gd name="adj" fmla="val 63776"/>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23" name="Can 22"/>
          <p:cNvSpPr/>
          <p:nvPr/>
        </p:nvSpPr>
        <p:spPr bwMode="auto">
          <a:xfrm>
            <a:off x="8529674" y="3143798"/>
            <a:ext cx="409950" cy="1063308"/>
          </a:xfrm>
          <a:prstGeom prst="can">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24" name="Rectangle 23"/>
          <p:cNvSpPr/>
          <p:nvPr/>
        </p:nvSpPr>
        <p:spPr bwMode="auto">
          <a:xfrm>
            <a:off x="5470338" y="1544921"/>
            <a:ext cx="6528622" cy="2053907"/>
          </a:xfrm>
          <a:prstGeom prst="rect">
            <a:avLst/>
          </a:prstGeom>
          <a:solidFill>
            <a:srgbClr val="1B1B1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94564" y="1541903"/>
            <a:ext cx="6318504" cy="1887564"/>
          </a:xfrm>
          <a:prstGeom prst="rect">
            <a:avLst/>
          </a:prstGeom>
          <a:effectLst>
            <a:innerShdw blurRad="63500" dist="50800" dir="5400000">
              <a:prstClr val="black">
                <a:alpha val="50000"/>
              </a:prstClr>
            </a:innerShdw>
            <a:softEdge rad="12700"/>
          </a:effectLst>
        </p:spPr>
      </p:pic>
      <p:sp>
        <p:nvSpPr>
          <p:cNvPr id="2" name="Title 1"/>
          <p:cNvSpPr>
            <a:spLocks noGrp="1"/>
          </p:cNvSpPr>
          <p:nvPr>
            <p:ph type="title"/>
          </p:nvPr>
        </p:nvSpPr>
        <p:spPr/>
        <p:txBody>
          <a:bodyPr/>
          <a:lstStyle/>
          <a:p>
            <a:r>
              <a:rPr lang="en-US" dirty="0" smtClean="0"/>
              <a:t>Online VHDX Resize</a:t>
            </a:r>
            <a:endParaRPr lang="en-US" dirty="0"/>
          </a:p>
        </p:txBody>
      </p:sp>
      <p:sp>
        <p:nvSpPr>
          <p:cNvPr id="14" name="Right Triangle 13"/>
          <p:cNvSpPr/>
          <p:nvPr/>
        </p:nvSpPr>
        <p:spPr bwMode="auto">
          <a:xfrm flipH="1" flipV="1">
            <a:off x="519250" y="241387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15" name="Trapezoid 14"/>
          <p:cNvSpPr/>
          <p:nvPr/>
        </p:nvSpPr>
        <p:spPr bwMode="auto">
          <a:xfrm rot="16200000">
            <a:off x="937394" y="1593347"/>
            <a:ext cx="4104641"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Expand Virtual SCSI Disks</a:t>
            </a:r>
          </a:p>
          <a:p>
            <a:pPr marL="228600" lvl="1" indent="-228600" defTabSz="462394">
              <a:lnSpc>
                <a:spcPct val="90000"/>
              </a:lnSpc>
              <a:spcBef>
                <a:spcPts val="300"/>
              </a:spcBef>
              <a:spcAft>
                <a:spcPts val="600"/>
              </a:spcAft>
              <a:buClr>
                <a:srgbClr val="EFEFEF"/>
              </a:buClr>
              <a:buFont typeface="+mj-lt"/>
              <a:buAutoNum type="arabicPeriod"/>
            </a:pPr>
            <a:r>
              <a:rPr lang="en-US" sz="1600" dirty="0" smtClean="0">
                <a:solidFill>
                  <a:srgbClr val="EFEFEF"/>
                </a:solidFill>
                <a:cs typeface="Segoe UI" pitchFamily="34" charset="0"/>
              </a:rPr>
              <a:t>Grow VHD &amp; VHDX files whilst attached</a:t>
            </a:r>
            <a:br>
              <a:rPr lang="en-US" sz="1600" dirty="0" smtClean="0">
                <a:solidFill>
                  <a:srgbClr val="EFEFEF"/>
                </a:solidFill>
                <a:cs typeface="Segoe UI" pitchFamily="34" charset="0"/>
              </a:rPr>
            </a:br>
            <a:r>
              <a:rPr lang="en-US" sz="1600" dirty="0" smtClean="0">
                <a:solidFill>
                  <a:srgbClr val="EFEFEF"/>
                </a:solidFill>
                <a:cs typeface="Segoe UI" pitchFamily="34" charset="0"/>
              </a:rPr>
              <a:t>to a running virtual machine</a:t>
            </a:r>
          </a:p>
          <a:p>
            <a:pPr marL="228600" lvl="1" indent="-228600" defTabSz="462394">
              <a:lnSpc>
                <a:spcPct val="90000"/>
              </a:lnSpc>
              <a:spcBef>
                <a:spcPts val="300"/>
              </a:spcBef>
              <a:spcAft>
                <a:spcPts val="600"/>
              </a:spcAft>
              <a:buClr>
                <a:srgbClr val="EFEFEF"/>
              </a:buClr>
              <a:buFont typeface="+mj-lt"/>
              <a:buAutoNum type="arabicPeriod"/>
            </a:pPr>
            <a:r>
              <a:rPr lang="en-US" sz="1600" dirty="0" smtClean="0">
                <a:solidFill>
                  <a:srgbClr val="EFEFEF"/>
                </a:solidFill>
                <a:cs typeface="Segoe UI" pitchFamily="34" charset="0"/>
              </a:rPr>
              <a:t>Then expand volume within the guest</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Shrink Virtual SCSI Disks</a:t>
            </a:r>
          </a:p>
          <a:p>
            <a:pPr marL="228600" lvl="1" indent="-228600" defTabSz="462394">
              <a:lnSpc>
                <a:spcPct val="90000"/>
              </a:lnSpc>
              <a:spcBef>
                <a:spcPts val="300"/>
              </a:spcBef>
              <a:spcAft>
                <a:spcPts val="600"/>
              </a:spcAft>
              <a:buClr>
                <a:srgbClr val="EFEFEF"/>
              </a:buClr>
              <a:buFont typeface="+mj-lt"/>
              <a:buAutoNum type="arabicPeriod"/>
            </a:pPr>
            <a:r>
              <a:rPr lang="en-US" sz="1600" dirty="0" smtClean="0">
                <a:solidFill>
                  <a:srgbClr val="EFEFEF"/>
                </a:solidFill>
                <a:cs typeface="Segoe UI" pitchFamily="34" charset="0"/>
              </a:rPr>
              <a:t>Reduce volume size inside the guest</a:t>
            </a:r>
          </a:p>
          <a:p>
            <a:pPr marL="228600" lvl="1" indent="-228600" defTabSz="462394">
              <a:lnSpc>
                <a:spcPct val="90000"/>
              </a:lnSpc>
              <a:spcBef>
                <a:spcPts val="300"/>
              </a:spcBef>
              <a:spcAft>
                <a:spcPts val="600"/>
              </a:spcAft>
              <a:buClr>
                <a:srgbClr val="EFEFEF"/>
              </a:buClr>
              <a:buFont typeface="+mj-lt"/>
              <a:buAutoNum type="arabicPeriod"/>
            </a:pPr>
            <a:r>
              <a:rPr lang="en-US" sz="1600" dirty="0" smtClean="0">
                <a:solidFill>
                  <a:srgbClr val="EFEFEF"/>
                </a:solidFill>
                <a:cs typeface="Segoe UI" pitchFamily="34" charset="0"/>
              </a:rPr>
              <a:t>Shrink the size of the VHD</a:t>
            </a:r>
            <a:br>
              <a:rPr lang="en-US" sz="1600" dirty="0" smtClean="0">
                <a:solidFill>
                  <a:srgbClr val="EFEFEF"/>
                </a:solidFill>
                <a:cs typeface="Segoe UI" pitchFamily="34" charset="0"/>
              </a:rPr>
            </a:br>
            <a:r>
              <a:rPr lang="en-US" sz="1600" dirty="0" smtClean="0">
                <a:solidFill>
                  <a:srgbClr val="EFEFEF"/>
                </a:solidFill>
                <a:cs typeface="Segoe UI" pitchFamily="34" charset="0"/>
              </a:rPr>
              <a:t>or VHDX file whilst the VM is running</a:t>
            </a:r>
            <a:endParaRPr lang="en-US" sz="1600" dirty="0">
              <a:solidFill>
                <a:srgbClr val="EFEFEF"/>
              </a:solidFill>
              <a:cs typeface="Segoe UI" pitchFamily="34" charset="0"/>
            </a:endParaRPr>
          </a:p>
        </p:txBody>
      </p:sp>
      <p:sp>
        <p:nvSpPr>
          <p:cNvPr id="16" name="Rectangle 15"/>
          <p:cNvSpPr/>
          <p:nvPr/>
        </p:nvSpPr>
        <p:spPr>
          <a:xfrm>
            <a:off x="519249" y="142327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a:solidFill>
                  <a:srgbClr val="FFFFFF"/>
                </a:solidFill>
                <a:latin typeface="Segoe UI Light"/>
              </a:rPr>
              <a:t>Online VHDX Resize provides VM storage </a:t>
            </a:r>
            <a:r>
              <a:rPr lang="en-US" sz="2400" kern="0" dirty="0" smtClean="0">
                <a:solidFill>
                  <a:srgbClr val="FFFFFF"/>
                </a:solidFill>
                <a:latin typeface="Segoe UI Light"/>
              </a:rPr>
              <a:t>flexibility</a:t>
            </a:r>
            <a:endParaRPr lang="en-US" sz="2400" kern="0" dirty="0">
              <a:solidFill>
                <a:srgbClr val="FFFFFF"/>
              </a:solidFill>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04283" y="1544921"/>
            <a:ext cx="6308785" cy="1884546"/>
          </a:xfrm>
          <a:prstGeom prst="rect">
            <a:avLst/>
          </a:prstGeom>
          <a:effectLst>
            <a:innerShdw blurRad="63500" dist="50800" dir="5400000">
              <a:prstClr val="black">
                <a:alpha val="50000"/>
              </a:prstClr>
            </a:innerShdw>
            <a:softEdge rad="12700"/>
          </a:effec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94564" y="1521126"/>
            <a:ext cx="6318504" cy="1908341"/>
          </a:xfrm>
          <a:prstGeom prst="rect">
            <a:avLst/>
          </a:prstGeom>
          <a:effectLst>
            <a:innerShdw blurRad="63500" dist="50800" dir="5400000">
              <a:prstClr val="black">
                <a:alpha val="50000"/>
              </a:prstClr>
            </a:innerShdw>
            <a:softEdge rad="12700"/>
          </a:effectLst>
        </p:spPr>
      </p:pic>
      <p:sp>
        <p:nvSpPr>
          <p:cNvPr id="18" name="Right Bracket 17"/>
          <p:cNvSpPr/>
          <p:nvPr/>
        </p:nvSpPr>
        <p:spPr>
          <a:xfrm rot="16200000" flipH="1">
            <a:off x="8562572" y="2470557"/>
            <a:ext cx="407492" cy="6217920"/>
          </a:xfrm>
          <a:prstGeom prst="rightBracket">
            <a:avLst/>
          </a:prstGeom>
          <a:noFill/>
          <a:ln w="57150">
            <a:solidFill>
              <a:srgbClr val="00037B"/>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b="1" dirty="0">
              <a:solidFill>
                <a:srgbClr val="FFFFFF"/>
              </a:solidFill>
            </a:endParaRPr>
          </a:p>
        </p:txBody>
      </p:sp>
      <p:sp useBgFill="1">
        <p:nvSpPr>
          <p:cNvPr id="25" name="Rectangle 24"/>
          <p:cNvSpPr/>
          <p:nvPr/>
        </p:nvSpPr>
        <p:spPr bwMode="auto">
          <a:xfrm>
            <a:off x="5470339" y="1117600"/>
            <a:ext cx="6528622" cy="4145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28" name="TextBox 27"/>
          <p:cNvSpPr txBox="1"/>
          <p:nvPr/>
        </p:nvSpPr>
        <p:spPr>
          <a:xfrm>
            <a:off x="5825068" y="5447460"/>
            <a:ext cx="5846100" cy="221599"/>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2917">
                      <a:srgbClr val="505050"/>
                    </a:gs>
                    <a:gs pos="30000">
                      <a:srgbClr val="505050"/>
                    </a:gs>
                  </a:gsLst>
                  <a:lin ang="5400000" scaled="0"/>
                </a:gradFill>
              </a:rPr>
              <a:t>Expanded Virtual Disk &amp; Volume without Downtime</a:t>
            </a:r>
            <a:endParaRPr lang="en-US" sz="1600" spc="-50" baseline="-25000" dirty="0">
              <a:gradFill>
                <a:gsLst>
                  <a:gs pos="2917">
                    <a:srgbClr val="505050"/>
                  </a:gs>
                  <a:gs pos="30000">
                    <a:srgbClr val="505050"/>
                  </a:gs>
                </a:gsLst>
                <a:lin ang="5400000" scaled="0"/>
              </a:gradFill>
            </a:endParaRPr>
          </a:p>
        </p:txBody>
      </p:sp>
      <p:grpSp>
        <p:nvGrpSpPr>
          <p:cNvPr id="6" name="Group 5"/>
          <p:cNvGrpSpPr/>
          <p:nvPr/>
        </p:nvGrpSpPr>
        <p:grpSpPr>
          <a:xfrm>
            <a:off x="5634781" y="2539999"/>
            <a:ext cx="3877383" cy="2816212"/>
            <a:chOff x="5634781" y="2539999"/>
            <a:chExt cx="3877383" cy="2816212"/>
          </a:xfrm>
        </p:grpSpPr>
        <p:sp>
          <p:nvSpPr>
            <p:cNvPr id="20" name="Rectangle 19"/>
            <p:cNvSpPr/>
            <p:nvPr/>
          </p:nvSpPr>
          <p:spPr bwMode="auto">
            <a:xfrm>
              <a:off x="5634781" y="4653465"/>
              <a:ext cx="3877383" cy="702746"/>
            </a:xfrm>
            <a:prstGeom prst="rect">
              <a:avLst/>
            </a:prstGeom>
            <a:solidFill>
              <a:srgbClr val="0003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GB" spc="-50" dirty="0" smtClean="0">
                  <a:gradFill>
                    <a:gsLst>
                      <a:gs pos="0">
                        <a:srgbClr val="FFFFFF"/>
                      </a:gs>
                      <a:gs pos="100000">
                        <a:srgbClr val="FFFFFF"/>
                      </a:gs>
                    </a:gsLst>
                    <a:lin ang="5400000" scaled="0"/>
                  </a:gradFill>
                </a:rPr>
                <a:t>30 GB Primary Partition</a:t>
              </a:r>
            </a:p>
          </p:txBody>
        </p:sp>
        <p:sp>
          <p:nvSpPr>
            <p:cNvPr id="3" name="Right Arrow 2"/>
            <p:cNvSpPr/>
            <p:nvPr/>
          </p:nvSpPr>
          <p:spPr bwMode="auto">
            <a:xfrm rot="16200000">
              <a:off x="6657047" y="3173246"/>
              <a:ext cx="2158317" cy="891823"/>
            </a:xfrm>
            <a:prstGeom prst="rightArrow">
              <a:avLst/>
            </a:prstGeom>
            <a:solidFill>
              <a:srgbClr val="0003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grpSp>
        <p:nvGrpSpPr>
          <p:cNvPr id="7" name="Group 6"/>
          <p:cNvGrpSpPr/>
          <p:nvPr/>
        </p:nvGrpSpPr>
        <p:grpSpPr>
          <a:xfrm>
            <a:off x="9520178" y="2547463"/>
            <a:ext cx="2392889" cy="2808748"/>
            <a:chOff x="9520178" y="2547463"/>
            <a:chExt cx="2392889" cy="2808748"/>
          </a:xfrm>
        </p:grpSpPr>
        <p:sp>
          <p:nvSpPr>
            <p:cNvPr id="19" name="Rectangle 18"/>
            <p:cNvSpPr/>
            <p:nvPr/>
          </p:nvSpPr>
          <p:spPr bwMode="auto">
            <a:xfrm>
              <a:off x="9520178" y="4653465"/>
              <a:ext cx="2392889" cy="702746"/>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GB" sz="1600" spc="-50" dirty="0" smtClean="0">
                  <a:gradFill>
                    <a:gsLst>
                      <a:gs pos="29358">
                        <a:srgbClr val="FFFFFF"/>
                      </a:gs>
                      <a:gs pos="59000">
                        <a:srgbClr val="FFFFFF"/>
                      </a:gs>
                    </a:gsLst>
                    <a:lin ang="5400000" scaled="0"/>
                  </a:gradFill>
                </a:rPr>
                <a:t>10 GB Unallocated</a:t>
              </a:r>
            </a:p>
          </p:txBody>
        </p:sp>
        <p:sp>
          <p:nvSpPr>
            <p:cNvPr id="29" name="Right Arrow 28"/>
            <p:cNvSpPr/>
            <p:nvPr/>
          </p:nvSpPr>
          <p:spPr bwMode="auto">
            <a:xfrm rot="16200000">
              <a:off x="10252961" y="3180710"/>
              <a:ext cx="2158317" cy="891823"/>
            </a:xfrm>
            <a:prstGeom prst="rightArrow">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grpSp>
        <p:nvGrpSpPr>
          <p:cNvPr id="8" name="Group 7"/>
          <p:cNvGrpSpPr/>
          <p:nvPr/>
        </p:nvGrpSpPr>
        <p:grpSpPr>
          <a:xfrm>
            <a:off x="5634781" y="2536014"/>
            <a:ext cx="6278286" cy="2823641"/>
            <a:chOff x="5634781" y="2536014"/>
            <a:chExt cx="6278286" cy="2823641"/>
          </a:xfrm>
        </p:grpSpPr>
        <p:sp>
          <p:nvSpPr>
            <p:cNvPr id="27" name="Rectangle 26"/>
            <p:cNvSpPr/>
            <p:nvPr/>
          </p:nvSpPr>
          <p:spPr bwMode="auto">
            <a:xfrm>
              <a:off x="5634781" y="4656908"/>
              <a:ext cx="6278286" cy="702747"/>
            </a:xfrm>
            <a:prstGeom prst="rect">
              <a:avLst/>
            </a:prstGeom>
            <a:solidFill>
              <a:srgbClr val="0003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GB" sz="1600" spc="-50" dirty="0" smtClean="0">
                  <a:gradFill>
                    <a:gsLst>
                      <a:gs pos="2917">
                        <a:srgbClr val="FFFFFF"/>
                      </a:gs>
                      <a:gs pos="100000">
                        <a:srgbClr val="FFFFFF"/>
                      </a:gs>
                    </a:gsLst>
                    <a:lin ang="5400000" scaled="0"/>
                  </a:gradFill>
                </a:rPr>
                <a:t>40GB Primary Partition</a:t>
              </a:r>
            </a:p>
          </p:txBody>
        </p:sp>
        <p:sp>
          <p:nvSpPr>
            <p:cNvPr id="30" name="Right Arrow 29"/>
            <p:cNvSpPr/>
            <p:nvPr/>
          </p:nvSpPr>
          <p:spPr bwMode="auto">
            <a:xfrm rot="16200000">
              <a:off x="8944948" y="3169261"/>
              <a:ext cx="2158317" cy="891823"/>
            </a:xfrm>
            <a:prstGeom prst="rightArrow">
              <a:avLst/>
            </a:prstGeom>
            <a:solidFill>
              <a:srgbClr val="0003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917">
                      <a:srgbClr val="505050"/>
                    </a:gs>
                    <a:gs pos="30000">
                      <a:srgbClr val="505050"/>
                    </a:gs>
                  </a:gsLst>
                  <a:lin ang="5400000" scaled="0"/>
                </a:gradFill>
              </a:endParaRPr>
            </a:p>
          </p:txBody>
        </p:sp>
      </p:grpSp>
    </p:spTree>
    <p:extLst>
      <p:ext uri="{BB962C8B-B14F-4D97-AF65-F5344CB8AC3E}">
        <p14:creationId xmlns:p14="http://schemas.microsoft.com/office/powerpoint/2010/main" val="166625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500"/>
                                        <p:tgtEl>
                                          <p:spTgt spid="15">
                                            <p:txEl>
                                              <p:pRg st="3" end="3"/>
                                            </p:txEl>
                                          </p:spTgt>
                                        </p:tgtEl>
                                      </p:cBhvr>
                                    </p:animEffec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xEl>
                                              <p:pRg st="4" end="4"/>
                                            </p:txEl>
                                          </p:spTgt>
                                        </p:tgtEl>
                                        <p:attrNameLst>
                                          <p:attrName>style.visibility</p:attrName>
                                        </p:attrNameLst>
                                      </p:cBhvr>
                                      <p:to>
                                        <p:strVal val="visible"/>
                                      </p:to>
                                    </p:set>
                                    <p:animEffect transition="in" filter="fade">
                                      <p:cBhvr>
                                        <p:cTn id="63" dur="500"/>
                                        <p:tgtEl>
                                          <p:spTgt spid="15">
                                            <p:txEl>
                                              <p:pRg st="4" end="4"/>
                                            </p:txEl>
                                          </p:spTgt>
                                        </p:tgtEl>
                                      </p:cBhvr>
                                    </p:animEffect>
                                  </p:childTnLst>
                                </p:cTn>
                              </p:par>
                              <p:par>
                                <p:cTn id="64" presetID="10" presetClass="exit" presetSubtype="0" fill="hold" nodeType="withEffect">
                                  <p:stCondLst>
                                    <p:cond delay="0"/>
                                  </p:stCondLst>
                                  <p:childTnLst>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500"/>
                                        <p:tgtEl>
                                          <p:spTgt spid="15">
                                            <p:txEl>
                                              <p:pRg st="5" end="5"/>
                                            </p:txEl>
                                          </p:spTgt>
                                        </p:tgtEl>
                                      </p:cBhvr>
                                    </p:animEffec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8" grpId="0"/>
      <p:bldP spid="2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own Arrow 39"/>
          <p:cNvSpPr/>
          <p:nvPr/>
        </p:nvSpPr>
        <p:spPr bwMode="auto">
          <a:xfrm>
            <a:off x="10666660" y="3329281"/>
            <a:ext cx="224666" cy="1252433"/>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sp>
        <p:nvSpPr>
          <p:cNvPr id="16388" name="Rectangle 3"/>
          <p:cNvSpPr>
            <a:spLocks noGrp="1" noChangeArrowheads="1"/>
          </p:cNvSpPr>
          <p:nvPr>
            <p:ph type="title"/>
          </p:nvPr>
        </p:nvSpPr>
        <p:spPr/>
        <p:txBody>
          <a:bodyPr/>
          <a:lstStyle/>
          <a:p>
            <a:r>
              <a:rPr lang="en-US" dirty="0" smtClean="0"/>
              <a:t>Offloaded </a:t>
            </a:r>
            <a:r>
              <a:rPr lang="en-US" dirty="0"/>
              <a:t>Data </a:t>
            </a:r>
            <a:r>
              <a:rPr lang="en-US" dirty="0" smtClean="0"/>
              <a:t>Transfer (ODX)</a:t>
            </a:r>
          </a:p>
        </p:txBody>
      </p:sp>
      <p:sp>
        <p:nvSpPr>
          <p:cNvPr id="17" name="Right Arrow 16"/>
          <p:cNvSpPr/>
          <p:nvPr/>
        </p:nvSpPr>
        <p:spPr bwMode="auto">
          <a:xfrm>
            <a:off x="6531300" y="2732493"/>
            <a:ext cx="4086798" cy="618236"/>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cxnSp>
        <p:nvCxnSpPr>
          <p:cNvPr id="23" name="Straight Connector 22"/>
          <p:cNvCxnSpPr/>
          <p:nvPr/>
        </p:nvCxnSpPr>
        <p:spPr>
          <a:xfrm>
            <a:off x="6252835" y="3205627"/>
            <a:ext cx="0" cy="1466920"/>
          </a:xfrm>
          <a:prstGeom prst="line">
            <a:avLst/>
          </a:prstGeom>
          <a:ln w="19050" cmpd="sng">
            <a:solidFill>
              <a:schemeClr val="accent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963912" y="3205627"/>
            <a:ext cx="0" cy="1466920"/>
          </a:xfrm>
          <a:prstGeom prst="line">
            <a:avLst/>
          </a:prstGeom>
          <a:ln w="19050" cmpd="sng">
            <a:solidFill>
              <a:schemeClr val="accent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bwMode="auto">
          <a:xfrm>
            <a:off x="5956692" y="3329281"/>
            <a:ext cx="224666" cy="1252433"/>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sp>
        <p:nvSpPr>
          <p:cNvPr id="33" name="TextBox 32"/>
          <p:cNvSpPr txBox="1"/>
          <p:nvPr/>
        </p:nvSpPr>
        <p:spPr>
          <a:xfrm>
            <a:off x="5400794" y="3709257"/>
            <a:ext cx="522132" cy="498598"/>
          </a:xfrm>
          <a:prstGeom prst="rect">
            <a:avLst/>
          </a:prstGeom>
          <a:noFill/>
        </p:spPr>
        <p:txBody>
          <a:bodyPr wrap="square" lIns="0" tIns="0" rIns="0" bIns="0" rtlCol="0">
            <a:spAutoFit/>
          </a:bodyPr>
          <a:lstStyle/>
          <a:p>
            <a:pPr algn="r" defTabSz="914363">
              <a:lnSpc>
                <a:spcPct val="90000"/>
              </a:lnSpc>
            </a:pPr>
            <a:r>
              <a:rPr lang="en-US" sz="1200" spc="-50" dirty="0">
                <a:gradFill>
                  <a:gsLst>
                    <a:gs pos="29358">
                      <a:srgbClr val="505050"/>
                    </a:gs>
                    <a:gs pos="59000">
                      <a:srgbClr val="505050"/>
                    </a:gs>
                  </a:gsLst>
                  <a:lin ang="5400000" scaled="0"/>
                </a:gradFill>
              </a:rPr>
              <a:t>Offload</a:t>
            </a:r>
          </a:p>
          <a:p>
            <a:pPr algn="r" defTabSz="914363">
              <a:lnSpc>
                <a:spcPct val="90000"/>
              </a:lnSpc>
            </a:pPr>
            <a:r>
              <a:rPr lang="en-US" sz="1200" spc="-50" dirty="0">
                <a:gradFill>
                  <a:gsLst>
                    <a:gs pos="29358">
                      <a:srgbClr val="505050"/>
                    </a:gs>
                    <a:gs pos="59000">
                      <a:srgbClr val="505050"/>
                    </a:gs>
                  </a:gsLst>
                  <a:lin ang="5400000" scaled="0"/>
                </a:gradFill>
              </a:rPr>
              <a:t>Copy</a:t>
            </a:r>
          </a:p>
          <a:p>
            <a:pPr algn="r" defTabSz="914363">
              <a:lnSpc>
                <a:spcPct val="90000"/>
              </a:lnSpc>
            </a:pPr>
            <a:r>
              <a:rPr lang="en-US" sz="1200" spc="-50" dirty="0">
                <a:gradFill>
                  <a:gsLst>
                    <a:gs pos="29358">
                      <a:srgbClr val="505050"/>
                    </a:gs>
                    <a:gs pos="59000">
                      <a:srgbClr val="505050"/>
                    </a:gs>
                  </a:gsLst>
                  <a:lin ang="5400000" scaled="0"/>
                </a:gradFill>
              </a:rPr>
              <a:t>Request</a:t>
            </a:r>
          </a:p>
        </p:txBody>
      </p:sp>
      <p:sp>
        <p:nvSpPr>
          <p:cNvPr id="52" name="Down Arrow 51"/>
          <p:cNvSpPr/>
          <p:nvPr/>
        </p:nvSpPr>
        <p:spPr bwMode="auto">
          <a:xfrm flipV="1">
            <a:off x="6364097" y="3389326"/>
            <a:ext cx="221696" cy="1338216"/>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sp>
        <p:nvSpPr>
          <p:cNvPr id="53" name="TextBox 52"/>
          <p:cNvSpPr txBox="1"/>
          <p:nvPr/>
        </p:nvSpPr>
        <p:spPr>
          <a:xfrm>
            <a:off x="6585793" y="4286650"/>
            <a:ext cx="522132" cy="166199"/>
          </a:xfrm>
          <a:prstGeom prst="rect">
            <a:avLst/>
          </a:prstGeom>
          <a:noFill/>
        </p:spPr>
        <p:txBody>
          <a:bodyPr wrap="square" lIns="0" tIns="0" rIns="0" bIns="0" rtlCol="0">
            <a:spAutoFit/>
          </a:bodyPr>
          <a:lstStyle/>
          <a:p>
            <a:pPr defTabSz="914363">
              <a:lnSpc>
                <a:spcPct val="90000"/>
              </a:lnSpc>
            </a:pPr>
            <a:r>
              <a:rPr lang="en-US" sz="1200" spc="-50" dirty="0">
                <a:gradFill>
                  <a:gsLst>
                    <a:gs pos="29358">
                      <a:srgbClr val="505050"/>
                    </a:gs>
                    <a:gs pos="59000">
                      <a:srgbClr val="505050"/>
                    </a:gs>
                  </a:gsLst>
                  <a:lin ang="5400000" scaled="0"/>
                </a:gradFill>
              </a:rPr>
              <a:t>Token</a:t>
            </a:r>
          </a:p>
        </p:txBody>
      </p:sp>
      <p:sp>
        <p:nvSpPr>
          <p:cNvPr id="55" name="TextBox 54"/>
          <p:cNvSpPr txBox="1"/>
          <p:nvPr/>
        </p:nvSpPr>
        <p:spPr>
          <a:xfrm>
            <a:off x="9746201" y="3730411"/>
            <a:ext cx="910926" cy="332399"/>
          </a:xfrm>
          <a:prstGeom prst="rect">
            <a:avLst/>
          </a:prstGeom>
          <a:noFill/>
        </p:spPr>
        <p:txBody>
          <a:bodyPr wrap="square" lIns="0" tIns="0" rIns="0" bIns="0" rtlCol="0">
            <a:spAutoFit/>
          </a:bodyPr>
          <a:lstStyle/>
          <a:p>
            <a:pPr algn="r" defTabSz="914363">
              <a:lnSpc>
                <a:spcPct val="90000"/>
              </a:lnSpc>
            </a:pPr>
            <a:r>
              <a:rPr lang="en-US" sz="1200" spc="-50" dirty="0">
                <a:gradFill>
                  <a:gsLst>
                    <a:gs pos="29358">
                      <a:srgbClr val="505050"/>
                    </a:gs>
                    <a:gs pos="59000">
                      <a:srgbClr val="505050"/>
                    </a:gs>
                  </a:gsLst>
                  <a:lin ang="5400000" scaled="0"/>
                </a:gradFill>
              </a:rPr>
              <a:t>Write Request Token</a:t>
            </a:r>
          </a:p>
        </p:txBody>
      </p:sp>
      <p:sp>
        <p:nvSpPr>
          <p:cNvPr id="56" name="Down Arrow 55"/>
          <p:cNvSpPr/>
          <p:nvPr/>
        </p:nvSpPr>
        <p:spPr bwMode="auto">
          <a:xfrm flipV="1">
            <a:off x="11046025" y="3389326"/>
            <a:ext cx="224666" cy="1350114"/>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sp>
        <p:nvSpPr>
          <p:cNvPr id="57" name="TextBox 56"/>
          <p:cNvSpPr txBox="1"/>
          <p:nvPr/>
        </p:nvSpPr>
        <p:spPr>
          <a:xfrm>
            <a:off x="11268366" y="4202218"/>
            <a:ext cx="774619" cy="332399"/>
          </a:xfrm>
          <a:prstGeom prst="rect">
            <a:avLst/>
          </a:prstGeom>
          <a:noFill/>
        </p:spPr>
        <p:txBody>
          <a:bodyPr wrap="square" lIns="0" tIns="0" rIns="0" bIns="0" rtlCol="0">
            <a:spAutoFit/>
          </a:bodyPr>
          <a:lstStyle/>
          <a:p>
            <a:pPr defTabSz="914363">
              <a:lnSpc>
                <a:spcPct val="90000"/>
              </a:lnSpc>
            </a:pPr>
            <a:r>
              <a:rPr lang="en-US" sz="1200" spc="-50" dirty="0">
                <a:gradFill>
                  <a:gsLst>
                    <a:gs pos="29358">
                      <a:srgbClr val="505050"/>
                    </a:gs>
                    <a:gs pos="59000">
                      <a:srgbClr val="505050"/>
                    </a:gs>
                  </a:gsLst>
                  <a:lin ang="5400000" scaled="0"/>
                </a:gradFill>
              </a:rPr>
              <a:t>Successful Write Result</a:t>
            </a:r>
          </a:p>
        </p:txBody>
      </p:sp>
      <p:grpSp>
        <p:nvGrpSpPr>
          <p:cNvPr id="4" name="Group 3"/>
          <p:cNvGrpSpPr/>
          <p:nvPr/>
        </p:nvGrpSpPr>
        <p:grpSpPr>
          <a:xfrm>
            <a:off x="6713609" y="1364912"/>
            <a:ext cx="4583389" cy="988762"/>
            <a:chOff x="6712181" y="1364374"/>
            <a:chExt cx="4584583" cy="989020"/>
          </a:xfrm>
        </p:grpSpPr>
        <p:sp>
          <p:nvSpPr>
            <p:cNvPr id="18" name="Right Arrow 17"/>
            <p:cNvSpPr/>
            <p:nvPr/>
          </p:nvSpPr>
          <p:spPr bwMode="auto">
            <a:xfrm>
              <a:off x="6712181" y="1699594"/>
              <a:ext cx="3905504" cy="461246"/>
            </a:xfrm>
            <a:prstGeom prst="rightArrow">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pic>
          <p:nvPicPr>
            <p:cNvPr id="26" name="Picture 19474"/>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706236" y="1364374"/>
              <a:ext cx="590528" cy="98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79"/>
            <p:cNvSpPr>
              <a:spLocks noEditPoints="1"/>
            </p:cNvSpPr>
            <p:nvPr/>
          </p:nvSpPr>
          <p:spPr bwMode="black">
            <a:xfrm>
              <a:off x="8086784" y="1636262"/>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2"/>
            </a:solidFill>
            <a:ln>
              <a:noFill/>
            </a:ln>
            <a:extLst/>
          </p:spPr>
          <p:txBody>
            <a:bodyPr vert="horz" wrap="square" lIns="82284" tIns="41143" rIns="82284" bIns="41143" numCol="1" anchor="t" anchorCtr="0" compatLnSpc="1">
              <a:prstTxWarp prst="textNoShape">
                <a:avLst/>
              </a:prstTxWarp>
            </a:bodyPr>
            <a:lstStyle/>
            <a:p>
              <a:pPr defTabSz="914363"/>
              <a:endParaRPr lang="en-US" sz="1600" dirty="0">
                <a:gradFill>
                  <a:gsLst>
                    <a:gs pos="29358">
                      <a:srgbClr val="505050"/>
                    </a:gs>
                    <a:gs pos="59000">
                      <a:srgbClr val="505050"/>
                    </a:gs>
                  </a:gsLst>
                  <a:lin ang="5400000" scaled="0"/>
                </a:gradFill>
              </a:endParaRPr>
            </a:p>
          </p:txBody>
        </p:sp>
      </p:grpSp>
      <p:pic>
        <p:nvPicPr>
          <p:cNvPr id="16" name="Picture 19474"/>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01748" y="2335536"/>
            <a:ext cx="722786" cy="12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474"/>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627927" y="2335536"/>
            <a:ext cx="722786" cy="12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5234926" y="4624603"/>
            <a:ext cx="6513149" cy="1698506"/>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0" bIns="0" numCol="1" rtlCol="0" anchor="t" anchorCtr="0" compatLnSpc="1">
            <a:prstTxWarp prst="textNoShape">
              <a:avLst/>
            </a:prstTxWarp>
          </a:bodyPr>
          <a:lstStyle/>
          <a:p>
            <a:pPr marL="91414" defTabSz="913843" fontAlgn="base">
              <a:lnSpc>
                <a:spcPct val="90000"/>
              </a:lnSpc>
              <a:spcBef>
                <a:spcPct val="0"/>
              </a:spcBef>
            </a:pPr>
            <a:r>
              <a:rPr lang="en-US" sz="1600" dirty="0">
                <a:gradFill>
                  <a:gsLst>
                    <a:gs pos="29358">
                      <a:srgbClr val="505050"/>
                    </a:gs>
                    <a:gs pos="59000">
                      <a:srgbClr val="505050"/>
                    </a:gs>
                  </a:gsLst>
                  <a:lin ang="5400000" scaled="0"/>
                </a:gradFill>
                <a:ea typeface="Calibri"/>
                <a:cs typeface="Times New Roman"/>
              </a:rPr>
              <a:t>External Intelligent Storage Array</a:t>
            </a:r>
            <a:endParaRPr lang="en-US" sz="1600" dirty="0">
              <a:gradFill>
                <a:gsLst>
                  <a:gs pos="29358">
                    <a:srgbClr val="505050"/>
                  </a:gs>
                  <a:gs pos="59000">
                    <a:srgbClr val="505050"/>
                  </a:gs>
                </a:gsLst>
                <a:lin ang="5400000" scaled="0"/>
              </a:gradFill>
            </a:endParaRPr>
          </a:p>
        </p:txBody>
      </p:sp>
      <p:sp>
        <p:nvSpPr>
          <p:cNvPr id="2" name="Right Arrow 1"/>
          <p:cNvSpPr/>
          <p:nvPr/>
        </p:nvSpPr>
        <p:spPr bwMode="auto">
          <a:xfrm>
            <a:off x="6713611" y="5201525"/>
            <a:ext cx="3904487" cy="884838"/>
          </a:xfrm>
          <a:prstGeom prst="rightArrow">
            <a:avLst>
              <a:gd name="adj1" fmla="val 71909"/>
              <a:gd name="adj2" fmla="val 5000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9358">
                    <a:srgbClr val="505050"/>
                  </a:gs>
                  <a:gs pos="59000">
                    <a:srgbClr val="505050"/>
                  </a:gs>
                </a:gsLst>
                <a:lin ang="5400000" scaled="0"/>
              </a:gradFill>
            </a:endParaRPr>
          </a:p>
        </p:txBody>
      </p:sp>
      <p:grpSp>
        <p:nvGrpSpPr>
          <p:cNvPr id="15" name="Group 14"/>
          <p:cNvGrpSpPr/>
          <p:nvPr/>
        </p:nvGrpSpPr>
        <p:grpSpPr>
          <a:xfrm>
            <a:off x="5942363" y="5196952"/>
            <a:ext cx="696922" cy="965168"/>
            <a:chOff x="425447" y="5496303"/>
            <a:chExt cx="697103" cy="965420"/>
          </a:xfrm>
        </p:grpSpPr>
        <p:pic>
          <p:nvPicPr>
            <p:cNvPr id="19" name="Picture 167"/>
            <p:cNvPicPr>
              <a:picLocks noChangeAspect="1"/>
            </p:cNvPicPr>
            <p:nvPr/>
          </p:nvPicPr>
          <p:blipFill>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1500"/>
                      </a14:imgEffect>
                      <a14:imgEffect>
                        <a14:saturation sat="400000"/>
                      </a14:imgEffect>
                      <a14:imgEffect>
                        <a14:brightnessContrast bright="-18000" contrast="-32000"/>
                      </a14:imgEffect>
                    </a14:imgLayer>
                  </a14:imgProps>
                </a:ext>
                <a:ext uri="{28A0092B-C50C-407E-A947-70E740481C1C}">
                  <a14:useLocalDpi xmlns:a14="http://schemas.microsoft.com/office/drawing/2010/main"/>
                </a:ext>
              </a:extLst>
            </a:blip>
            <a:stretch>
              <a:fillRect/>
            </a:stretch>
          </p:blipFill>
          <p:spPr bwMode="auto">
            <a:xfrm>
              <a:off x="442361" y="5496303"/>
              <a:ext cx="663094" cy="70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425447" y="6295481"/>
              <a:ext cx="697103" cy="166242"/>
            </a:xfrm>
            <a:prstGeom prst="rect">
              <a:avLst/>
            </a:prstGeom>
            <a:noFill/>
          </p:spPr>
          <p:txBody>
            <a:bodyPr wrap="none" lIns="0" tIns="0" rIns="0" bIns="0" rtlCol="0">
              <a:spAutoFit/>
            </a:bodyPr>
            <a:lstStyle/>
            <a:p>
              <a:pPr defTabSz="914363">
                <a:lnSpc>
                  <a:spcPct val="90000"/>
                </a:lnSpc>
              </a:pPr>
              <a:r>
                <a:rPr lang="en-US" sz="1200" spc="-50" dirty="0">
                  <a:gradFill>
                    <a:gsLst>
                      <a:gs pos="29358">
                        <a:srgbClr val="505050"/>
                      </a:gs>
                      <a:gs pos="59000">
                        <a:srgbClr val="505050"/>
                      </a:gs>
                    </a:gsLst>
                    <a:lin ang="5400000" scaled="0"/>
                  </a:gradFill>
                </a:rPr>
                <a:t>Virtual Disk</a:t>
              </a:r>
            </a:p>
          </p:txBody>
        </p:sp>
      </p:grpSp>
      <p:grpSp>
        <p:nvGrpSpPr>
          <p:cNvPr id="45" name="Group 44"/>
          <p:cNvGrpSpPr/>
          <p:nvPr/>
        </p:nvGrpSpPr>
        <p:grpSpPr>
          <a:xfrm>
            <a:off x="10653441" y="5201240"/>
            <a:ext cx="696922" cy="956590"/>
            <a:chOff x="425447" y="5496303"/>
            <a:chExt cx="697103" cy="956839"/>
          </a:xfrm>
        </p:grpSpPr>
        <p:pic>
          <p:nvPicPr>
            <p:cNvPr id="46" name="Picture 167"/>
            <p:cNvPicPr>
              <a:picLocks noChangeAspect="1"/>
            </p:cNvPicPr>
            <p:nvPr/>
          </p:nvPicPr>
          <p:blipFill>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1500"/>
                      </a14:imgEffect>
                      <a14:imgEffect>
                        <a14:saturation sat="400000"/>
                      </a14:imgEffect>
                      <a14:imgEffect>
                        <a14:brightnessContrast bright="-18000" contrast="-32000"/>
                      </a14:imgEffect>
                    </a14:imgLayer>
                  </a14:imgProps>
                </a:ext>
                <a:ext uri="{28A0092B-C50C-407E-A947-70E740481C1C}">
                  <a14:useLocalDpi xmlns:a14="http://schemas.microsoft.com/office/drawing/2010/main"/>
                </a:ext>
              </a:extLst>
            </a:blip>
            <a:stretch>
              <a:fillRect/>
            </a:stretch>
          </p:blipFill>
          <p:spPr bwMode="auto">
            <a:xfrm>
              <a:off x="442361" y="5496303"/>
              <a:ext cx="663094" cy="70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425447" y="6286900"/>
              <a:ext cx="697103" cy="166242"/>
            </a:xfrm>
            <a:prstGeom prst="rect">
              <a:avLst/>
            </a:prstGeom>
            <a:noFill/>
          </p:spPr>
          <p:txBody>
            <a:bodyPr wrap="none" lIns="0" tIns="0" rIns="0" bIns="0" rtlCol="0">
              <a:spAutoFit/>
            </a:bodyPr>
            <a:lstStyle/>
            <a:p>
              <a:pPr defTabSz="914363">
                <a:lnSpc>
                  <a:spcPct val="90000"/>
                </a:lnSpc>
              </a:pPr>
              <a:r>
                <a:rPr lang="en-US" sz="1200" spc="-50" dirty="0">
                  <a:gradFill>
                    <a:gsLst>
                      <a:gs pos="29358">
                        <a:srgbClr val="505050"/>
                      </a:gs>
                      <a:gs pos="59000">
                        <a:srgbClr val="505050"/>
                      </a:gs>
                    </a:gsLst>
                    <a:lin ang="5400000" scaled="0"/>
                  </a:gradFill>
                </a:rPr>
                <a:t>Virtual Disk</a:t>
              </a:r>
            </a:p>
          </p:txBody>
        </p:sp>
      </p:grpSp>
      <p:sp>
        <p:nvSpPr>
          <p:cNvPr id="25" name="Oval 24"/>
          <p:cNvSpPr/>
          <p:nvPr/>
        </p:nvSpPr>
        <p:spPr bwMode="auto">
          <a:xfrm>
            <a:off x="5890415" y="5100177"/>
            <a:ext cx="1139005" cy="1139005"/>
          </a:xfrm>
          <a:prstGeom prst="ellipse">
            <a:avLst/>
          </a:prstGeom>
          <a:solidFill>
            <a:schemeClr val="accent1">
              <a:lumMod val="60000"/>
              <a:lumOff val="40000"/>
            </a:schemeClr>
          </a:solidFill>
          <a:ln>
            <a:solidFill>
              <a:schemeClr val="accent1">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1999" spc="-50" dirty="0">
                <a:gradFill>
                  <a:gsLst>
                    <a:gs pos="0">
                      <a:srgbClr val="EFEFEF"/>
                    </a:gs>
                    <a:gs pos="100000">
                      <a:srgbClr val="EFEFEF"/>
                    </a:gs>
                  </a:gsLst>
                  <a:lin ang="5400000" scaled="0"/>
                </a:gradFill>
              </a:rPr>
              <a:t>Actual Data</a:t>
            </a:r>
          </a:p>
        </p:txBody>
      </p:sp>
      <p:sp>
        <p:nvSpPr>
          <p:cNvPr id="7" name="Oval 6"/>
          <p:cNvSpPr/>
          <p:nvPr/>
        </p:nvSpPr>
        <p:spPr bwMode="auto">
          <a:xfrm>
            <a:off x="6179553" y="5389315"/>
            <a:ext cx="560728" cy="560726"/>
          </a:xfrm>
          <a:prstGeom prst="ellipse">
            <a:avLst/>
          </a:prstGeom>
          <a:solidFill>
            <a:schemeClr val="accent1">
              <a:lumMod val="75000"/>
              <a:alpha val="90000"/>
            </a:schemeClr>
          </a:solidFill>
          <a:ln w="76200">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1200" spc="-50" dirty="0">
                <a:gradFill>
                  <a:gsLst>
                    <a:gs pos="29358">
                      <a:srgbClr val="FFFFFF"/>
                    </a:gs>
                    <a:gs pos="95000">
                      <a:srgbClr val="FFFFFF"/>
                    </a:gs>
                  </a:gsLst>
                  <a:lin ang="5400000" scaled="0"/>
                </a:gradFill>
              </a:rPr>
              <a:t>Token</a:t>
            </a:r>
          </a:p>
        </p:txBody>
      </p:sp>
      <p:sp>
        <p:nvSpPr>
          <p:cNvPr id="35" name="Right Triangle 34"/>
          <p:cNvSpPr/>
          <p:nvPr/>
        </p:nvSpPr>
        <p:spPr bwMode="auto">
          <a:xfrm flipH="1" flipV="1">
            <a:off x="294939" y="2411289"/>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37" name="Trapezoid 36"/>
          <p:cNvSpPr/>
          <p:nvPr/>
        </p:nvSpPr>
        <p:spPr bwMode="auto">
          <a:xfrm rot="16200000">
            <a:off x="495836" y="1712321"/>
            <a:ext cx="4539139"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59436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Benefits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Rapid virtual machine provisioning and migration</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Faster transfers on large files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Minimized latency</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Maximized array throughput</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Less CPU and network use</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Performance not limited by network throughput or server use</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Improved datacenter capacity and scale</a:t>
            </a:r>
          </a:p>
        </p:txBody>
      </p:sp>
      <p:sp>
        <p:nvSpPr>
          <p:cNvPr id="42" name="Rectangle 41"/>
          <p:cNvSpPr/>
          <p:nvPr/>
        </p:nvSpPr>
        <p:spPr>
          <a:xfrm>
            <a:off x="294938" y="1420690"/>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a:solidFill>
                  <a:srgbClr val="FFFFFF"/>
                </a:solidFill>
                <a:latin typeface="Segoe UI Light"/>
              </a:rPr>
              <a:t>Token-based data transfer </a:t>
            </a:r>
            <a:r>
              <a:rPr lang="en-US" sz="2400" kern="0" dirty="0" smtClean="0">
                <a:solidFill>
                  <a:srgbClr val="FFFFFF"/>
                </a:solidFill>
                <a:latin typeface="Segoe UI Light"/>
              </a:rPr>
              <a:t>within the storage array</a:t>
            </a:r>
            <a:endParaRPr lang="en-US" sz="2400" kern="0" dirty="0">
              <a:solidFill>
                <a:srgbClr val="FFFFFF"/>
              </a:solidFill>
            </a:endParaRPr>
          </a:p>
        </p:txBody>
      </p:sp>
      <p:pic>
        <p:nvPicPr>
          <p:cNvPr id="41" name="Picture 40" descr="Untitled-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3781" y="1521608"/>
            <a:ext cx="893906" cy="707844"/>
          </a:xfrm>
          <a:prstGeom prst="rect">
            <a:avLst/>
          </a:prstGeom>
        </p:spPr>
      </p:pic>
    </p:spTree>
    <p:extLst>
      <p:ext uri="{BB962C8B-B14F-4D97-AF65-F5344CB8AC3E}">
        <p14:creationId xmlns:p14="http://schemas.microsoft.com/office/powerpoint/2010/main" val="27369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41"/>
                                        </p:tgtEl>
                                        <p:attrNameLst>
                                          <p:attrName>style.opacity</p:attrName>
                                        </p:attrNameLst>
                                      </p:cBhvr>
                                      <p:to>
                                        <p:strVal val="0.5"/>
                                      </p:to>
                                    </p:set>
                                    <p:animEffect filter="image" prLst="opacity: 0.5">
                                      <p:cBhvr rctx="IE">
                                        <p:cTn id="10" dur="indefinite"/>
                                        <p:tgtEl>
                                          <p:spTgt spid="4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0" presetClass="path" presetSubtype="0" accel="50000" decel="50000" fill="hold" grpId="1" nodeType="withEffect">
                                  <p:stCondLst>
                                    <p:cond delay="0"/>
                                  </p:stCondLst>
                                  <p:childTnLst>
                                    <p:animMotion origin="layout" path="M 4.92444E-6 -1.76198E-6 L 4.92444E-6 -0.37555 " pathEditMode="relative" rAng="0" ptsTypes="AA">
                                      <p:cBhvr>
                                        <p:cTn id="35" dur="2000" fill="hold"/>
                                        <p:tgtEl>
                                          <p:spTgt spid="7"/>
                                        </p:tgtEl>
                                        <p:attrNameLst>
                                          <p:attrName>ppt_x</p:attrName>
                                          <p:attrName>ppt_y</p:attrName>
                                        </p:attrNameLst>
                                      </p:cBhvr>
                                      <p:rCtr x="0" y="-18777"/>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2" nodeType="clickEffect">
                                  <p:stCondLst>
                                    <p:cond delay="0"/>
                                  </p:stCondLst>
                                  <p:childTnLst>
                                    <p:animMotion origin="layout" path="M 4.92444E-6 -0.37555 L 0.36334 -0.37555 " pathEditMode="relative" rAng="0" ptsTypes="AA">
                                      <p:cBhvr>
                                        <p:cTn id="39" dur="2000" fill="hold"/>
                                        <p:tgtEl>
                                          <p:spTgt spid="7"/>
                                        </p:tgtEl>
                                        <p:attrNameLst>
                                          <p:attrName>ppt_x</p:attrName>
                                          <p:attrName>ppt_y</p:attrName>
                                        </p:attrNameLst>
                                      </p:cBhvr>
                                      <p:rCtr x="18160" y="0"/>
                                    </p:animMotion>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3" nodeType="clickEffect">
                                  <p:stCondLst>
                                    <p:cond delay="0"/>
                                  </p:stCondLst>
                                  <p:childTnLst>
                                    <p:animMotion origin="layout" path="M 0.36334 -0.37555 L 0.36334 -0.00764 " pathEditMode="relative" rAng="0" ptsTypes="AA">
                                      <p:cBhvr>
                                        <p:cTn id="50" dur="2000" fill="hold"/>
                                        <p:tgtEl>
                                          <p:spTgt spid="7"/>
                                        </p:tgtEl>
                                        <p:attrNameLst>
                                          <p:attrName>ppt_x</p:attrName>
                                          <p:attrName>ppt_y</p:attrName>
                                        </p:attrNameLst>
                                      </p:cBhvr>
                                      <p:rCtr x="0" y="18384"/>
                                    </p:animMotion>
                                  </p:childTnLst>
                                </p:cTn>
                              </p:par>
                            </p:childTnLst>
                          </p:cTn>
                        </p:par>
                        <p:par>
                          <p:cTn id="51" fill="hold">
                            <p:stCondLst>
                              <p:cond delay="2000"/>
                            </p:stCondLst>
                            <p:childTnLst>
                              <p:par>
                                <p:cTn id="52" presetID="10" presetClass="exit" presetSubtype="0" fill="hold" grpId="4" nodeType="after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par>
                          <p:cTn id="55" fill="hold">
                            <p:stCondLst>
                              <p:cond delay="2500"/>
                            </p:stCondLst>
                            <p:childTnLst>
                              <p:par>
                                <p:cTn id="56" presetID="0" presetClass="path" presetSubtype="0" accel="50000" decel="50000" fill="hold" grpId="1" nodeType="afterEffect">
                                  <p:stCondLst>
                                    <p:cond delay="0"/>
                                  </p:stCondLst>
                                  <p:childTnLst>
                                    <p:animMotion origin="layout" path="M 0 0 L 0.39227 0 " pathEditMode="relative" ptsTypes="AA">
                                      <p:cBhvr>
                                        <p:cTn id="57" dur="2000" fill="hold"/>
                                        <p:tgtEl>
                                          <p:spTgt spid="25"/>
                                        </p:tgtEl>
                                        <p:attrNameLst>
                                          <p:attrName>ppt_x</p:attrName>
                                          <p:attrName>ppt_y</p:attrName>
                                        </p:attrNameLst>
                                      </p:cBhvr>
                                    </p:animMotion>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down)">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2" grpId="0" animBg="1"/>
      <p:bldP spid="33" grpId="0"/>
      <p:bldP spid="52" grpId="0" animBg="1"/>
      <p:bldP spid="53" grpId="0"/>
      <p:bldP spid="55" grpId="0"/>
      <p:bldP spid="56" grpId="0" animBg="1"/>
      <p:bldP spid="57" grpId="0"/>
      <p:bldP spid="25" grpId="0" animBg="1"/>
      <p:bldP spid="25" grpId="1" animBg="1"/>
      <p:bldP spid="7" grpId="0" animBg="1"/>
      <p:bldP spid="7" grpId="1" animBg="1"/>
      <p:bldP spid="7" grpId="2" animBg="1"/>
      <p:bldP spid="7" grpId="3" animBg="1"/>
      <p:bldP spid="7"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5465793" y="4576157"/>
            <a:ext cx="6108556" cy="11300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25" name="Rectangle 2"/>
          <p:cNvSpPr>
            <a:spLocks noChangeArrowheads="1"/>
          </p:cNvSpPr>
          <p:nvPr/>
        </p:nvSpPr>
        <p:spPr bwMode="auto">
          <a:xfrm>
            <a:off x="5779775" y="4854217"/>
            <a:ext cx="5480592" cy="815586"/>
          </a:xfrm>
          <a:prstGeom prst="rect">
            <a:avLst/>
          </a:prstGeom>
          <a:noFill/>
          <a:ln w="9525">
            <a:noFill/>
            <a:miter lim="800000"/>
            <a:headEnd/>
            <a:tailEnd/>
          </a:ln>
        </p:spPr>
        <p:txBody>
          <a:bodyPr wrap="square" lIns="76179" tIns="38089" rIns="76179" bIns="38089">
            <a:spAutoFit/>
          </a:bodyPr>
          <a:lstStyle/>
          <a:p>
            <a:pPr algn="ctr"/>
            <a:r>
              <a:rPr lang="en-US" sz="2400" dirty="0">
                <a:gradFill>
                  <a:gsLst>
                    <a:gs pos="29358">
                      <a:srgbClr val="00188F"/>
                    </a:gs>
                    <a:gs pos="100000">
                      <a:srgbClr val="00188F"/>
                    </a:gs>
                  </a:gsLst>
                  <a:lin ang="5400000" scaled="0"/>
                </a:gradFill>
                <a:latin typeface="Segoe UI Light"/>
              </a:rPr>
              <a:t>Live migration maintaining </a:t>
            </a:r>
            <a:br>
              <a:rPr lang="en-US" sz="2400" dirty="0">
                <a:gradFill>
                  <a:gsLst>
                    <a:gs pos="29358">
                      <a:srgbClr val="00188F"/>
                    </a:gs>
                    <a:gs pos="100000">
                      <a:srgbClr val="00188F"/>
                    </a:gs>
                  </a:gsLst>
                  <a:lin ang="5400000" scaled="0"/>
                </a:gradFill>
                <a:latin typeface="Segoe UI Light"/>
              </a:rPr>
            </a:br>
            <a:r>
              <a:rPr lang="en-US" sz="2400" dirty="0">
                <a:gradFill>
                  <a:gsLst>
                    <a:gs pos="29358">
                      <a:srgbClr val="00188F"/>
                    </a:gs>
                    <a:gs pos="100000">
                      <a:srgbClr val="00188F"/>
                    </a:gs>
                  </a:gsLst>
                  <a:lin ang="5400000" scaled="0"/>
                </a:gradFill>
                <a:latin typeface="Segoe UI Light"/>
              </a:rPr>
              <a:t>Fibre Channel connectivity</a:t>
            </a:r>
          </a:p>
        </p:txBody>
      </p:sp>
      <p:sp>
        <p:nvSpPr>
          <p:cNvPr id="2" name="Title 1"/>
          <p:cNvSpPr>
            <a:spLocks noGrp="1"/>
          </p:cNvSpPr>
          <p:nvPr>
            <p:ph type="title"/>
          </p:nvPr>
        </p:nvSpPr>
        <p:spPr/>
        <p:txBody>
          <a:bodyPr/>
          <a:lstStyle/>
          <a:p>
            <a:r>
              <a:rPr lang="en-US" dirty="0" smtClean="0"/>
              <a:t>Virtual Fibre Channel in Hyper‑V</a:t>
            </a:r>
            <a:endParaRPr lang="en-US" dirty="0"/>
          </a:p>
        </p:txBody>
      </p:sp>
      <p:sp>
        <p:nvSpPr>
          <p:cNvPr id="10" name="Rectangle 9"/>
          <p:cNvSpPr/>
          <p:nvPr/>
        </p:nvSpPr>
        <p:spPr bwMode="auto">
          <a:xfrm>
            <a:off x="5465793" y="1636089"/>
            <a:ext cx="2909886" cy="199687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29358">
                      <a:srgbClr val="505050"/>
                    </a:gs>
                    <a:gs pos="59000">
                      <a:srgbClr val="505050"/>
                    </a:gs>
                  </a:gsLst>
                  <a:lin ang="5400000" scaled="0"/>
                </a:gradFill>
              </a:rPr>
              <a:t>Hyper‑V host 1</a:t>
            </a:r>
          </a:p>
        </p:txBody>
      </p:sp>
      <p:sp>
        <p:nvSpPr>
          <p:cNvPr id="11" name="Rectangle 10"/>
          <p:cNvSpPr/>
          <p:nvPr/>
        </p:nvSpPr>
        <p:spPr bwMode="auto">
          <a:xfrm>
            <a:off x="8666632" y="1645674"/>
            <a:ext cx="2909886" cy="199687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29358">
                      <a:srgbClr val="505050"/>
                    </a:gs>
                    <a:gs pos="59000">
                      <a:srgbClr val="505050"/>
                    </a:gs>
                  </a:gsLst>
                  <a:lin ang="5400000" scaled="0"/>
                </a:gradFill>
              </a:rPr>
              <a:t>Hyper‑V host 2</a:t>
            </a:r>
          </a:p>
        </p:txBody>
      </p:sp>
      <p:sp>
        <p:nvSpPr>
          <p:cNvPr id="12" name="Rounded Rectangle 11"/>
          <p:cNvSpPr/>
          <p:nvPr/>
        </p:nvSpPr>
        <p:spPr bwMode="auto">
          <a:xfrm>
            <a:off x="6971410" y="2967322"/>
            <a:ext cx="1238764" cy="54061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a:gradFill>
                  <a:gsLst>
                    <a:gs pos="0">
                      <a:srgbClr val="FFFFFF"/>
                    </a:gs>
                    <a:gs pos="100000">
                      <a:srgbClr val="FFFFFF"/>
                    </a:gs>
                  </a:gsLst>
                  <a:lin ang="5400000" scaled="0"/>
                </a:gradFill>
              </a:rPr>
              <a:t>Worldwide </a:t>
            </a:r>
            <a:br>
              <a:rPr lang="en-US" sz="1200" spc="-50" dirty="0">
                <a:gradFill>
                  <a:gsLst>
                    <a:gs pos="0">
                      <a:srgbClr val="FFFFFF"/>
                    </a:gs>
                    <a:gs pos="100000">
                      <a:srgbClr val="FFFFFF"/>
                    </a:gs>
                  </a:gsLst>
                  <a:lin ang="5400000" scaled="0"/>
                </a:gradFill>
              </a:rPr>
            </a:br>
            <a:r>
              <a:rPr lang="en-US" sz="1200" spc="-50" dirty="0">
                <a:gradFill>
                  <a:gsLst>
                    <a:gs pos="0">
                      <a:srgbClr val="FFFFFF"/>
                    </a:gs>
                    <a:gs pos="100000">
                      <a:srgbClr val="FFFFFF"/>
                    </a:gs>
                  </a:gsLst>
                  <a:lin ang="5400000" scaled="0"/>
                </a:gradFill>
              </a:rPr>
              <a:t>Name Set B</a:t>
            </a:r>
          </a:p>
        </p:txBody>
      </p:sp>
      <p:sp>
        <p:nvSpPr>
          <p:cNvPr id="13" name="Rounded Rectangle 12"/>
          <p:cNvSpPr/>
          <p:nvPr/>
        </p:nvSpPr>
        <p:spPr bwMode="auto">
          <a:xfrm>
            <a:off x="5628170" y="2967322"/>
            <a:ext cx="1261152" cy="54061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a:gradFill>
                  <a:gsLst>
                    <a:gs pos="0">
                      <a:srgbClr val="FFFFFF"/>
                    </a:gs>
                    <a:gs pos="100000">
                      <a:srgbClr val="FFFFFF"/>
                    </a:gs>
                  </a:gsLst>
                  <a:lin ang="5400000" scaled="0"/>
                </a:gradFill>
              </a:rPr>
              <a:t>Worldwide </a:t>
            </a:r>
            <a:br>
              <a:rPr lang="en-US" sz="1200" spc="-50" dirty="0">
                <a:gradFill>
                  <a:gsLst>
                    <a:gs pos="0">
                      <a:srgbClr val="FFFFFF"/>
                    </a:gs>
                    <a:gs pos="100000">
                      <a:srgbClr val="FFFFFF"/>
                    </a:gs>
                  </a:gsLst>
                  <a:lin ang="5400000" scaled="0"/>
                </a:gradFill>
              </a:rPr>
            </a:br>
            <a:r>
              <a:rPr lang="en-US" sz="1200" spc="-50" dirty="0">
                <a:gradFill>
                  <a:gsLst>
                    <a:gs pos="0">
                      <a:srgbClr val="FFFFFF"/>
                    </a:gs>
                    <a:gs pos="100000">
                      <a:srgbClr val="FFFFFF"/>
                    </a:gs>
                  </a:gsLst>
                  <a:lin ang="5400000" scaled="0"/>
                </a:gradFill>
              </a:rPr>
              <a:t>Name Set A</a:t>
            </a:r>
          </a:p>
        </p:txBody>
      </p:sp>
      <p:sp>
        <p:nvSpPr>
          <p:cNvPr id="14" name="Rounded Rectangle 13"/>
          <p:cNvSpPr/>
          <p:nvPr/>
        </p:nvSpPr>
        <p:spPr bwMode="auto">
          <a:xfrm>
            <a:off x="10170220" y="2967322"/>
            <a:ext cx="1261152" cy="54061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a:gradFill>
                  <a:gsLst>
                    <a:gs pos="0">
                      <a:srgbClr val="FFFFFF"/>
                    </a:gs>
                    <a:gs pos="100000">
                      <a:srgbClr val="FFFFFF"/>
                    </a:gs>
                  </a:gsLst>
                  <a:lin ang="5400000" scaled="0"/>
                </a:gradFill>
              </a:rPr>
              <a:t>Worldwide </a:t>
            </a:r>
            <a:br>
              <a:rPr lang="en-US" sz="1200" spc="-50" dirty="0">
                <a:gradFill>
                  <a:gsLst>
                    <a:gs pos="0">
                      <a:srgbClr val="FFFFFF"/>
                    </a:gs>
                    <a:gs pos="100000">
                      <a:srgbClr val="FFFFFF"/>
                    </a:gs>
                  </a:gsLst>
                  <a:lin ang="5400000" scaled="0"/>
                </a:gradFill>
              </a:rPr>
            </a:br>
            <a:r>
              <a:rPr lang="en-US" sz="1200" spc="-50" dirty="0">
                <a:gradFill>
                  <a:gsLst>
                    <a:gs pos="0">
                      <a:srgbClr val="FFFFFF"/>
                    </a:gs>
                    <a:gs pos="100000">
                      <a:srgbClr val="FFFFFF"/>
                    </a:gs>
                  </a:gsLst>
                  <a:lin ang="5400000" scaled="0"/>
                </a:gradFill>
              </a:rPr>
              <a:t>Name Set B</a:t>
            </a:r>
          </a:p>
        </p:txBody>
      </p:sp>
      <p:cxnSp>
        <p:nvCxnSpPr>
          <p:cNvPr id="15" name="Straight Connector 14"/>
          <p:cNvCxnSpPr/>
          <p:nvPr/>
        </p:nvCxnSpPr>
        <p:spPr>
          <a:xfrm>
            <a:off x="6376493" y="3507932"/>
            <a:ext cx="207" cy="513108"/>
          </a:xfrm>
          <a:prstGeom prst="line">
            <a:avLst/>
          </a:prstGeom>
          <a:ln w="19050" cmpd="sng">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88522" y="3507932"/>
            <a:ext cx="207" cy="513108"/>
          </a:xfrm>
          <a:prstGeom prst="line">
            <a:avLst/>
          </a:prstGeom>
          <a:ln w="19050" cmpd="sng">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76493" y="4281736"/>
            <a:ext cx="207" cy="339371"/>
          </a:xfrm>
          <a:prstGeom prst="line">
            <a:avLst/>
          </a:prstGeom>
          <a:ln w="19050" cmpd="sng">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88522" y="4281736"/>
            <a:ext cx="207" cy="339371"/>
          </a:xfrm>
          <a:prstGeom prst="line">
            <a:avLst/>
          </a:prstGeom>
          <a:ln w="19050" cmpd="sng">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23" name="Picture 22" descr="Untitled-4.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5801922" y="3859056"/>
            <a:ext cx="1018032" cy="536448"/>
          </a:xfrm>
          <a:prstGeom prst="rect">
            <a:avLst/>
          </a:prstGeom>
          <a:noFill/>
          <a:ln>
            <a:noFill/>
          </a:ln>
        </p:spPr>
      </p:pic>
      <p:pic>
        <p:nvPicPr>
          <p:cNvPr id="26" name="Picture 25" descr="Untitled-4.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7063488" y="3859056"/>
            <a:ext cx="1018032" cy="536448"/>
          </a:xfrm>
          <a:prstGeom prst="rect">
            <a:avLst/>
          </a:prstGeom>
          <a:noFill/>
          <a:ln>
            <a:noFill/>
          </a:ln>
        </p:spPr>
      </p:pic>
      <p:cxnSp>
        <p:nvCxnSpPr>
          <p:cNvPr id="27" name="Straight Connector 26"/>
          <p:cNvCxnSpPr/>
          <p:nvPr/>
        </p:nvCxnSpPr>
        <p:spPr>
          <a:xfrm>
            <a:off x="8546592" y="4323831"/>
            <a:ext cx="0" cy="294380"/>
          </a:xfrm>
          <a:prstGeom prst="line">
            <a:avLst/>
          </a:prstGeom>
          <a:ln w="19050" cmpd="sng">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28" name="Picture 27" descr="Untitled.png"/>
          <p:cNvPicPr>
            <a:picLocks noChangeAspect="1"/>
          </p:cNvPicPr>
          <p:nvPr/>
        </p:nvPicPr>
        <p:blipFill>
          <a:blip r:embed="rId5" cstate="email">
            <a:grayscl/>
            <a:extLst>
              <a:ext uri="{BEBA8EAE-BF5A-486C-A8C5-ECC9F3942E4B}">
                <a14:imgProps xmlns:a14="http://schemas.microsoft.com/office/drawing/2010/main">
                  <a14:imgLayer r:embed="rId6">
                    <a14:imgEffect>
                      <a14:brightnessContrast bright="74000"/>
                    </a14:imgEffect>
                  </a14:imgLayer>
                </a14:imgProps>
              </a:ext>
              <a:ext uri="{28A0092B-C50C-407E-A947-70E740481C1C}">
                <a14:useLocalDpi xmlns:a14="http://schemas.microsoft.com/office/drawing/2010/main"/>
              </a:ext>
            </a:extLst>
          </a:blip>
          <a:stretch>
            <a:fillRect/>
          </a:stretch>
        </p:blipFill>
        <p:spPr>
          <a:xfrm>
            <a:off x="8337319" y="3975030"/>
            <a:ext cx="402712" cy="427318"/>
          </a:xfrm>
          <a:prstGeom prst="rect">
            <a:avLst/>
          </a:prstGeom>
        </p:spPr>
      </p:pic>
      <p:grpSp>
        <p:nvGrpSpPr>
          <p:cNvPr id="29" name="Group 28"/>
          <p:cNvGrpSpPr/>
          <p:nvPr/>
        </p:nvGrpSpPr>
        <p:grpSpPr>
          <a:xfrm>
            <a:off x="9014709" y="3507932"/>
            <a:ext cx="1020531" cy="1113174"/>
            <a:chOff x="9013120" y="3919412"/>
            <a:chExt cx="1020531" cy="1113174"/>
          </a:xfrm>
        </p:grpSpPr>
        <p:cxnSp>
          <p:nvCxnSpPr>
            <p:cNvPr id="30" name="Straight Connector 29"/>
            <p:cNvCxnSpPr/>
            <p:nvPr/>
          </p:nvCxnSpPr>
          <p:spPr>
            <a:xfrm>
              <a:off x="9587691" y="3919412"/>
              <a:ext cx="207" cy="513108"/>
            </a:xfrm>
            <a:prstGeom prst="line">
              <a:avLst/>
            </a:prstGeom>
            <a:ln w="19050" cmpd="sng">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587691" y="4693215"/>
              <a:ext cx="207" cy="339371"/>
            </a:xfrm>
            <a:prstGeom prst="line">
              <a:avLst/>
            </a:prstGeom>
            <a:ln w="19050" cmpd="sng">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32" name="Picture 31" descr="Untitled-4.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9013120" y="4270536"/>
              <a:ext cx="1020531" cy="536632"/>
            </a:xfrm>
            <a:prstGeom prst="rect">
              <a:avLst/>
            </a:prstGeom>
            <a:noFill/>
            <a:ln>
              <a:noFill/>
            </a:ln>
          </p:spPr>
        </p:pic>
      </p:grpSp>
      <p:sp>
        <p:nvSpPr>
          <p:cNvPr id="33" name="Oval 32"/>
          <p:cNvSpPr/>
          <p:nvPr/>
        </p:nvSpPr>
        <p:spPr bwMode="auto">
          <a:xfrm>
            <a:off x="6186766" y="2502880"/>
            <a:ext cx="250840" cy="250840"/>
          </a:xfrm>
          <a:prstGeom prst="ellips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29358">
                    <a:srgbClr val="505050"/>
                  </a:gs>
                  <a:gs pos="59000">
                    <a:srgbClr val="505050"/>
                  </a:gs>
                </a:gsLst>
                <a:lin ang="5400000" scaled="0"/>
              </a:gradFill>
            </a:endParaRPr>
          </a:p>
        </p:txBody>
      </p:sp>
      <p:sp>
        <p:nvSpPr>
          <p:cNvPr id="35" name="Oval 34"/>
          <p:cNvSpPr/>
          <p:nvPr/>
        </p:nvSpPr>
        <p:spPr bwMode="auto">
          <a:xfrm>
            <a:off x="10725514" y="2474324"/>
            <a:ext cx="250840" cy="250840"/>
          </a:xfrm>
          <a:prstGeom prst="ellipse">
            <a:avLst/>
          </a:prstGeom>
          <a:solidFill>
            <a:schemeClr val="accent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29358">
                    <a:srgbClr val="505050"/>
                  </a:gs>
                  <a:gs pos="59000">
                    <a:srgbClr val="505050"/>
                  </a:gs>
                </a:gsLst>
                <a:lin ang="5400000" scaled="0"/>
              </a:gradFill>
            </a:endParaRPr>
          </a:p>
        </p:txBody>
      </p:sp>
      <p:sp>
        <p:nvSpPr>
          <p:cNvPr id="36" name="Rectangle 35"/>
          <p:cNvSpPr/>
          <p:nvPr/>
        </p:nvSpPr>
        <p:spPr bwMode="auto">
          <a:xfrm>
            <a:off x="8852496" y="2094881"/>
            <a:ext cx="2578876" cy="81592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29358">
                      <a:srgbClr val="FFFFFF"/>
                    </a:gs>
                    <a:gs pos="100000">
                      <a:srgbClr val="FFFFFF"/>
                    </a:gs>
                  </a:gsLst>
                  <a:lin ang="5400000" scaled="0"/>
                </a:gradFill>
              </a:rPr>
              <a:t>Virtual machine</a:t>
            </a:r>
          </a:p>
        </p:txBody>
      </p:sp>
      <p:sp>
        <p:nvSpPr>
          <p:cNvPr id="38" name="Rectangle 37"/>
          <p:cNvSpPr/>
          <p:nvPr/>
        </p:nvSpPr>
        <p:spPr bwMode="auto">
          <a:xfrm>
            <a:off x="5631299" y="2094881"/>
            <a:ext cx="2578876" cy="81592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29358">
                      <a:srgbClr val="FFFFFF"/>
                    </a:gs>
                    <a:gs pos="100000">
                      <a:srgbClr val="FFFFFF"/>
                    </a:gs>
                  </a:gsLst>
                  <a:lin ang="5400000" scaled="0"/>
                </a:gradFill>
              </a:rPr>
              <a:t>Virtual machine</a:t>
            </a:r>
          </a:p>
        </p:txBody>
      </p:sp>
      <p:sp>
        <p:nvSpPr>
          <p:cNvPr id="39" name="Right Arrow 38"/>
          <p:cNvSpPr/>
          <p:nvPr/>
        </p:nvSpPr>
        <p:spPr bwMode="auto">
          <a:xfrm>
            <a:off x="7242975" y="2481854"/>
            <a:ext cx="1783012" cy="361667"/>
          </a:xfrm>
          <a:prstGeom prst="rightArrow">
            <a:avLst>
              <a:gd name="adj1" fmla="val 63953"/>
              <a:gd name="adj2" fmla="val 5000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dirty="0">
                <a:gradFill>
                  <a:gsLst>
                    <a:gs pos="0">
                      <a:srgbClr val="FFFFFF"/>
                    </a:gs>
                    <a:gs pos="100000">
                      <a:srgbClr val="FFFFFF"/>
                    </a:gs>
                  </a:gsLst>
                  <a:lin ang="5400000" scaled="0"/>
                </a:gradFill>
              </a:rPr>
              <a:t>LIVE MIGRATION</a:t>
            </a:r>
          </a:p>
        </p:txBody>
      </p:sp>
      <p:sp>
        <p:nvSpPr>
          <p:cNvPr id="40" name="Right Triangle 39"/>
          <p:cNvSpPr/>
          <p:nvPr/>
        </p:nvSpPr>
        <p:spPr bwMode="auto">
          <a:xfrm flipH="1" flipV="1">
            <a:off x="353767" y="2391100"/>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1" name="Trapezoid 40"/>
          <p:cNvSpPr/>
          <p:nvPr/>
        </p:nvSpPr>
        <p:spPr bwMode="auto">
          <a:xfrm rot="16200000">
            <a:off x="457216" y="1732952"/>
            <a:ext cx="4734025"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66688" lvl="1" indent="-166688" defTabSz="462394">
              <a:lnSpc>
                <a:spcPct val="90000"/>
              </a:lnSpc>
              <a:spcBef>
                <a:spcPts val="300"/>
              </a:spcBef>
              <a:spcAft>
                <a:spcPts val="600"/>
              </a:spcAft>
              <a:buClr>
                <a:srgbClr val="EFEFEF"/>
              </a:buClr>
              <a:buFont typeface="Arial" pitchFamily="34" charset="0"/>
              <a:buChar char="•"/>
            </a:pPr>
            <a:r>
              <a:rPr lang="en-US" sz="1600" dirty="0">
                <a:solidFill>
                  <a:srgbClr val="EFEFEF"/>
                </a:solidFill>
                <a:cs typeface="Segoe UI" pitchFamily="34" charset="0"/>
              </a:rPr>
              <a:t>Unmediated access to a storage area network (SAN)</a:t>
            </a:r>
          </a:p>
          <a:p>
            <a:pPr marL="166688" lvl="1" indent="-166688" defTabSz="462394">
              <a:lnSpc>
                <a:spcPct val="90000"/>
              </a:lnSpc>
              <a:spcBef>
                <a:spcPts val="300"/>
              </a:spcBef>
              <a:spcAft>
                <a:spcPts val="600"/>
              </a:spcAft>
              <a:buClr>
                <a:srgbClr val="EFEFEF"/>
              </a:buClr>
              <a:buFont typeface="Arial" pitchFamily="34" charset="0"/>
              <a:buChar char="•"/>
            </a:pPr>
            <a:r>
              <a:rPr lang="en-US" sz="1600" dirty="0">
                <a:solidFill>
                  <a:srgbClr val="EFEFEF"/>
                </a:solidFill>
                <a:cs typeface="Segoe UI" pitchFamily="34" charset="0"/>
              </a:rPr>
              <a:t>Hardware-based I/O path to virtual hard disk stack</a:t>
            </a:r>
          </a:p>
          <a:p>
            <a:pPr marL="166688" lvl="1" indent="-166688" defTabSz="462394">
              <a:lnSpc>
                <a:spcPct val="90000"/>
              </a:lnSpc>
              <a:spcBef>
                <a:spcPts val="300"/>
              </a:spcBef>
              <a:spcAft>
                <a:spcPts val="600"/>
              </a:spcAft>
              <a:buClr>
                <a:srgbClr val="EFEFEF"/>
              </a:buClr>
              <a:buFont typeface="Arial" pitchFamily="34" charset="0"/>
              <a:buChar char="•"/>
            </a:pPr>
            <a:r>
              <a:rPr lang="en-US" sz="1600" dirty="0">
                <a:solidFill>
                  <a:srgbClr val="EFEFEF"/>
                </a:solidFill>
                <a:cs typeface="Segoe UI" pitchFamily="34" charset="0"/>
              </a:rPr>
              <a:t>N_Port ID Virtualization (NPIV) support</a:t>
            </a:r>
          </a:p>
          <a:p>
            <a:pPr marL="166688" lvl="1" indent="-166688" defTabSz="462394">
              <a:lnSpc>
                <a:spcPct val="90000"/>
              </a:lnSpc>
              <a:spcBef>
                <a:spcPts val="300"/>
              </a:spcBef>
              <a:spcAft>
                <a:spcPts val="600"/>
              </a:spcAft>
              <a:buClr>
                <a:srgbClr val="EFEFEF"/>
              </a:buClr>
              <a:buFont typeface="Arial" pitchFamily="34" charset="0"/>
              <a:buChar char="•"/>
            </a:pPr>
            <a:r>
              <a:rPr lang="en-US" sz="1600" dirty="0">
                <a:solidFill>
                  <a:srgbClr val="EFEFEF"/>
                </a:solidFill>
                <a:cs typeface="Segoe UI" pitchFamily="34" charset="0"/>
              </a:rPr>
              <a:t>Single Hyper‑V host connected to different SANs</a:t>
            </a:r>
          </a:p>
          <a:p>
            <a:pPr marL="166688" lvl="1" indent="-166688" defTabSz="462394">
              <a:lnSpc>
                <a:spcPct val="90000"/>
              </a:lnSpc>
              <a:spcBef>
                <a:spcPts val="300"/>
              </a:spcBef>
              <a:spcAft>
                <a:spcPts val="600"/>
              </a:spcAft>
              <a:buClr>
                <a:srgbClr val="EFEFEF"/>
              </a:buClr>
              <a:buFont typeface="Arial" pitchFamily="34" charset="0"/>
              <a:buChar char="•"/>
            </a:pPr>
            <a:r>
              <a:rPr lang="en-US" sz="1600" dirty="0">
                <a:solidFill>
                  <a:srgbClr val="EFEFEF"/>
                </a:solidFill>
                <a:cs typeface="Segoe UI" pitchFamily="34" charset="0"/>
              </a:rPr>
              <a:t>Up to four Virtual Fibre Channel adapters on a virtual machine</a:t>
            </a:r>
          </a:p>
          <a:p>
            <a:pPr marL="166688" lvl="1" indent="-166688" defTabSz="462394">
              <a:lnSpc>
                <a:spcPct val="90000"/>
              </a:lnSpc>
              <a:spcBef>
                <a:spcPts val="300"/>
              </a:spcBef>
              <a:spcAft>
                <a:spcPts val="600"/>
              </a:spcAft>
              <a:buClr>
                <a:srgbClr val="EFEFEF"/>
              </a:buClr>
              <a:buFont typeface="Arial" pitchFamily="34" charset="0"/>
              <a:buChar char="•"/>
            </a:pPr>
            <a:r>
              <a:rPr lang="en-US" sz="1600" dirty="0">
                <a:solidFill>
                  <a:srgbClr val="EFEFEF"/>
                </a:solidFill>
                <a:cs typeface="Segoe UI" pitchFamily="34" charset="0"/>
              </a:rPr>
              <a:t>Multipath I/O (MPIO) functionality</a:t>
            </a:r>
          </a:p>
          <a:p>
            <a:pPr marL="166688" lvl="1" indent="-166688" defTabSz="462394">
              <a:lnSpc>
                <a:spcPct val="90000"/>
              </a:lnSpc>
              <a:spcBef>
                <a:spcPts val="300"/>
              </a:spcBef>
              <a:spcAft>
                <a:spcPts val="600"/>
              </a:spcAft>
              <a:buClr>
                <a:srgbClr val="EFEFEF"/>
              </a:buClr>
              <a:buFont typeface="Arial" pitchFamily="34" charset="0"/>
              <a:buChar char="•"/>
            </a:pPr>
            <a:r>
              <a:rPr lang="en-US" sz="1600" dirty="0" smtClean="0">
                <a:solidFill>
                  <a:srgbClr val="EFEFEF"/>
                </a:solidFill>
                <a:cs typeface="Segoe UI" pitchFamily="34" charset="0"/>
              </a:rPr>
              <a:t>Supports Live </a:t>
            </a:r>
            <a:r>
              <a:rPr lang="en-US" sz="1600" dirty="0">
                <a:solidFill>
                  <a:srgbClr val="EFEFEF"/>
                </a:solidFill>
                <a:cs typeface="Segoe UI" pitchFamily="34" charset="0"/>
              </a:rPr>
              <a:t>migration</a:t>
            </a:r>
          </a:p>
        </p:txBody>
      </p:sp>
      <p:sp>
        <p:nvSpPr>
          <p:cNvPr id="42" name="Rectangle 41"/>
          <p:cNvSpPr/>
          <p:nvPr/>
        </p:nvSpPr>
        <p:spPr>
          <a:xfrm>
            <a:off x="353766" y="140050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a:solidFill>
                  <a:srgbClr val="FFFFFF"/>
                </a:solidFill>
                <a:latin typeface="Segoe UI Light"/>
              </a:rPr>
              <a:t>Access Fibre Channel SAN data from a virtual machine</a:t>
            </a:r>
            <a:endParaRPr lang="en-US" sz="2400" dirty="0">
              <a:solidFill>
                <a:srgbClr val="FFFFFF"/>
              </a:solidFill>
            </a:endParaRPr>
          </a:p>
        </p:txBody>
      </p:sp>
      <p:sp>
        <p:nvSpPr>
          <p:cNvPr id="44" name="Rounded Rectangle 43"/>
          <p:cNvSpPr/>
          <p:nvPr/>
        </p:nvSpPr>
        <p:spPr bwMode="auto">
          <a:xfrm>
            <a:off x="8851589" y="2967322"/>
            <a:ext cx="1261152" cy="54061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a:gradFill>
                  <a:gsLst>
                    <a:gs pos="0">
                      <a:srgbClr val="FFFFFF"/>
                    </a:gs>
                    <a:gs pos="100000">
                      <a:srgbClr val="FFFFFF"/>
                    </a:gs>
                  </a:gsLst>
                  <a:lin ang="5400000" scaled="0"/>
                </a:gradFill>
              </a:rPr>
              <a:t>Worldwide </a:t>
            </a:r>
            <a:br>
              <a:rPr lang="en-US" sz="1200" spc="-50" dirty="0">
                <a:gradFill>
                  <a:gsLst>
                    <a:gs pos="0">
                      <a:srgbClr val="FFFFFF"/>
                    </a:gs>
                    <a:gs pos="100000">
                      <a:srgbClr val="FFFFFF"/>
                    </a:gs>
                  </a:gsLst>
                  <a:lin ang="5400000" scaled="0"/>
                </a:gradFill>
              </a:rPr>
            </a:br>
            <a:r>
              <a:rPr lang="en-US" sz="1200" spc="-50" dirty="0">
                <a:gradFill>
                  <a:gsLst>
                    <a:gs pos="0">
                      <a:srgbClr val="FFFFFF"/>
                    </a:gs>
                    <a:gs pos="100000">
                      <a:srgbClr val="FFFFFF"/>
                    </a:gs>
                  </a:gsLst>
                  <a:lin ang="5400000" scaled="0"/>
                </a:gradFill>
              </a:rPr>
              <a:t>Name Set A</a:t>
            </a:r>
          </a:p>
        </p:txBody>
      </p:sp>
      <p:grpSp>
        <p:nvGrpSpPr>
          <p:cNvPr id="45" name="Group 44"/>
          <p:cNvGrpSpPr/>
          <p:nvPr/>
        </p:nvGrpSpPr>
        <p:grpSpPr>
          <a:xfrm>
            <a:off x="10255493" y="3507932"/>
            <a:ext cx="1020531" cy="1113174"/>
            <a:chOff x="9013120" y="3919412"/>
            <a:chExt cx="1020531" cy="1113174"/>
          </a:xfrm>
        </p:grpSpPr>
        <p:cxnSp>
          <p:nvCxnSpPr>
            <p:cNvPr id="46" name="Straight Connector 45"/>
            <p:cNvCxnSpPr/>
            <p:nvPr/>
          </p:nvCxnSpPr>
          <p:spPr>
            <a:xfrm>
              <a:off x="9587691" y="3919412"/>
              <a:ext cx="207" cy="513108"/>
            </a:xfrm>
            <a:prstGeom prst="line">
              <a:avLst/>
            </a:prstGeom>
            <a:ln w="19050" cmpd="sng">
              <a:solidFill>
                <a:schemeClr val="tx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87691" y="4693215"/>
              <a:ext cx="207" cy="339371"/>
            </a:xfrm>
            <a:prstGeom prst="line">
              <a:avLst/>
            </a:prstGeom>
            <a:ln w="19050" cmpd="sng">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descr="Untitled-4.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9013120" y="4270536"/>
              <a:ext cx="1020531" cy="536632"/>
            </a:xfrm>
            <a:prstGeom prst="rect">
              <a:avLst/>
            </a:prstGeom>
            <a:noFill/>
            <a:ln>
              <a:noFill/>
            </a:ln>
          </p:spPr>
        </p:pic>
      </p:grpSp>
    </p:spTree>
    <p:extLst>
      <p:ext uri="{BB962C8B-B14F-4D97-AF65-F5344CB8AC3E}">
        <p14:creationId xmlns:p14="http://schemas.microsoft.com/office/powerpoint/2010/main" val="35575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1000" autoRev="1" fill="remove"/>
                                        <p:tgtEl>
                                          <p:spTgt spid="13"/>
                                        </p:tgtEl>
                                        <p:attrNameLst>
                                          <p:attrName>style.color</p:attrName>
                                        </p:attrNameLst>
                                      </p:cBhvr>
                                      <p:to>
                                        <a:srgbClr val="0023D2"/>
                                      </p:to>
                                    </p:animClr>
                                    <p:animClr clrSpc="rgb" dir="cw">
                                      <p:cBhvr>
                                        <p:cTn id="7" dur="1000" autoRev="1" fill="remove"/>
                                        <p:tgtEl>
                                          <p:spTgt spid="13"/>
                                        </p:tgtEl>
                                        <p:attrNameLst>
                                          <p:attrName>fillcolor</p:attrName>
                                        </p:attrNameLst>
                                      </p:cBhvr>
                                      <p:to>
                                        <a:srgbClr val="0023D2"/>
                                      </p:to>
                                    </p:animClr>
                                    <p:set>
                                      <p:cBhvr>
                                        <p:cTn id="8" dur="1000" autoRev="1" fill="remove"/>
                                        <p:tgtEl>
                                          <p:spTgt spid="13"/>
                                        </p:tgtEl>
                                        <p:attrNameLst>
                                          <p:attrName>fill.type</p:attrName>
                                        </p:attrNameLst>
                                      </p:cBhvr>
                                      <p:to>
                                        <p:strVal val="solid"/>
                                      </p:to>
                                    </p:set>
                                    <p:set>
                                      <p:cBhvr>
                                        <p:cTn id="9" dur="1000" autoRev="1" fill="remove"/>
                                        <p:tgtEl>
                                          <p:spTgt spid="13"/>
                                        </p:tgtEl>
                                        <p:attrNameLst>
                                          <p:attrName>fill.on</p:attrName>
                                        </p:attrNameLst>
                                      </p:cBhvr>
                                      <p:to>
                                        <p:strVal val="true"/>
                                      </p:to>
                                    </p:set>
                                  </p:childTnLst>
                                </p:cTn>
                              </p:par>
                              <p:par>
                                <p:cTn id="10" presetID="0" presetClass="path" presetSubtype="0" repeatCount="indefinite" accel="50000" decel="50000" fill="hold" grpId="0" nodeType="withEffect">
                                  <p:stCondLst>
                                    <p:cond delay="0"/>
                                  </p:stCondLst>
                                  <p:childTnLst>
                                    <p:animMotion origin="layout" path="M 1.66667E-6 -3.33333E-6 L 0.00403 0.28449 L 0.18555 0.29352 L 0.18463 0.25579 " pathEditMode="relative" rAng="0" ptsTypes="AAAA">
                                      <p:cBhvr>
                                        <p:cTn id="11" dur="2000" fill="hold"/>
                                        <p:tgtEl>
                                          <p:spTgt spid="33"/>
                                        </p:tgtEl>
                                        <p:attrNameLst>
                                          <p:attrName>ppt_x</p:attrName>
                                          <p:attrName>ppt_y</p:attrName>
                                        </p:attrNameLst>
                                      </p:cBhvr>
                                      <p:rCtr x="9271" y="14676"/>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9" presetClass="emph" presetSubtype="0" grpId="2" nodeType="withEffect">
                                  <p:stCondLst>
                                    <p:cond delay="0"/>
                                  </p:stCondLst>
                                  <p:childTnLst>
                                    <p:set>
                                      <p:cBhvr rctx="PPT">
                                        <p:cTn id="18" dur="indefinite"/>
                                        <p:tgtEl>
                                          <p:spTgt spid="13"/>
                                        </p:tgtEl>
                                        <p:attrNameLst>
                                          <p:attrName>style.opacity</p:attrName>
                                        </p:attrNameLst>
                                      </p:cBhvr>
                                      <p:to>
                                        <p:strVal val="0.5"/>
                                      </p:to>
                                    </p:set>
                                    <p:animEffect filter="image" prLst="opacity: 0.5">
                                      <p:cBhvr rctx="IE">
                                        <p:cTn id="19" dur="indefinite"/>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22" presetClass="entr" presetSubtype="1" fill="hold" grpId="2"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1000"/>
                            </p:stCondLst>
                            <p:childTnLst>
                              <p:par>
                                <p:cTn id="37" presetID="26" presetClass="emph" presetSubtype="0" repeatCount="indefinite" fill="hold" grpId="2" nodeType="afterEffect">
                                  <p:stCondLst>
                                    <p:cond delay="0"/>
                                  </p:stCondLst>
                                  <p:endCondLst>
                                    <p:cond evt="onNext" delay="0">
                                      <p:tgtEl>
                                        <p:sldTgt/>
                                      </p:tgtEl>
                                    </p:cond>
                                  </p:endCondLst>
                                  <p:childTnLst>
                                    <p:animEffect transition="out" filter="fade">
                                      <p:cBhvr>
                                        <p:cTn id="38" dur="3000" tmFilter="0, 0; .2, .5; .8, .5; 1, 0"/>
                                        <p:tgtEl>
                                          <p:spTgt spid="39"/>
                                        </p:tgtEl>
                                      </p:cBhvr>
                                    </p:animEffect>
                                    <p:animScale>
                                      <p:cBhvr>
                                        <p:cTn id="39" dur="1500" autoRev="1" fill="hold"/>
                                        <p:tgtEl>
                                          <p:spTgt spid="39"/>
                                        </p:tgtEl>
                                      </p:cBhvr>
                                      <p:by x="105000" y="105000"/>
                                    </p:animScale>
                                  </p:childTnLst>
                                </p:cTn>
                              </p:par>
                            </p:childTnLst>
                          </p:cTn>
                        </p:par>
                        <p:par>
                          <p:cTn id="40" fill="hold">
                            <p:stCondLst>
                              <p:cond delay="4000"/>
                            </p:stCondLst>
                            <p:childTnLst>
                              <p:par>
                                <p:cTn id="41" presetID="27" presetClass="emph" presetSubtype="0" repeatCount="indefinite" fill="remove" grpId="1" nodeType="afterEffect">
                                  <p:stCondLst>
                                    <p:cond delay="0"/>
                                  </p:stCondLst>
                                  <p:childTnLst>
                                    <p:animClr clrSpc="rgb" dir="cw">
                                      <p:cBhvr override="childStyle">
                                        <p:cTn id="42" dur="1000" autoRev="1" fill="remove"/>
                                        <p:tgtEl>
                                          <p:spTgt spid="14"/>
                                        </p:tgtEl>
                                        <p:attrNameLst>
                                          <p:attrName>style.color</p:attrName>
                                        </p:attrNameLst>
                                      </p:cBhvr>
                                      <p:to>
                                        <a:srgbClr val="0023D2"/>
                                      </p:to>
                                    </p:animClr>
                                    <p:animClr clrSpc="rgb" dir="cw">
                                      <p:cBhvr>
                                        <p:cTn id="43" dur="1000" autoRev="1" fill="remove"/>
                                        <p:tgtEl>
                                          <p:spTgt spid="14"/>
                                        </p:tgtEl>
                                        <p:attrNameLst>
                                          <p:attrName>fillcolor</p:attrName>
                                        </p:attrNameLst>
                                      </p:cBhvr>
                                      <p:to>
                                        <a:srgbClr val="0023D2"/>
                                      </p:to>
                                    </p:animClr>
                                    <p:set>
                                      <p:cBhvr>
                                        <p:cTn id="44" dur="1000" autoRev="1" fill="remove"/>
                                        <p:tgtEl>
                                          <p:spTgt spid="14"/>
                                        </p:tgtEl>
                                        <p:attrNameLst>
                                          <p:attrName>fill.type</p:attrName>
                                        </p:attrNameLst>
                                      </p:cBhvr>
                                      <p:to>
                                        <p:strVal val="solid"/>
                                      </p:to>
                                    </p:set>
                                    <p:set>
                                      <p:cBhvr>
                                        <p:cTn id="45" dur="1000" autoRev="1" fill="remove"/>
                                        <p:tgtEl>
                                          <p:spTgt spid="14"/>
                                        </p:tgtEl>
                                        <p:attrNameLst>
                                          <p:attrName>fill.on</p:attrName>
                                        </p:attrNameLst>
                                      </p:cBhvr>
                                      <p:to>
                                        <p:strVal val="true"/>
                                      </p:to>
                                    </p:set>
                                  </p:childTnLst>
                                </p:cTn>
                              </p:par>
                              <p:par>
                                <p:cTn id="46" presetID="1" presetClass="entr"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0" presetClass="path" presetSubtype="0" repeatCount="indefinite" accel="50000" decel="50000" fill="hold" grpId="0" nodeType="withEffect">
                                  <p:stCondLst>
                                    <p:cond delay="0"/>
                                  </p:stCondLst>
                                  <p:childTnLst>
                                    <p:animMotion origin="layout" path="M -3.95833E-6 3.33333E-6 L -0.00091 0.09213 L -0.00247 0.29305 L -0.19179 0.29305 L -0.18971 0.26898 " pathEditMode="relative" rAng="0" ptsTypes="AAAAA">
                                      <p:cBhvr>
                                        <p:cTn id="49" dur="2000" fill="hold"/>
                                        <p:tgtEl>
                                          <p:spTgt spid="35"/>
                                        </p:tgtEl>
                                        <p:attrNameLst>
                                          <p:attrName>ppt_x</p:attrName>
                                          <p:attrName>ppt_y</p:attrName>
                                        </p:attrNameLst>
                                      </p:cBhvr>
                                      <p:rCtr x="-9596" y="14653"/>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nodeType="after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4" grpId="0" animBg="1"/>
      <p:bldP spid="14" grpId="1" animBg="1"/>
      <p:bldP spid="14" grpId="2" animBg="1"/>
      <p:bldP spid="33" grpId="0" animBg="1"/>
      <p:bldP spid="33" grpId="1" animBg="1"/>
      <p:bldP spid="35" grpId="0" animBg="1"/>
      <p:bldP spid="35" grpId="1" animBg="1"/>
      <p:bldP spid="36" grpId="0" animBg="1"/>
      <p:bldP spid="38" grpId="0" animBg="1"/>
      <p:bldP spid="39" grpId="0" animBg="1"/>
      <p:bldP spid="39" grpId="1" animBg="1"/>
      <p:bldP spid="39" grpId="2"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title"/>
          </p:nvPr>
        </p:nvSpPr>
        <p:spPr/>
        <p:txBody>
          <a:bodyPr/>
          <a:lstStyle/>
          <a:p>
            <a:r>
              <a:rPr lang="en-US" dirty="0" smtClean="0"/>
              <a:t>Dynamic Virtual Machine Queue</a:t>
            </a:r>
          </a:p>
        </p:txBody>
      </p:sp>
      <p:sp>
        <p:nvSpPr>
          <p:cNvPr id="6" name="Right Triangle 5"/>
          <p:cNvSpPr/>
          <p:nvPr/>
        </p:nvSpPr>
        <p:spPr bwMode="auto">
          <a:xfrm flipH="1" flipV="1">
            <a:off x="599504" y="2260010"/>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574017" y="1729621"/>
            <a:ext cx="4991902"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Without VMQ</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Hyper-V Virtual Switch is responsible for routing &amp; sorting packets for VMs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This leads to increased CPU processing, all focused on CPU0</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With VMQ</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Physical NIC creates virtual network queues for each VM to reduce host CPU</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With Dynamic VMQ</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Processor cores dynamically allocated for a better spread of network traffic processing</a:t>
            </a:r>
            <a:endParaRPr lang="en-US" sz="1600" dirty="0">
              <a:solidFill>
                <a:srgbClr val="EFEFEF"/>
              </a:solidFill>
              <a:cs typeface="Segoe UI" pitchFamily="34" charset="0"/>
            </a:endParaRPr>
          </a:p>
        </p:txBody>
      </p:sp>
      <p:sp>
        <p:nvSpPr>
          <p:cNvPr id="8" name="Rectangle 7"/>
          <p:cNvSpPr/>
          <p:nvPr/>
        </p:nvSpPr>
        <p:spPr>
          <a:xfrm>
            <a:off x="599503" y="126941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smtClean="0">
                <a:solidFill>
                  <a:srgbClr val="FFFFFF"/>
                </a:solidFill>
                <a:latin typeface="Segoe UI Light"/>
              </a:rPr>
              <a:t>Increased efficiency of network processing on Hyper-V hosts</a:t>
            </a:r>
            <a:endParaRPr lang="en-US" sz="2400" dirty="0">
              <a:solidFill>
                <a:srgbClr val="FFFFFF"/>
              </a:solidFill>
            </a:endParaRPr>
          </a:p>
        </p:txBody>
      </p:sp>
      <p:sp>
        <p:nvSpPr>
          <p:cNvPr id="9" name="Rectangle 8"/>
          <p:cNvSpPr/>
          <p:nvPr/>
        </p:nvSpPr>
        <p:spPr bwMode="auto">
          <a:xfrm>
            <a:off x="5581031" y="1949648"/>
            <a:ext cx="1915909" cy="289784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75229">
                      <a:srgbClr val="505050"/>
                    </a:gs>
                    <a:gs pos="29358">
                      <a:srgbClr val="505050"/>
                    </a:gs>
                  </a:gsLst>
                  <a:lin ang="5400000" scaled="0"/>
                </a:gradFill>
              </a:rPr>
              <a:t>Hyper‑V </a:t>
            </a:r>
            <a:r>
              <a:rPr lang="en-US" sz="2000" spc="-50" dirty="0" smtClean="0">
                <a:gradFill>
                  <a:gsLst>
                    <a:gs pos="75229">
                      <a:srgbClr val="505050"/>
                    </a:gs>
                    <a:gs pos="29358">
                      <a:srgbClr val="505050"/>
                    </a:gs>
                  </a:gsLst>
                  <a:lin ang="5400000" scaled="0"/>
                </a:gradFill>
              </a:rPr>
              <a:t>Host</a:t>
            </a:r>
            <a:endParaRPr lang="en-US" sz="2000" spc="-50" dirty="0">
              <a:gradFill>
                <a:gsLst>
                  <a:gs pos="75229">
                    <a:srgbClr val="505050"/>
                  </a:gs>
                  <a:gs pos="29358">
                    <a:srgbClr val="505050"/>
                  </a:gs>
                </a:gsLst>
                <a:lin ang="5400000" scaled="0"/>
              </a:gradFill>
            </a:endParaRPr>
          </a:p>
        </p:txBody>
      </p:sp>
      <p:sp>
        <p:nvSpPr>
          <p:cNvPr id="68" name="Rectangle 67"/>
          <p:cNvSpPr/>
          <p:nvPr/>
        </p:nvSpPr>
        <p:spPr bwMode="auto">
          <a:xfrm>
            <a:off x="5742795" y="2508063"/>
            <a:ext cx="342168" cy="152214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11" name="Rectangle 10"/>
          <p:cNvSpPr/>
          <p:nvPr/>
        </p:nvSpPr>
        <p:spPr bwMode="auto">
          <a:xfrm>
            <a:off x="5742795" y="2508063"/>
            <a:ext cx="342168" cy="1522148"/>
          </a:xfrm>
          <a:prstGeom prst="rect">
            <a:avLst/>
          </a:prstGeom>
          <a:gradFill>
            <a:gsLst>
              <a:gs pos="98000">
                <a:srgbClr val="FFF200"/>
              </a:gs>
              <a:gs pos="89000">
                <a:srgbClr val="FF7A00"/>
              </a:gs>
              <a:gs pos="85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3" name="TextBox 2"/>
          <p:cNvSpPr txBox="1"/>
          <p:nvPr/>
        </p:nvSpPr>
        <p:spPr>
          <a:xfrm>
            <a:off x="5754164"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CPU0</a:t>
            </a:r>
          </a:p>
        </p:txBody>
      </p:sp>
      <p:sp>
        <p:nvSpPr>
          <p:cNvPr id="12" name="Rectangle 11"/>
          <p:cNvSpPr/>
          <p:nvPr/>
        </p:nvSpPr>
        <p:spPr bwMode="auto">
          <a:xfrm>
            <a:off x="6167109" y="2510790"/>
            <a:ext cx="342168" cy="152214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13" name="TextBox 12"/>
          <p:cNvSpPr txBox="1"/>
          <p:nvPr/>
        </p:nvSpPr>
        <p:spPr>
          <a:xfrm>
            <a:off x="6185397"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CPU1</a:t>
            </a:r>
          </a:p>
        </p:txBody>
      </p:sp>
      <p:sp>
        <p:nvSpPr>
          <p:cNvPr id="17" name="Rectangle 16"/>
          <p:cNvSpPr/>
          <p:nvPr/>
        </p:nvSpPr>
        <p:spPr bwMode="auto">
          <a:xfrm>
            <a:off x="6598342" y="2510790"/>
            <a:ext cx="342168" cy="152214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18" name="TextBox 17"/>
          <p:cNvSpPr txBox="1"/>
          <p:nvPr/>
        </p:nvSpPr>
        <p:spPr>
          <a:xfrm>
            <a:off x="6616630"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CPU2</a:t>
            </a:r>
          </a:p>
        </p:txBody>
      </p:sp>
      <p:sp>
        <p:nvSpPr>
          <p:cNvPr id="20" name="Rectangle 19"/>
          <p:cNvSpPr/>
          <p:nvPr/>
        </p:nvSpPr>
        <p:spPr bwMode="auto">
          <a:xfrm>
            <a:off x="7029576" y="2510790"/>
            <a:ext cx="342168" cy="152214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21" name="TextBox 20"/>
          <p:cNvSpPr txBox="1"/>
          <p:nvPr/>
        </p:nvSpPr>
        <p:spPr>
          <a:xfrm>
            <a:off x="7047864"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CPU3</a:t>
            </a:r>
          </a:p>
        </p:txBody>
      </p:sp>
      <p:sp>
        <p:nvSpPr>
          <p:cNvPr id="14" name="Bent-Up Arrow 13"/>
          <p:cNvSpPr/>
          <p:nvPr/>
        </p:nvSpPr>
        <p:spPr bwMode="auto">
          <a:xfrm flipH="1">
            <a:off x="5794628" y="4235251"/>
            <a:ext cx="668927" cy="470099"/>
          </a:xfrm>
          <a:prstGeom prst="bentUpArrow">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pic>
        <p:nvPicPr>
          <p:cNvPr id="10" name="Picture 9" descr="Untitled-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2052" y="4507337"/>
            <a:ext cx="1018032" cy="536448"/>
          </a:xfrm>
          <a:prstGeom prst="rect">
            <a:avLst/>
          </a:prstGeom>
          <a:noFill/>
          <a:ln>
            <a:noFill/>
          </a:ln>
        </p:spPr>
      </p:pic>
      <p:sp>
        <p:nvSpPr>
          <p:cNvPr id="15" name="TextBox 14"/>
          <p:cNvSpPr txBox="1"/>
          <p:nvPr/>
        </p:nvSpPr>
        <p:spPr>
          <a:xfrm>
            <a:off x="5581031" y="5171292"/>
            <a:ext cx="1913178"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Without VMQ</a:t>
            </a:r>
          </a:p>
        </p:txBody>
      </p:sp>
      <p:sp>
        <p:nvSpPr>
          <p:cNvPr id="24" name="Rectangle 23"/>
          <p:cNvSpPr/>
          <p:nvPr/>
        </p:nvSpPr>
        <p:spPr bwMode="auto">
          <a:xfrm>
            <a:off x="7773045" y="1949648"/>
            <a:ext cx="1915909" cy="289784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75229">
                      <a:srgbClr val="505050"/>
                    </a:gs>
                    <a:gs pos="29358">
                      <a:srgbClr val="505050"/>
                    </a:gs>
                  </a:gsLst>
                  <a:lin ang="5400000" scaled="0"/>
                </a:gradFill>
              </a:rPr>
              <a:t>Hyper‑V </a:t>
            </a:r>
            <a:r>
              <a:rPr lang="en-US" sz="2000" spc="-50" dirty="0" smtClean="0">
                <a:gradFill>
                  <a:gsLst>
                    <a:gs pos="75229">
                      <a:srgbClr val="505050"/>
                    </a:gs>
                    <a:gs pos="29358">
                      <a:srgbClr val="505050"/>
                    </a:gs>
                  </a:gsLst>
                  <a:lin ang="5400000" scaled="0"/>
                </a:gradFill>
              </a:rPr>
              <a:t>Host</a:t>
            </a:r>
            <a:endParaRPr lang="en-US" sz="2000" spc="-50" dirty="0">
              <a:gradFill>
                <a:gsLst>
                  <a:gs pos="75229">
                    <a:srgbClr val="505050"/>
                  </a:gs>
                  <a:gs pos="29358">
                    <a:srgbClr val="505050"/>
                  </a:gs>
                </a:gsLst>
                <a:lin ang="5400000" scaled="0"/>
              </a:gradFill>
            </a:endParaRPr>
          </a:p>
        </p:txBody>
      </p:sp>
      <p:sp>
        <p:nvSpPr>
          <p:cNvPr id="69" name="Rectangle 68"/>
          <p:cNvSpPr/>
          <p:nvPr/>
        </p:nvSpPr>
        <p:spPr bwMode="auto">
          <a:xfrm>
            <a:off x="8360654" y="2514150"/>
            <a:ext cx="342168" cy="15221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70" name="Rectangle 69"/>
          <p:cNvSpPr/>
          <p:nvPr/>
        </p:nvSpPr>
        <p:spPr bwMode="auto">
          <a:xfrm>
            <a:off x="8791122" y="2514087"/>
            <a:ext cx="342168" cy="15221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71" name="Rectangle 70"/>
          <p:cNvSpPr/>
          <p:nvPr/>
        </p:nvSpPr>
        <p:spPr bwMode="auto">
          <a:xfrm>
            <a:off x="7930186" y="2514087"/>
            <a:ext cx="342168" cy="15221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26" name="Rectangle 25"/>
          <p:cNvSpPr/>
          <p:nvPr/>
        </p:nvSpPr>
        <p:spPr bwMode="auto">
          <a:xfrm>
            <a:off x="7930186" y="2514087"/>
            <a:ext cx="342168" cy="1522148"/>
          </a:xfrm>
          <a:prstGeom prst="rect">
            <a:avLst/>
          </a:prstGeom>
          <a:gradFill>
            <a:gsLst>
              <a:gs pos="98000">
                <a:srgbClr val="FFF200"/>
              </a:gs>
              <a:gs pos="76000">
                <a:srgbClr val="FF7A00"/>
              </a:gs>
              <a:gs pos="61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27" name="TextBox 26"/>
          <p:cNvSpPr txBox="1"/>
          <p:nvPr/>
        </p:nvSpPr>
        <p:spPr>
          <a:xfrm>
            <a:off x="7946178"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CPU0</a:t>
            </a:r>
          </a:p>
        </p:txBody>
      </p:sp>
      <p:sp>
        <p:nvSpPr>
          <p:cNvPr id="29" name="Rectangle 28"/>
          <p:cNvSpPr/>
          <p:nvPr/>
        </p:nvSpPr>
        <p:spPr bwMode="auto">
          <a:xfrm>
            <a:off x="8360654" y="2514150"/>
            <a:ext cx="342168" cy="1522148"/>
          </a:xfrm>
          <a:prstGeom prst="rect">
            <a:avLst/>
          </a:prstGeom>
          <a:gradFill>
            <a:gsLst>
              <a:gs pos="98000">
                <a:srgbClr val="FFF200"/>
              </a:gs>
              <a:gs pos="89000">
                <a:srgbClr val="FF7A00"/>
              </a:gs>
              <a:gs pos="85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30" name="TextBox 29"/>
          <p:cNvSpPr txBox="1"/>
          <p:nvPr/>
        </p:nvSpPr>
        <p:spPr>
          <a:xfrm>
            <a:off x="8377411"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CPU1</a:t>
            </a:r>
          </a:p>
        </p:txBody>
      </p:sp>
      <p:sp>
        <p:nvSpPr>
          <p:cNvPr id="32" name="Rectangle 31"/>
          <p:cNvSpPr/>
          <p:nvPr/>
        </p:nvSpPr>
        <p:spPr bwMode="auto">
          <a:xfrm>
            <a:off x="8791122" y="2514087"/>
            <a:ext cx="342168" cy="1522148"/>
          </a:xfrm>
          <a:prstGeom prst="rect">
            <a:avLst/>
          </a:prstGeom>
          <a:gradFill>
            <a:gsLst>
              <a:gs pos="86000">
                <a:srgbClr val="FFF200"/>
              </a:gs>
              <a:gs pos="67000">
                <a:srgbClr val="FF7A00"/>
              </a:gs>
              <a:gs pos="46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33" name="TextBox 32"/>
          <p:cNvSpPr txBox="1"/>
          <p:nvPr/>
        </p:nvSpPr>
        <p:spPr>
          <a:xfrm>
            <a:off x="8808644"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CPU2</a:t>
            </a:r>
          </a:p>
        </p:txBody>
      </p:sp>
      <p:sp>
        <p:nvSpPr>
          <p:cNvPr id="35" name="Rectangle 34"/>
          <p:cNvSpPr/>
          <p:nvPr/>
        </p:nvSpPr>
        <p:spPr bwMode="auto">
          <a:xfrm>
            <a:off x="9221590" y="2510790"/>
            <a:ext cx="342168" cy="15221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36" name="TextBox 35"/>
          <p:cNvSpPr txBox="1"/>
          <p:nvPr/>
        </p:nvSpPr>
        <p:spPr>
          <a:xfrm>
            <a:off x="9239878"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CPU3</a:t>
            </a:r>
          </a:p>
        </p:txBody>
      </p:sp>
      <p:sp>
        <p:nvSpPr>
          <p:cNvPr id="37" name="Bent-Up Arrow 36"/>
          <p:cNvSpPr/>
          <p:nvPr/>
        </p:nvSpPr>
        <p:spPr bwMode="auto">
          <a:xfrm flipH="1">
            <a:off x="7986642" y="4235251"/>
            <a:ext cx="668927" cy="470099"/>
          </a:xfrm>
          <a:prstGeom prst="bentUpArrow">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39" name="TextBox 38"/>
          <p:cNvSpPr txBox="1"/>
          <p:nvPr/>
        </p:nvSpPr>
        <p:spPr>
          <a:xfrm>
            <a:off x="7773045" y="5171292"/>
            <a:ext cx="1913178"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With VMQ</a:t>
            </a:r>
          </a:p>
        </p:txBody>
      </p:sp>
      <p:sp>
        <p:nvSpPr>
          <p:cNvPr id="40" name="Bent-Up Arrow 39"/>
          <p:cNvSpPr/>
          <p:nvPr/>
        </p:nvSpPr>
        <p:spPr bwMode="auto">
          <a:xfrm flipH="1">
            <a:off x="8388161" y="4235250"/>
            <a:ext cx="379970" cy="470099"/>
          </a:xfrm>
          <a:prstGeom prst="bentUpArrow">
            <a:avLst>
              <a:gd name="adj1" fmla="val 29813"/>
              <a:gd name="adj2" fmla="val 33423"/>
              <a:gd name="adj3" fmla="val 32220"/>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41" name="Bent-Up Arrow 40"/>
          <p:cNvSpPr/>
          <p:nvPr/>
        </p:nvSpPr>
        <p:spPr bwMode="auto">
          <a:xfrm>
            <a:off x="8707392" y="4229119"/>
            <a:ext cx="379970" cy="470099"/>
          </a:xfrm>
          <a:prstGeom prst="bentUpArrow">
            <a:avLst>
              <a:gd name="adj1" fmla="val 29813"/>
              <a:gd name="adj2" fmla="val 33423"/>
              <a:gd name="adj3" fmla="val 32220"/>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pic>
        <p:nvPicPr>
          <p:cNvPr id="38" name="Picture 37" descr="Untitled-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4066" y="4507337"/>
            <a:ext cx="1018032" cy="536448"/>
          </a:xfrm>
          <a:prstGeom prst="rect">
            <a:avLst/>
          </a:prstGeom>
          <a:noFill/>
          <a:ln>
            <a:noFill/>
          </a:ln>
        </p:spPr>
      </p:pic>
      <p:sp>
        <p:nvSpPr>
          <p:cNvPr id="42" name="Rectangle 41"/>
          <p:cNvSpPr/>
          <p:nvPr/>
        </p:nvSpPr>
        <p:spPr bwMode="auto">
          <a:xfrm>
            <a:off x="9960356" y="1949648"/>
            <a:ext cx="1915909" cy="289784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75229">
                      <a:srgbClr val="505050"/>
                    </a:gs>
                    <a:gs pos="29358">
                      <a:srgbClr val="505050"/>
                    </a:gs>
                  </a:gsLst>
                  <a:lin ang="5400000" scaled="0"/>
                </a:gradFill>
              </a:rPr>
              <a:t>Hyper‑V </a:t>
            </a:r>
            <a:r>
              <a:rPr lang="en-US" sz="2000" spc="-50" dirty="0" smtClean="0">
                <a:gradFill>
                  <a:gsLst>
                    <a:gs pos="75229">
                      <a:srgbClr val="505050"/>
                    </a:gs>
                    <a:gs pos="29358">
                      <a:srgbClr val="505050"/>
                    </a:gs>
                  </a:gsLst>
                  <a:lin ang="5400000" scaled="0"/>
                </a:gradFill>
              </a:rPr>
              <a:t>Host</a:t>
            </a:r>
            <a:endParaRPr lang="en-US" sz="2000" spc="-50" dirty="0">
              <a:gradFill>
                <a:gsLst>
                  <a:gs pos="75229">
                    <a:srgbClr val="505050"/>
                  </a:gs>
                  <a:gs pos="29358">
                    <a:srgbClr val="505050"/>
                  </a:gs>
                </a:gsLst>
                <a:lin ang="5400000" scaled="0"/>
              </a:gradFill>
            </a:endParaRPr>
          </a:p>
        </p:txBody>
      </p:sp>
      <p:sp>
        <p:nvSpPr>
          <p:cNvPr id="72" name="Rectangle 71"/>
          <p:cNvSpPr/>
          <p:nvPr/>
        </p:nvSpPr>
        <p:spPr bwMode="auto">
          <a:xfrm>
            <a:off x="10115201" y="2508062"/>
            <a:ext cx="338328" cy="15270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73" name="Rectangle 72"/>
          <p:cNvSpPr/>
          <p:nvPr/>
        </p:nvSpPr>
        <p:spPr bwMode="auto">
          <a:xfrm>
            <a:off x="10544904" y="2508062"/>
            <a:ext cx="338328" cy="15270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44" name="Rectangle 43"/>
          <p:cNvSpPr/>
          <p:nvPr/>
        </p:nvSpPr>
        <p:spPr bwMode="auto">
          <a:xfrm>
            <a:off x="10115201" y="2512962"/>
            <a:ext cx="342168" cy="1527048"/>
          </a:xfrm>
          <a:prstGeom prst="rect">
            <a:avLst/>
          </a:prstGeom>
          <a:gradFill>
            <a:gsLst>
              <a:gs pos="100000">
                <a:srgbClr val="FFF200"/>
              </a:gs>
              <a:gs pos="80000">
                <a:srgbClr val="FF7A00"/>
              </a:gs>
              <a:gs pos="60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45" name="TextBox 44"/>
          <p:cNvSpPr txBox="1"/>
          <p:nvPr/>
        </p:nvSpPr>
        <p:spPr>
          <a:xfrm>
            <a:off x="10133489"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CPU0</a:t>
            </a:r>
          </a:p>
        </p:txBody>
      </p:sp>
      <p:sp>
        <p:nvSpPr>
          <p:cNvPr id="47" name="Rectangle 46"/>
          <p:cNvSpPr/>
          <p:nvPr/>
        </p:nvSpPr>
        <p:spPr bwMode="auto">
          <a:xfrm>
            <a:off x="10544904" y="2512962"/>
            <a:ext cx="342168" cy="1527048"/>
          </a:xfrm>
          <a:prstGeom prst="rect">
            <a:avLst/>
          </a:prstGeom>
          <a:gradFill>
            <a:gsLst>
              <a:gs pos="100000">
                <a:srgbClr val="FFF200"/>
              </a:gs>
              <a:gs pos="80000">
                <a:srgbClr val="FF7A00"/>
              </a:gs>
              <a:gs pos="60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48" name="TextBox 47"/>
          <p:cNvSpPr txBox="1"/>
          <p:nvPr/>
        </p:nvSpPr>
        <p:spPr>
          <a:xfrm>
            <a:off x="10564722"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CPU1</a:t>
            </a:r>
          </a:p>
        </p:txBody>
      </p:sp>
      <p:sp>
        <p:nvSpPr>
          <p:cNvPr id="50" name="Rectangle 49"/>
          <p:cNvSpPr/>
          <p:nvPr/>
        </p:nvSpPr>
        <p:spPr bwMode="auto">
          <a:xfrm>
            <a:off x="10979199" y="2510790"/>
            <a:ext cx="338328" cy="15221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52" name="TextBox 51"/>
          <p:cNvSpPr txBox="1"/>
          <p:nvPr/>
        </p:nvSpPr>
        <p:spPr>
          <a:xfrm>
            <a:off x="10995955"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CPU2</a:t>
            </a:r>
          </a:p>
        </p:txBody>
      </p:sp>
      <p:sp>
        <p:nvSpPr>
          <p:cNvPr id="54" name="Rectangle 53"/>
          <p:cNvSpPr/>
          <p:nvPr/>
        </p:nvSpPr>
        <p:spPr bwMode="auto">
          <a:xfrm>
            <a:off x="11408901" y="2510790"/>
            <a:ext cx="338328" cy="1522148"/>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55" name="TextBox 54"/>
          <p:cNvSpPr txBox="1"/>
          <p:nvPr/>
        </p:nvSpPr>
        <p:spPr>
          <a:xfrm>
            <a:off x="11427189" y="4055470"/>
            <a:ext cx="446345" cy="152349"/>
          </a:xfrm>
          <a:prstGeom prst="rect">
            <a:avLst/>
          </a:prstGeom>
          <a:noFill/>
        </p:spPr>
        <p:txBody>
          <a:bodyPr wrap="square" lIns="0" tIns="0" rIns="0" bIns="0" rtlCol="0">
            <a:spAutoFit/>
          </a:bodyPr>
          <a:lstStyle/>
          <a:p>
            <a:pPr>
              <a:lnSpc>
                <a:spcPct val="90000"/>
              </a:lnSpc>
            </a:pPr>
            <a:r>
              <a:rPr lang="en-US" sz="1100" spc="-50" dirty="0" smtClean="0">
                <a:gradFill>
                  <a:gsLst>
                    <a:gs pos="2917">
                      <a:srgbClr val="505050"/>
                    </a:gs>
                    <a:gs pos="30000">
                      <a:srgbClr val="505050"/>
                    </a:gs>
                  </a:gsLst>
                  <a:lin ang="5400000" scaled="0"/>
                </a:gradFill>
              </a:rPr>
              <a:t>CPU3</a:t>
            </a:r>
          </a:p>
        </p:txBody>
      </p:sp>
      <p:sp>
        <p:nvSpPr>
          <p:cNvPr id="56" name="Bent-Up Arrow 55"/>
          <p:cNvSpPr/>
          <p:nvPr/>
        </p:nvSpPr>
        <p:spPr bwMode="auto">
          <a:xfrm flipH="1">
            <a:off x="10173953" y="4235251"/>
            <a:ext cx="668927" cy="470099"/>
          </a:xfrm>
          <a:prstGeom prst="bentUpArrow">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57" name="TextBox 56"/>
          <p:cNvSpPr txBox="1"/>
          <p:nvPr/>
        </p:nvSpPr>
        <p:spPr>
          <a:xfrm>
            <a:off x="9960356" y="5171292"/>
            <a:ext cx="1913178"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With DVMQ</a:t>
            </a:r>
          </a:p>
        </p:txBody>
      </p:sp>
      <p:sp>
        <p:nvSpPr>
          <p:cNvPr id="58" name="Bent-Up Arrow 57"/>
          <p:cNvSpPr/>
          <p:nvPr/>
        </p:nvSpPr>
        <p:spPr bwMode="auto">
          <a:xfrm flipH="1">
            <a:off x="10575472" y="4235250"/>
            <a:ext cx="379970" cy="470099"/>
          </a:xfrm>
          <a:prstGeom prst="bentUpArrow">
            <a:avLst>
              <a:gd name="adj1" fmla="val 29813"/>
              <a:gd name="adj2" fmla="val 33423"/>
              <a:gd name="adj3" fmla="val 32220"/>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pic>
        <p:nvPicPr>
          <p:cNvPr id="60" name="Picture 59" descr="Untitled-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1377" y="4507337"/>
            <a:ext cx="1018032" cy="536448"/>
          </a:xfrm>
          <a:prstGeom prst="rect">
            <a:avLst/>
          </a:prstGeom>
          <a:noFill/>
          <a:ln>
            <a:noFill/>
          </a:ln>
        </p:spPr>
      </p:pic>
      <p:sp>
        <p:nvSpPr>
          <p:cNvPr id="61" name="Rectangle 60"/>
          <p:cNvSpPr/>
          <p:nvPr/>
        </p:nvSpPr>
        <p:spPr bwMode="auto">
          <a:xfrm>
            <a:off x="10979199" y="2510790"/>
            <a:ext cx="342168" cy="1522148"/>
          </a:xfrm>
          <a:prstGeom prst="rect">
            <a:avLst/>
          </a:prstGeom>
          <a:gradFill>
            <a:gsLst>
              <a:gs pos="100000">
                <a:srgbClr val="FFF200"/>
              </a:gs>
              <a:gs pos="80000">
                <a:srgbClr val="FF7A00"/>
              </a:gs>
              <a:gs pos="60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62" name="Rectangle 61"/>
          <p:cNvSpPr/>
          <p:nvPr/>
        </p:nvSpPr>
        <p:spPr bwMode="auto">
          <a:xfrm>
            <a:off x="11408901" y="2510790"/>
            <a:ext cx="342168" cy="1522148"/>
          </a:xfrm>
          <a:prstGeom prst="rect">
            <a:avLst/>
          </a:prstGeom>
          <a:gradFill>
            <a:gsLst>
              <a:gs pos="100000">
                <a:srgbClr val="FFF200"/>
              </a:gs>
              <a:gs pos="80000">
                <a:srgbClr val="FF7A00"/>
              </a:gs>
              <a:gs pos="60000">
                <a:srgbClr val="FF0300"/>
              </a:gs>
              <a:gs pos="9000">
                <a:srgbClr val="4D0808"/>
              </a:gs>
            </a:gsLst>
            <a:lin ang="1620000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1440" rIns="0" bIns="0" numCol="1" rtlCol="0" anchor="t" anchorCtr="0" compatLnSpc="1">
            <a:prstTxWarp prst="textNoShape">
              <a:avLst/>
            </a:prstTxWarp>
          </a:bodyPr>
          <a:lstStyle/>
          <a:p>
            <a:pPr algn="ctr" defTabSz="914099" fontAlgn="base">
              <a:lnSpc>
                <a:spcPct val="90000"/>
              </a:lnSpc>
              <a:spcBef>
                <a:spcPct val="0"/>
              </a:spcBef>
              <a:spcAft>
                <a:spcPct val="0"/>
              </a:spcAft>
            </a:pPr>
            <a:endParaRPr lang="en-US" sz="2000" spc="-50" dirty="0">
              <a:solidFill>
                <a:srgbClr val="00188F"/>
              </a:solidFill>
            </a:endParaRPr>
          </a:p>
        </p:txBody>
      </p:sp>
      <p:sp>
        <p:nvSpPr>
          <p:cNvPr id="63" name="Bent-Up Arrow 62"/>
          <p:cNvSpPr/>
          <p:nvPr/>
        </p:nvSpPr>
        <p:spPr bwMode="auto">
          <a:xfrm>
            <a:off x="10901579" y="4240439"/>
            <a:ext cx="379970" cy="470099"/>
          </a:xfrm>
          <a:prstGeom prst="bentUpArrow">
            <a:avLst>
              <a:gd name="adj1" fmla="val 29813"/>
              <a:gd name="adj2" fmla="val 33423"/>
              <a:gd name="adj3" fmla="val 32220"/>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64" name="Bent-Up Arrow 63"/>
          <p:cNvSpPr/>
          <p:nvPr/>
        </p:nvSpPr>
        <p:spPr bwMode="auto">
          <a:xfrm>
            <a:off x="11014301" y="4239667"/>
            <a:ext cx="668927" cy="470871"/>
          </a:xfrm>
          <a:prstGeom prst="bentUpArrow">
            <a:avLst/>
          </a:prstGeom>
          <a:solidFill>
            <a:srgbClr val="002B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496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250"/>
                                        <p:tgtEl>
                                          <p:spTgt spid="68"/>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childTnLst>
                          </p:cTn>
                        </p:par>
                        <p:par>
                          <p:cTn id="43" fill="hold">
                            <p:stCondLst>
                              <p:cond delay="275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5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75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1750"/>
                            </p:stCondLst>
                            <p:childTnLst>
                              <p:par>
                                <p:cTn id="69" presetID="10"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50"/>
                                        <p:tgtEl>
                                          <p:spTgt spid="27"/>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250"/>
                                        <p:tgtEl>
                                          <p:spTgt spid="71"/>
                                        </p:tgtEl>
                                      </p:cBhvr>
                                    </p:animEffect>
                                  </p:childTnLst>
                                </p:cTn>
                              </p:par>
                            </p:childTnLst>
                          </p:cTn>
                        </p:par>
                        <p:par>
                          <p:cTn id="76" fill="hold">
                            <p:stCondLst>
                              <p:cond delay="225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250"/>
                                        <p:tgtEl>
                                          <p:spTgt spid="69"/>
                                        </p:tgtEl>
                                      </p:cBhvr>
                                    </p:animEffect>
                                  </p:childTnLst>
                                </p:cTn>
                              </p:par>
                            </p:childTnLst>
                          </p:cTn>
                        </p:par>
                        <p:par>
                          <p:cTn id="84" fill="hold">
                            <p:stCondLst>
                              <p:cond delay="2750"/>
                            </p:stCondLst>
                            <p:childTnLst>
                              <p:par>
                                <p:cTn id="85" presetID="10"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250"/>
                                        <p:tgtEl>
                                          <p:spTgt spid="33"/>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250"/>
                                        <p:tgtEl>
                                          <p:spTgt spid="70"/>
                                        </p:tgtEl>
                                      </p:cBhvr>
                                    </p:animEffect>
                                  </p:childTnLst>
                                </p:cTn>
                              </p:par>
                            </p:childTnLst>
                          </p:cTn>
                        </p:par>
                        <p:par>
                          <p:cTn id="92" fill="hold">
                            <p:stCondLst>
                              <p:cond delay="3250"/>
                            </p:stCondLst>
                            <p:childTnLst>
                              <p:par>
                                <p:cTn id="93" presetID="10"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50"/>
                                        <p:tgtEl>
                                          <p:spTgt spid="36"/>
                                        </p:tgtEl>
                                      </p:cBhvr>
                                    </p:animEffec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25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right)">
                                      <p:cBhvr>
                                        <p:cTn id="104" dur="500"/>
                                        <p:tgtEl>
                                          <p:spTgt spid="37"/>
                                        </p:tgtEl>
                                      </p:cBhvr>
                                    </p:animEffect>
                                  </p:childTnLst>
                                </p:cTn>
                              </p:par>
                            </p:childTnLst>
                          </p:cTn>
                        </p:par>
                        <p:par>
                          <p:cTn id="105" fill="hold">
                            <p:stCondLst>
                              <p:cond delay="500"/>
                            </p:stCondLst>
                            <p:childTnLst>
                              <p:par>
                                <p:cTn id="106" presetID="22" presetClass="entr" presetSubtype="4"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750"/>
                                        <p:tgtEl>
                                          <p:spTgt spid="26"/>
                                        </p:tgtEl>
                                      </p:cBhvr>
                                    </p:animEffect>
                                  </p:childTnLst>
                                </p:cTn>
                              </p:par>
                            </p:childTnLst>
                          </p:cTn>
                        </p:par>
                        <p:par>
                          <p:cTn id="109" fill="hold">
                            <p:stCondLst>
                              <p:cond delay="12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75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750"/>
                                        <p:tgtEl>
                                          <p:spTgt spid="29"/>
                                        </p:tgtEl>
                                      </p:cBhvr>
                                    </p:animEffect>
                                  </p:childTnLst>
                                </p:cTn>
                              </p:par>
                            </p:childTnLst>
                          </p:cTn>
                        </p:par>
                        <p:par>
                          <p:cTn id="117" fill="hold">
                            <p:stCondLst>
                              <p:cond delay="2500"/>
                            </p:stCondLst>
                            <p:childTnLst>
                              <p:par>
                                <p:cTn id="118" presetID="22" presetClass="entr" presetSubtype="4"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wipe(down)">
                                      <p:cBhvr>
                                        <p:cTn id="120" dur="500"/>
                                        <p:tgtEl>
                                          <p:spTgt spid="41"/>
                                        </p:tgtEl>
                                      </p:cBhvr>
                                    </p:animEffect>
                                  </p:childTnLst>
                                </p:cTn>
                              </p:par>
                            </p:childTnLst>
                          </p:cTn>
                        </p:par>
                        <p:par>
                          <p:cTn id="121" fill="hold">
                            <p:stCondLst>
                              <p:cond delay="3000"/>
                            </p:stCondLst>
                            <p:childTnLst>
                              <p:par>
                                <p:cTn id="122" presetID="22" presetClass="entr" presetSubtype="4"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down)">
                                      <p:cBhvr>
                                        <p:cTn id="124" dur="750"/>
                                        <p:tgtEl>
                                          <p:spTgt spid="3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fade">
                                      <p:cBhvr>
                                        <p:cTn id="132" dur="500"/>
                                        <p:tgtEl>
                                          <p:spTgt spid="57"/>
                                        </p:tgtEl>
                                      </p:cBhvr>
                                    </p:animEffec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250"/>
                                        <p:tgtEl>
                                          <p:spTgt spid="45"/>
                                        </p:tgtEl>
                                      </p:cBhvr>
                                    </p:animEffect>
                                  </p:childTnLst>
                                </p:cTn>
                              </p:par>
                            </p:childTnLst>
                          </p:cTn>
                        </p:par>
                        <p:par>
                          <p:cTn id="141" fill="hold">
                            <p:stCondLst>
                              <p:cond delay="1250"/>
                            </p:stCondLst>
                            <p:childTnLst>
                              <p:par>
                                <p:cTn id="142" presetID="10" presetClass="entr" presetSubtype="0" fill="hold" grpId="0" nodeType="after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250"/>
                                        <p:tgtEl>
                                          <p:spTgt spid="72"/>
                                        </p:tgtEl>
                                      </p:cBhvr>
                                    </p:animEffect>
                                  </p:childTnLst>
                                </p:cTn>
                              </p:par>
                            </p:childTnLst>
                          </p:cTn>
                        </p:par>
                        <p:par>
                          <p:cTn id="145" fill="hold">
                            <p:stCondLst>
                              <p:cond delay="1500"/>
                            </p:stCondLst>
                            <p:childTnLst>
                              <p:par>
                                <p:cTn id="146" presetID="10" presetClass="entr" presetSubtype="0" fill="hold" grpId="0"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250"/>
                                        <p:tgtEl>
                                          <p:spTgt spid="48"/>
                                        </p:tgtEl>
                                      </p:cBhvr>
                                    </p:animEffect>
                                  </p:childTnLst>
                                </p:cTn>
                              </p:par>
                            </p:childTnLst>
                          </p:cTn>
                        </p:par>
                        <p:par>
                          <p:cTn id="149" fill="hold">
                            <p:stCondLst>
                              <p:cond delay="1750"/>
                            </p:stCondLst>
                            <p:childTnLst>
                              <p:par>
                                <p:cTn id="150" presetID="10" presetClass="entr" presetSubtype="0" fill="hold" grpId="0" nodeType="after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fade">
                                      <p:cBhvr>
                                        <p:cTn id="152" dur="250"/>
                                        <p:tgtEl>
                                          <p:spTgt spid="73"/>
                                        </p:tgtEl>
                                      </p:cBhvr>
                                    </p:animEffect>
                                  </p:childTnLst>
                                </p:cTn>
                              </p:par>
                            </p:childTnLst>
                          </p:cTn>
                        </p:par>
                        <p:par>
                          <p:cTn id="153" fill="hold">
                            <p:stCondLst>
                              <p:cond delay="2000"/>
                            </p:stCondLst>
                            <p:childTnLst>
                              <p:par>
                                <p:cTn id="154" presetID="10" presetClass="entr" presetSubtype="0" fill="hold" grpId="0" nodeType="after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250"/>
                                        <p:tgtEl>
                                          <p:spTgt spid="52"/>
                                        </p:tgtEl>
                                      </p:cBhvr>
                                    </p:animEffect>
                                  </p:childTnLst>
                                </p:cTn>
                              </p:par>
                            </p:childTnLst>
                          </p:cTn>
                        </p:par>
                        <p:par>
                          <p:cTn id="157" fill="hold">
                            <p:stCondLst>
                              <p:cond delay="2250"/>
                            </p:stCondLst>
                            <p:childTnLst>
                              <p:par>
                                <p:cTn id="158" presetID="10" presetClass="entr" presetSubtype="0" fill="hold" grpId="0" nodeType="after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250"/>
                                        <p:tgtEl>
                                          <p:spTgt spid="50"/>
                                        </p:tgtEl>
                                      </p:cBhvr>
                                    </p:animEffect>
                                  </p:childTnLst>
                                </p:cTn>
                              </p:par>
                            </p:childTnLst>
                          </p:cTn>
                        </p:par>
                        <p:par>
                          <p:cTn id="161" fill="hold">
                            <p:stCondLst>
                              <p:cond delay="2500"/>
                            </p:stCondLst>
                            <p:childTnLst>
                              <p:par>
                                <p:cTn id="162" presetID="10" presetClass="entr" presetSubtype="0" fill="hold" grpId="0" nodeType="afterEffect">
                                  <p:stCondLst>
                                    <p:cond delay="0"/>
                                  </p:stCondLst>
                                  <p:childTnLst>
                                    <p:set>
                                      <p:cBhvr>
                                        <p:cTn id="163" dur="1" fill="hold">
                                          <p:stCondLst>
                                            <p:cond delay="0"/>
                                          </p:stCondLst>
                                        </p:cTn>
                                        <p:tgtEl>
                                          <p:spTgt spid="55"/>
                                        </p:tgtEl>
                                        <p:attrNameLst>
                                          <p:attrName>style.visibility</p:attrName>
                                        </p:attrNameLst>
                                      </p:cBhvr>
                                      <p:to>
                                        <p:strVal val="visible"/>
                                      </p:to>
                                    </p:set>
                                    <p:animEffect transition="in" filter="fade">
                                      <p:cBhvr>
                                        <p:cTn id="164" dur="250"/>
                                        <p:tgtEl>
                                          <p:spTgt spid="55"/>
                                        </p:tgtEl>
                                      </p:cBhvr>
                                    </p:animEffect>
                                  </p:childTnLst>
                                </p:cTn>
                              </p:par>
                            </p:childTnLst>
                          </p:cTn>
                        </p:par>
                        <p:par>
                          <p:cTn id="165" fill="hold">
                            <p:stCondLst>
                              <p:cond delay="2750"/>
                            </p:stCondLst>
                            <p:childTnLst>
                              <p:par>
                                <p:cTn id="166" presetID="10" presetClass="entr" presetSubtype="0" fill="hold" grpId="0" nodeType="after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250"/>
                                        <p:tgtEl>
                                          <p:spTgt spid="54"/>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2" fill="hold" grpId="0" nodeType="click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wipe(right)">
                                      <p:cBhvr>
                                        <p:cTn id="173" dur="500"/>
                                        <p:tgtEl>
                                          <p:spTgt spid="56"/>
                                        </p:tgtEl>
                                      </p:cBhvr>
                                    </p:animEffect>
                                  </p:childTnLst>
                                </p:cTn>
                              </p:par>
                            </p:childTnLst>
                          </p:cTn>
                        </p:par>
                        <p:par>
                          <p:cTn id="174" fill="hold">
                            <p:stCondLst>
                              <p:cond delay="500"/>
                            </p:stCondLst>
                            <p:childTnLst>
                              <p:par>
                                <p:cTn id="175" presetID="22" presetClass="entr" presetSubtype="4" fill="hold" grpId="0" nodeType="after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wipe(down)">
                                      <p:cBhvr>
                                        <p:cTn id="177" dur="750"/>
                                        <p:tgtEl>
                                          <p:spTgt spid="44"/>
                                        </p:tgtEl>
                                      </p:cBhvr>
                                    </p:animEffect>
                                  </p:childTnLst>
                                </p:cTn>
                              </p:par>
                            </p:childTnLst>
                          </p:cTn>
                        </p:par>
                        <p:par>
                          <p:cTn id="178" fill="hold">
                            <p:stCondLst>
                              <p:cond delay="1250"/>
                            </p:stCondLst>
                            <p:childTnLst>
                              <p:par>
                                <p:cTn id="179" presetID="22" presetClass="entr" presetSubtype="4" fill="hold" grpId="0" nodeType="after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wipe(down)">
                                      <p:cBhvr>
                                        <p:cTn id="181" dur="500"/>
                                        <p:tgtEl>
                                          <p:spTgt spid="58"/>
                                        </p:tgtEl>
                                      </p:cBhvr>
                                    </p:animEffect>
                                  </p:childTnLst>
                                </p:cTn>
                              </p:par>
                            </p:childTnLst>
                          </p:cTn>
                        </p:par>
                        <p:par>
                          <p:cTn id="182" fill="hold">
                            <p:stCondLst>
                              <p:cond delay="1750"/>
                            </p:stCondLst>
                            <p:childTnLst>
                              <p:par>
                                <p:cTn id="183" presetID="22" presetClass="entr" presetSubtype="4" fill="hold" grpId="0" nodeType="after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wipe(down)">
                                      <p:cBhvr>
                                        <p:cTn id="185" dur="750"/>
                                        <p:tgtEl>
                                          <p:spTgt spid="47"/>
                                        </p:tgtEl>
                                      </p:cBhvr>
                                    </p:animEffect>
                                  </p:childTnLst>
                                </p:cTn>
                              </p:par>
                            </p:childTnLst>
                          </p:cTn>
                        </p:par>
                        <p:par>
                          <p:cTn id="186" fill="hold">
                            <p:stCondLst>
                              <p:cond delay="2500"/>
                            </p:stCondLst>
                            <p:childTnLst>
                              <p:par>
                                <p:cTn id="187" presetID="22" presetClass="exit" presetSubtype="8" fill="hold" grpId="1" nodeType="afterEffect">
                                  <p:stCondLst>
                                    <p:cond delay="0"/>
                                  </p:stCondLst>
                                  <p:childTnLst>
                                    <p:animEffect transition="out" filter="wipe(left)">
                                      <p:cBhvr>
                                        <p:cTn id="188" dur="500"/>
                                        <p:tgtEl>
                                          <p:spTgt spid="56"/>
                                        </p:tgtEl>
                                      </p:cBhvr>
                                    </p:animEffect>
                                    <p:set>
                                      <p:cBhvr>
                                        <p:cTn id="189" dur="1" fill="hold">
                                          <p:stCondLst>
                                            <p:cond delay="499"/>
                                          </p:stCondLst>
                                        </p:cTn>
                                        <p:tgtEl>
                                          <p:spTgt spid="56"/>
                                        </p:tgtEl>
                                        <p:attrNameLst>
                                          <p:attrName>style.visibility</p:attrName>
                                        </p:attrNameLst>
                                      </p:cBhvr>
                                      <p:to>
                                        <p:strVal val="hidden"/>
                                      </p:to>
                                    </p:set>
                                  </p:childTnLst>
                                </p:cTn>
                              </p:par>
                            </p:childTnLst>
                          </p:cTn>
                        </p:par>
                        <p:par>
                          <p:cTn id="190" fill="hold">
                            <p:stCondLst>
                              <p:cond delay="3000"/>
                            </p:stCondLst>
                            <p:childTnLst>
                              <p:par>
                                <p:cTn id="191" presetID="22" presetClass="exit" presetSubtype="1" fill="hold" grpId="1" nodeType="afterEffect">
                                  <p:stCondLst>
                                    <p:cond delay="0"/>
                                  </p:stCondLst>
                                  <p:childTnLst>
                                    <p:animEffect transition="out" filter="wipe(up)">
                                      <p:cBhvr>
                                        <p:cTn id="192" dur="500"/>
                                        <p:tgtEl>
                                          <p:spTgt spid="44"/>
                                        </p:tgtEl>
                                      </p:cBhvr>
                                    </p:animEffect>
                                    <p:set>
                                      <p:cBhvr>
                                        <p:cTn id="193" dur="1" fill="hold">
                                          <p:stCondLst>
                                            <p:cond delay="499"/>
                                          </p:stCondLst>
                                        </p:cTn>
                                        <p:tgtEl>
                                          <p:spTgt spid="44"/>
                                        </p:tgtEl>
                                        <p:attrNameLst>
                                          <p:attrName>style.visibility</p:attrName>
                                        </p:attrNameLst>
                                      </p:cBhvr>
                                      <p:to>
                                        <p:strVal val="hidden"/>
                                      </p:to>
                                    </p:set>
                                  </p:childTnLst>
                                </p:cTn>
                              </p:par>
                            </p:childTnLst>
                          </p:cTn>
                        </p:par>
                        <p:par>
                          <p:cTn id="194" fill="hold">
                            <p:stCondLst>
                              <p:cond delay="3500"/>
                            </p:stCondLst>
                            <p:childTnLst>
                              <p:par>
                                <p:cTn id="195" presetID="22" presetClass="entr" presetSubtype="4" fill="hold" grpId="0" nodeType="afterEffect">
                                  <p:stCondLst>
                                    <p:cond delay="0"/>
                                  </p:stCondLst>
                                  <p:childTnLst>
                                    <p:set>
                                      <p:cBhvr>
                                        <p:cTn id="196" dur="1" fill="hold">
                                          <p:stCondLst>
                                            <p:cond delay="0"/>
                                          </p:stCondLst>
                                        </p:cTn>
                                        <p:tgtEl>
                                          <p:spTgt spid="63"/>
                                        </p:tgtEl>
                                        <p:attrNameLst>
                                          <p:attrName>style.visibility</p:attrName>
                                        </p:attrNameLst>
                                      </p:cBhvr>
                                      <p:to>
                                        <p:strVal val="visible"/>
                                      </p:to>
                                    </p:set>
                                    <p:animEffect transition="in" filter="wipe(down)">
                                      <p:cBhvr>
                                        <p:cTn id="197" dur="500"/>
                                        <p:tgtEl>
                                          <p:spTgt spid="63"/>
                                        </p:tgtEl>
                                      </p:cBhvr>
                                    </p:animEffect>
                                  </p:childTnLst>
                                </p:cTn>
                              </p:par>
                            </p:childTnLst>
                          </p:cTn>
                        </p:par>
                        <p:par>
                          <p:cTn id="198" fill="hold">
                            <p:stCondLst>
                              <p:cond delay="4000"/>
                            </p:stCondLst>
                            <p:childTnLst>
                              <p:par>
                                <p:cTn id="199" presetID="22" presetClass="entr" presetSubtype="4" fill="hold" grpId="0" nodeType="after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wipe(down)">
                                      <p:cBhvr>
                                        <p:cTn id="201" dur="750"/>
                                        <p:tgtEl>
                                          <p:spTgt spid="61"/>
                                        </p:tgtEl>
                                      </p:cBhvr>
                                    </p:animEffect>
                                  </p:childTnLst>
                                </p:cTn>
                              </p:par>
                            </p:childTnLst>
                          </p:cTn>
                        </p:par>
                        <p:par>
                          <p:cTn id="202" fill="hold">
                            <p:stCondLst>
                              <p:cond delay="4750"/>
                            </p:stCondLst>
                            <p:childTnLst>
                              <p:par>
                                <p:cTn id="203" presetID="22" presetClass="entr" presetSubtype="8" fill="hold" grpId="0" nodeType="afterEffect">
                                  <p:stCondLst>
                                    <p:cond delay="0"/>
                                  </p:stCondLst>
                                  <p:childTnLst>
                                    <p:set>
                                      <p:cBhvr>
                                        <p:cTn id="204" dur="1" fill="hold">
                                          <p:stCondLst>
                                            <p:cond delay="0"/>
                                          </p:stCondLst>
                                        </p:cTn>
                                        <p:tgtEl>
                                          <p:spTgt spid="64"/>
                                        </p:tgtEl>
                                        <p:attrNameLst>
                                          <p:attrName>style.visibility</p:attrName>
                                        </p:attrNameLst>
                                      </p:cBhvr>
                                      <p:to>
                                        <p:strVal val="visible"/>
                                      </p:to>
                                    </p:set>
                                    <p:animEffect transition="in" filter="wipe(left)">
                                      <p:cBhvr>
                                        <p:cTn id="205" dur="500"/>
                                        <p:tgtEl>
                                          <p:spTgt spid="64"/>
                                        </p:tgtEl>
                                      </p:cBhvr>
                                    </p:animEffect>
                                  </p:childTnLst>
                                </p:cTn>
                              </p:par>
                            </p:childTnLst>
                          </p:cTn>
                        </p:par>
                        <p:par>
                          <p:cTn id="206" fill="hold">
                            <p:stCondLst>
                              <p:cond delay="5250"/>
                            </p:stCondLst>
                            <p:childTnLst>
                              <p:par>
                                <p:cTn id="207" presetID="22" presetClass="entr" presetSubtype="4" fill="hold" grpId="0" nodeType="afterEffect">
                                  <p:stCondLst>
                                    <p:cond delay="0"/>
                                  </p:stCondLst>
                                  <p:childTnLst>
                                    <p:set>
                                      <p:cBhvr>
                                        <p:cTn id="208" dur="1" fill="hold">
                                          <p:stCondLst>
                                            <p:cond delay="0"/>
                                          </p:stCondLst>
                                        </p:cTn>
                                        <p:tgtEl>
                                          <p:spTgt spid="62"/>
                                        </p:tgtEl>
                                        <p:attrNameLst>
                                          <p:attrName>style.visibility</p:attrName>
                                        </p:attrNameLst>
                                      </p:cBhvr>
                                      <p:to>
                                        <p:strVal val="visible"/>
                                      </p:to>
                                    </p:set>
                                    <p:animEffect transition="in" filter="wipe(down)">
                                      <p:cBhvr>
                                        <p:cTn id="209" dur="750"/>
                                        <p:tgtEl>
                                          <p:spTgt spid="62"/>
                                        </p:tgtEl>
                                      </p:cBhvr>
                                    </p:animEffect>
                                  </p:childTnLst>
                                </p:cTn>
                              </p:par>
                            </p:childTnLst>
                          </p:cTn>
                        </p:par>
                        <p:par>
                          <p:cTn id="210" fill="hold">
                            <p:stCondLst>
                              <p:cond delay="6000"/>
                            </p:stCondLst>
                            <p:childTnLst>
                              <p:par>
                                <p:cTn id="211" presetID="22" presetClass="exit" presetSubtype="4" fill="hold" grpId="1" nodeType="afterEffect">
                                  <p:stCondLst>
                                    <p:cond delay="0"/>
                                  </p:stCondLst>
                                  <p:childTnLst>
                                    <p:animEffect transition="out" filter="wipe(down)">
                                      <p:cBhvr>
                                        <p:cTn id="212" dur="500"/>
                                        <p:tgtEl>
                                          <p:spTgt spid="63"/>
                                        </p:tgtEl>
                                      </p:cBhvr>
                                    </p:animEffect>
                                    <p:set>
                                      <p:cBhvr>
                                        <p:cTn id="213" dur="1" fill="hold">
                                          <p:stCondLst>
                                            <p:cond delay="499"/>
                                          </p:stCondLst>
                                        </p:cTn>
                                        <p:tgtEl>
                                          <p:spTgt spid="63"/>
                                        </p:tgtEl>
                                        <p:attrNameLst>
                                          <p:attrName>style.visibility</p:attrName>
                                        </p:attrNameLst>
                                      </p:cBhvr>
                                      <p:to>
                                        <p:strVal val="hidden"/>
                                      </p:to>
                                    </p:set>
                                  </p:childTnLst>
                                </p:cTn>
                              </p:par>
                            </p:childTnLst>
                          </p:cTn>
                        </p:par>
                        <p:par>
                          <p:cTn id="214" fill="hold">
                            <p:stCondLst>
                              <p:cond delay="6500"/>
                            </p:stCondLst>
                            <p:childTnLst>
                              <p:par>
                                <p:cTn id="215" presetID="22" presetClass="exit" presetSubtype="1" fill="hold" grpId="1" nodeType="afterEffect">
                                  <p:stCondLst>
                                    <p:cond delay="0"/>
                                  </p:stCondLst>
                                  <p:childTnLst>
                                    <p:animEffect transition="out" filter="wipe(up)">
                                      <p:cBhvr>
                                        <p:cTn id="216" dur="500"/>
                                        <p:tgtEl>
                                          <p:spTgt spid="61"/>
                                        </p:tgtEl>
                                      </p:cBhvr>
                                    </p:animEffect>
                                    <p:set>
                                      <p:cBhvr>
                                        <p:cTn id="217" dur="1" fill="hold">
                                          <p:stCondLst>
                                            <p:cond delay="499"/>
                                          </p:stCondLst>
                                        </p:cTn>
                                        <p:tgtEl>
                                          <p:spTgt spid="61"/>
                                        </p:tgtEl>
                                        <p:attrNameLst>
                                          <p:attrName>style.visibility</p:attrName>
                                        </p:attrNameLst>
                                      </p:cBhvr>
                                      <p:to>
                                        <p:strVal val="hidden"/>
                                      </p:to>
                                    </p:set>
                                  </p:childTnLst>
                                </p:cTn>
                              </p:par>
                            </p:childTnLst>
                          </p:cTn>
                        </p:par>
                        <p:par>
                          <p:cTn id="218" fill="hold">
                            <p:stCondLst>
                              <p:cond delay="7000"/>
                            </p:stCondLst>
                            <p:childTnLst>
                              <p:par>
                                <p:cTn id="219" presetID="22" presetClass="entr" presetSubtype="2" fill="hold" grpId="2" nodeType="after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childTnLst>
                          </p:cTn>
                        </p:par>
                        <p:par>
                          <p:cTn id="222" fill="hold">
                            <p:stCondLst>
                              <p:cond delay="7500"/>
                            </p:stCondLst>
                            <p:childTnLst>
                              <p:par>
                                <p:cTn id="223" presetID="22" presetClass="entr" presetSubtype="4" fill="hold" grpId="2" nodeType="afterEffect">
                                  <p:stCondLst>
                                    <p:cond delay="0"/>
                                  </p:stCondLst>
                                  <p:childTnLst>
                                    <p:set>
                                      <p:cBhvr>
                                        <p:cTn id="224" dur="1" fill="hold">
                                          <p:stCondLst>
                                            <p:cond delay="0"/>
                                          </p:stCondLst>
                                        </p:cTn>
                                        <p:tgtEl>
                                          <p:spTgt spid="44"/>
                                        </p:tgtEl>
                                        <p:attrNameLst>
                                          <p:attrName>style.visibility</p:attrName>
                                        </p:attrNameLst>
                                      </p:cBhvr>
                                      <p:to>
                                        <p:strVal val="visible"/>
                                      </p:to>
                                    </p:set>
                                    <p:animEffect transition="in" filter="wipe(down)">
                                      <p:cBhvr>
                                        <p:cTn id="225"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8" grpId="0" animBg="1"/>
      <p:bldP spid="11" grpId="0" animBg="1"/>
      <p:bldP spid="3" grpId="0"/>
      <p:bldP spid="12" grpId="0" animBg="1"/>
      <p:bldP spid="13" grpId="0"/>
      <p:bldP spid="17" grpId="0" animBg="1"/>
      <p:bldP spid="18" grpId="0"/>
      <p:bldP spid="20" grpId="0" animBg="1"/>
      <p:bldP spid="21" grpId="0"/>
      <p:bldP spid="14" grpId="0" animBg="1"/>
      <p:bldP spid="15" grpId="0"/>
      <p:bldP spid="24" grpId="0" animBg="1"/>
      <p:bldP spid="69" grpId="0" animBg="1"/>
      <p:bldP spid="70" grpId="0" animBg="1"/>
      <p:bldP spid="71" grpId="0" animBg="1"/>
      <p:bldP spid="26" grpId="0" animBg="1"/>
      <p:bldP spid="27" grpId="0"/>
      <p:bldP spid="29" grpId="0" animBg="1"/>
      <p:bldP spid="30" grpId="0"/>
      <p:bldP spid="32" grpId="0" animBg="1"/>
      <p:bldP spid="33" grpId="0"/>
      <p:bldP spid="35" grpId="0" animBg="1"/>
      <p:bldP spid="36" grpId="0"/>
      <p:bldP spid="37" grpId="0" animBg="1"/>
      <p:bldP spid="39" grpId="0"/>
      <p:bldP spid="40" grpId="0" animBg="1"/>
      <p:bldP spid="41" grpId="0" animBg="1"/>
      <p:bldP spid="42" grpId="0" animBg="1"/>
      <p:bldP spid="72" grpId="0" animBg="1"/>
      <p:bldP spid="73" grpId="0" animBg="1"/>
      <p:bldP spid="44" grpId="0" animBg="1"/>
      <p:bldP spid="44" grpId="1" animBg="1"/>
      <p:bldP spid="44" grpId="2" animBg="1"/>
      <p:bldP spid="45" grpId="0"/>
      <p:bldP spid="47" grpId="0" animBg="1"/>
      <p:bldP spid="48" grpId="0"/>
      <p:bldP spid="50" grpId="0" animBg="1"/>
      <p:bldP spid="52" grpId="0"/>
      <p:bldP spid="54" grpId="0" animBg="1"/>
      <p:bldP spid="55" grpId="0"/>
      <p:bldP spid="56" grpId="0" animBg="1"/>
      <p:bldP spid="56" grpId="1" animBg="1"/>
      <p:bldP spid="56" grpId="2" animBg="1"/>
      <p:bldP spid="57" grpId="0"/>
      <p:bldP spid="58" grpId="0" animBg="1"/>
      <p:bldP spid="61" grpId="0" animBg="1"/>
      <p:bldP spid="61" grpId="1" animBg="1"/>
      <p:bldP spid="62" grpId="0" animBg="1"/>
      <p:bldP spid="63" grpId="0" animBg="1"/>
      <p:bldP spid="63" grpId="1"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Root I/O Virtualization</a:t>
            </a:r>
            <a:endParaRPr lang="en-US" dirty="0"/>
          </a:p>
        </p:txBody>
      </p:sp>
      <p:sp>
        <p:nvSpPr>
          <p:cNvPr id="22" name="Right Triangle 21"/>
          <p:cNvSpPr/>
          <p:nvPr/>
        </p:nvSpPr>
        <p:spPr bwMode="auto">
          <a:xfrm flipH="1" flipV="1">
            <a:off x="599504" y="2311380"/>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23" name="Trapezoid 22"/>
          <p:cNvSpPr/>
          <p:nvPr/>
        </p:nvSpPr>
        <p:spPr bwMode="auto">
          <a:xfrm rot="16200000">
            <a:off x="692986" y="1662022"/>
            <a:ext cx="4753968"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Standard that allows PCI Express devices to be shared by multiple VMs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More direct hardware path for I/O</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Reduces network latency, CPU utilization for processing traffic and increases throughput</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SR-IOV capable physical NICs contain virtual functions that are securely</a:t>
            </a:r>
            <a:br>
              <a:rPr lang="en-US" sz="1600" dirty="0" smtClean="0">
                <a:solidFill>
                  <a:srgbClr val="EFEFEF"/>
                </a:solidFill>
                <a:cs typeface="Segoe UI" pitchFamily="34" charset="0"/>
              </a:rPr>
            </a:br>
            <a:r>
              <a:rPr lang="en-US" sz="1600" dirty="0" smtClean="0">
                <a:solidFill>
                  <a:srgbClr val="EFEFEF"/>
                </a:solidFill>
                <a:cs typeface="Segoe UI" pitchFamily="34" charset="0"/>
              </a:rPr>
              <a:t>mapped to VM</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This bypasses the Hyper-V Extensible Switch</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Full support for Live Migration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smtClean="0">
              <a:solidFill>
                <a:srgbClr val="EFEFEF"/>
              </a:solidFill>
              <a:cs typeface="Segoe UI" pitchFamily="34" charset="0"/>
            </a:endParaRP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smtClean="0">
              <a:solidFill>
                <a:srgbClr val="EFEFEF"/>
              </a:solidFill>
              <a:cs typeface="Segoe UI" pitchFamily="34" charset="0"/>
            </a:endParaRPr>
          </a:p>
        </p:txBody>
      </p:sp>
      <p:sp>
        <p:nvSpPr>
          <p:cNvPr id="28" name="Rectangle 27"/>
          <p:cNvSpPr/>
          <p:nvPr/>
        </p:nvSpPr>
        <p:spPr>
          <a:xfrm>
            <a:off x="599503" y="132078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smtClean="0">
                <a:solidFill>
                  <a:srgbClr val="FFFFFF"/>
                </a:solidFill>
                <a:latin typeface="Segoe UI Light"/>
              </a:rPr>
              <a:t>Integrated with NIC hardware for increased performance</a:t>
            </a:r>
            <a:endParaRPr lang="en-US" sz="2400" dirty="0">
              <a:solidFill>
                <a:srgbClr val="FFFFFF"/>
              </a:solidFill>
            </a:endParaRPr>
          </a:p>
        </p:txBody>
      </p:sp>
      <p:sp>
        <p:nvSpPr>
          <p:cNvPr id="24" name="Rectangle 23"/>
          <p:cNvSpPr/>
          <p:nvPr/>
        </p:nvSpPr>
        <p:spPr bwMode="auto">
          <a:xfrm>
            <a:off x="6399243" y="1626503"/>
            <a:ext cx="4644736" cy="149629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600" b="1" kern="0" dirty="0">
                <a:solidFill>
                  <a:srgbClr val="505050"/>
                </a:solidFill>
              </a:rPr>
              <a:t>Virtual </a:t>
            </a:r>
            <a:r>
              <a:rPr lang="en-US" sz="1600" b="1" kern="0" dirty="0" smtClean="0">
                <a:solidFill>
                  <a:srgbClr val="505050"/>
                </a:solidFill>
              </a:rPr>
              <a:t>Machine</a:t>
            </a:r>
            <a:endParaRPr lang="en-US" sz="1600" b="1" kern="0" dirty="0">
              <a:solidFill>
                <a:srgbClr val="505050"/>
              </a:solidFill>
            </a:endParaRPr>
          </a:p>
        </p:txBody>
      </p:sp>
      <p:sp>
        <p:nvSpPr>
          <p:cNvPr id="29" name="Rectangle 28"/>
          <p:cNvSpPr/>
          <p:nvPr/>
        </p:nvSpPr>
        <p:spPr bwMode="auto">
          <a:xfrm>
            <a:off x="6534325" y="2031748"/>
            <a:ext cx="4405745" cy="44680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kern="0" dirty="0" smtClean="0">
                <a:solidFill>
                  <a:srgbClr val="FFFFFF"/>
                </a:solidFill>
              </a:rPr>
              <a:t>VM Network Stack</a:t>
            </a:r>
            <a:endParaRPr lang="en-US" sz="1600" b="1" kern="0" dirty="0">
              <a:solidFill>
                <a:srgbClr val="FFFFFF"/>
              </a:solidFill>
            </a:endParaRPr>
          </a:p>
        </p:txBody>
      </p:sp>
      <p:sp>
        <p:nvSpPr>
          <p:cNvPr id="30" name="Rectangle 29"/>
          <p:cNvSpPr/>
          <p:nvPr/>
        </p:nvSpPr>
        <p:spPr bwMode="auto">
          <a:xfrm>
            <a:off x="6534325" y="2565148"/>
            <a:ext cx="2441862" cy="44680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kern="0" dirty="0" smtClean="0">
                <a:solidFill>
                  <a:srgbClr val="FFFFFF"/>
                </a:solidFill>
              </a:rPr>
              <a:t>Synthetic </a:t>
            </a:r>
            <a:r>
              <a:rPr lang="en-US" sz="1600" b="1" kern="0" dirty="0">
                <a:solidFill>
                  <a:srgbClr val="FFFFFF"/>
                </a:solidFill>
              </a:rPr>
              <a:t>NIC</a:t>
            </a:r>
          </a:p>
        </p:txBody>
      </p:sp>
      <p:sp>
        <p:nvSpPr>
          <p:cNvPr id="31" name="Rectangle 30"/>
          <p:cNvSpPr/>
          <p:nvPr/>
        </p:nvSpPr>
        <p:spPr bwMode="auto">
          <a:xfrm>
            <a:off x="6534326" y="3652728"/>
            <a:ext cx="2452255" cy="103909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18" rIns="91436" bIns="45718" numCol="1" spcCol="0" rtlCol="0" fromWordArt="0" anchor="ctr" anchorCtr="0" forceAA="0" compatLnSpc="1">
            <a:prstTxWarp prst="textNoShape">
              <a:avLst/>
            </a:prstTxWarp>
            <a:noAutofit/>
          </a:bodyPr>
          <a:lstStyle/>
          <a:p>
            <a:pPr defTabSz="914099" fontAlgn="base">
              <a:lnSpc>
                <a:spcPct val="90000"/>
              </a:lnSpc>
              <a:spcBef>
                <a:spcPct val="0"/>
              </a:spcBef>
              <a:spcAft>
                <a:spcPct val="0"/>
              </a:spcAft>
            </a:pPr>
            <a:r>
              <a:rPr lang="en-US" sz="1600" kern="0" dirty="0" smtClean="0">
                <a:solidFill>
                  <a:srgbClr val="FFFFFF"/>
                </a:solidFill>
              </a:rPr>
              <a:t>Hyper‑V</a:t>
            </a:r>
            <a:br>
              <a:rPr lang="en-US" sz="1600" kern="0" dirty="0" smtClean="0">
                <a:solidFill>
                  <a:srgbClr val="FFFFFF"/>
                </a:solidFill>
              </a:rPr>
            </a:br>
            <a:r>
              <a:rPr lang="en-US" sz="1600" kern="0" dirty="0" smtClean="0">
                <a:solidFill>
                  <a:srgbClr val="FFFFFF"/>
                </a:solidFill>
              </a:rPr>
              <a:t>Extensible </a:t>
            </a:r>
            <a:r>
              <a:rPr lang="en-US" sz="1600" kern="0" dirty="0">
                <a:solidFill>
                  <a:srgbClr val="FFFFFF"/>
                </a:solidFill>
              </a:rPr>
              <a:t>Switch</a:t>
            </a:r>
          </a:p>
        </p:txBody>
      </p:sp>
      <p:sp>
        <p:nvSpPr>
          <p:cNvPr id="32" name="Rectangle 31"/>
          <p:cNvSpPr/>
          <p:nvPr/>
        </p:nvSpPr>
        <p:spPr bwMode="auto">
          <a:xfrm>
            <a:off x="6534325" y="5194044"/>
            <a:ext cx="2628898" cy="381000"/>
          </a:xfrm>
          <a:prstGeom prst="rect">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1600" b="1" kern="0" dirty="0">
                <a:gradFill>
                  <a:gsLst>
                    <a:gs pos="75229">
                      <a:srgbClr val="505050"/>
                    </a:gs>
                    <a:gs pos="29358">
                      <a:srgbClr val="505050"/>
                    </a:gs>
                  </a:gsLst>
                  <a:lin ang="5400000" scaled="0"/>
                </a:gradFill>
              </a:rPr>
              <a:t>SR-IOV </a:t>
            </a:r>
            <a:r>
              <a:rPr lang="en-US" sz="1600" b="1" kern="0" dirty="0" smtClean="0">
                <a:gradFill>
                  <a:gsLst>
                    <a:gs pos="75229">
                      <a:srgbClr val="505050"/>
                    </a:gs>
                    <a:gs pos="29358">
                      <a:srgbClr val="505050"/>
                    </a:gs>
                  </a:gsLst>
                  <a:lin ang="5400000" scaled="0"/>
                </a:gradFill>
              </a:rPr>
              <a:t>NIC</a:t>
            </a:r>
            <a:endParaRPr lang="en-US" sz="1600" b="1" kern="0" dirty="0">
              <a:gradFill>
                <a:gsLst>
                  <a:gs pos="75229">
                    <a:srgbClr val="505050"/>
                  </a:gs>
                  <a:gs pos="29358">
                    <a:srgbClr val="505050"/>
                  </a:gs>
                </a:gsLst>
                <a:lin ang="5400000" scaled="0"/>
              </a:gradFill>
            </a:endParaRPr>
          </a:p>
        </p:txBody>
      </p:sp>
      <p:sp>
        <p:nvSpPr>
          <p:cNvPr id="33" name="Rectangle 32"/>
          <p:cNvSpPr/>
          <p:nvPr/>
        </p:nvSpPr>
        <p:spPr bwMode="auto">
          <a:xfrm>
            <a:off x="9175790" y="5194044"/>
            <a:ext cx="583479" cy="381000"/>
          </a:xfrm>
          <a:prstGeom prst="rect">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kern="0" dirty="0">
                <a:gradFill>
                  <a:gsLst>
                    <a:gs pos="75229">
                      <a:srgbClr val="505050"/>
                    </a:gs>
                    <a:gs pos="29358">
                      <a:srgbClr val="505050"/>
                    </a:gs>
                  </a:gsLst>
                  <a:lin ang="5400000" scaled="0"/>
                </a:gradFill>
              </a:rPr>
              <a:t>VF</a:t>
            </a:r>
          </a:p>
        </p:txBody>
      </p:sp>
      <p:cxnSp>
        <p:nvCxnSpPr>
          <p:cNvPr id="36" name="Straight Connector 35"/>
          <p:cNvCxnSpPr/>
          <p:nvPr/>
        </p:nvCxnSpPr>
        <p:spPr>
          <a:xfrm>
            <a:off x="7744722" y="3153962"/>
            <a:ext cx="0" cy="488373"/>
          </a:xfrm>
          <a:prstGeom prst="line">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44722" y="4698744"/>
            <a:ext cx="0" cy="488373"/>
          </a:xfrm>
          <a:prstGeom prst="line">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937099" y="3153962"/>
            <a:ext cx="0" cy="2015837"/>
          </a:xfrm>
          <a:prstGeom prst="line">
            <a:avLst/>
          </a:prstGeom>
          <a:ln w="19050">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bwMode="auto">
          <a:xfrm rot="5400000">
            <a:off x="6948855" y="4011131"/>
            <a:ext cx="3459480" cy="369950"/>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41" name="TextBox 40"/>
          <p:cNvSpPr txBox="1"/>
          <p:nvPr/>
        </p:nvSpPr>
        <p:spPr>
          <a:xfrm>
            <a:off x="7945261" y="5966469"/>
            <a:ext cx="1501773" cy="221599"/>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75229">
                      <a:srgbClr val="505050"/>
                    </a:gs>
                    <a:gs pos="29358">
                      <a:srgbClr val="505050"/>
                    </a:gs>
                  </a:gsLst>
                  <a:lin ang="5400000" scaled="0"/>
                </a:gradFill>
              </a:rPr>
              <a:t>Traffic Flow</a:t>
            </a:r>
            <a:endParaRPr lang="en-US" sz="1600" spc="-50" baseline="-25000" dirty="0">
              <a:gradFill>
                <a:gsLst>
                  <a:gs pos="75229">
                    <a:srgbClr val="505050"/>
                  </a:gs>
                  <a:gs pos="29358">
                    <a:srgbClr val="505050"/>
                  </a:gs>
                </a:gsLst>
                <a:lin ang="5400000" scaled="0"/>
              </a:gradFill>
            </a:endParaRPr>
          </a:p>
        </p:txBody>
      </p:sp>
      <p:sp>
        <p:nvSpPr>
          <p:cNvPr id="21" name="Right Arrow 20"/>
          <p:cNvSpPr/>
          <p:nvPr/>
        </p:nvSpPr>
        <p:spPr bwMode="auto">
          <a:xfrm rot="5400000">
            <a:off x="8451299" y="4030620"/>
            <a:ext cx="3459480" cy="369950"/>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39" name="Rectangle 38"/>
          <p:cNvSpPr/>
          <p:nvPr/>
        </p:nvSpPr>
        <p:spPr bwMode="auto">
          <a:xfrm>
            <a:off x="9010340" y="2565147"/>
            <a:ext cx="1929284" cy="44680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kern="0" dirty="0" smtClean="0">
                <a:solidFill>
                  <a:srgbClr val="FFFFFF"/>
                </a:solidFill>
              </a:rPr>
              <a:t>Virtual Function</a:t>
            </a:r>
            <a:endParaRPr lang="en-US" sz="1600" b="1" kern="0" dirty="0">
              <a:solidFill>
                <a:srgbClr val="FFFFFF"/>
              </a:solidFill>
            </a:endParaRPr>
          </a:p>
        </p:txBody>
      </p:sp>
      <p:sp>
        <p:nvSpPr>
          <p:cNvPr id="35" name="Rectangle 34"/>
          <p:cNvSpPr/>
          <p:nvPr/>
        </p:nvSpPr>
        <p:spPr bwMode="auto">
          <a:xfrm>
            <a:off x="10367881" y="5194044"/>
            <a:ext cx="583479" cy="381000"/>
          </a:xfrm>
          <a:prstGeom prst="rect">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kern="0" dirty="0">
                <a:gradFill>
                  <a:gsLst>
                    <a:gs pos="75229">
                      <a:srgbClr val="505050"/>
                    </a:gs>
                    <a:gs pos="29358">
                      <a:srgbClr val="505050"/>
                    </a:gs>
                  </a:gsLst>
                  <a:lin ang="5400000" scaled="0"/>
                </a:gradFill>
              </a:rPr>
              <a:t>VF</a:t>
            </a:r>
          </a:p>
        </p:txBody>
      </p:sp>
      <p:sp>
        <p:nvSpPr>
          <p:cNvPr id="25" name="TextBox 24"/>
          <p:cNvSpPr txBox="1"/>
          <p:nvPr/>
        </p:nvSpPr>
        <p:spPr>
          <a:xfrm>
            <a:off x="9440647" y="5966468"/>
            <a:ext cx="1501773" cy="221599"/>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75229">
                      <a:srgbClr val="505050"/>
                    </a:gs>
                    <a:gs pos="29358">
                      <a:srgbClr val="505050"/>
                    </a:gs>
                  </a:gsLst>
                  <a:lin ang="5400000" scaled="0"/>
                </a:gradFill>
              </a:rPr>
              <a:t>Traffic Flow</a:t>
            </a:r>
            <a:endParaRPr lang="en-US" sz="1600" spc="-50" baseline="-25000" dirty="0">
              <a:gradFill>
                <a:gsLst>
                  <a:gs pos="75229">
                    <a:srgbClr val="505050"/>
                  </a:gs>
                  <a:gs pos="29358">
                    <a:srgbClr val="505050"/>
                  </a:gs>
                </a:gsLst>
                <a:lin ang="5400000" scaled="0"/>
              </a:gradFill>
            </a:endParaRPr>
          </a:p>
        </p:txBody>
      </p:sp>
      <p:sp>
        <p:nvSpPr>
          <p:cNvPr id="34" name="Rectangle 33"/>
          <p:cNvSpPr/>
          <p:nvPr/>
        </p:nvSpPr>
        <p:spPr bwMode="auto">
          <a:xfrm>
            <a:off x="9771836" y="5194044"/>
            <a:ext cx="583479" cy="381000"/>
          </a:xfrm>
          <a:prstGeom prst="rect">
            <a:avLst/>
          </a:prstGeom>
          <a:solidFill>
            <a:schemeClr val="tx1">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600" b="1" kern="0" dirty="0">
                <a:gradFill>
                  <a:gsLst>
                    <a:gs pos="75229">
                      <a:srgbClr val="505050"/>
                    </a:gs>
                    <a:gs pos="29358">
                      <a:srgbClr val="505050"/>
                    </a:gs>
                  </a:gsLst>
                  <a:lin ang="5400000" scaled="0"/>
                </a:gradFill>
              </a:rPr>
              <a:t>VF</a:t>
            </a:r>
          </a:p>
        </p:txBody>
      </p:sp>
    </p:spTree>
    <p:extLst>
      <p:ext uri="{BB962C8B-B14F-4D97-AF65-F5344CB8AC3E}">
        <p14:creationId xmlns:p14="http://schemas.microsoft.com/office/powerpoint/2010/main" val="134362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xit" presetSubtype="0" fill="hold" grpId="1" nodeType="withEffect">
                                  <p:stCondLst>
                                    <p:cond delay="0"/>
                                  </p:stCondLst>
                                  <p:childTnLst>
                                    <p:animEffect transition="out" filter="fade">
                                      <p:cBhvr>
                                        <p:cTn id="22" dur="500"/>
                                        <p:tgtEl>
                                          <p:spTgt spid="41"/>
                                        </p:tgtEl>
                                      </p:cBhvr>
                                    </p:animEffect>
                                    <p:set>
                                      <p:cBhvr>
                                        <p:cTn id="23" dur="1" fill="hold">
                                          <p:stCondLst>
                                            <p:cond delay="499"/>
                                          </p:stCondLst>
                                        </p:cTn>
                                        <p:tgtEl>
                                          <p:spTgt spid="41"/>
                                        </p:tgtEl>
                                        <p:attrNameLst>
                                          <p:attrName>style.visibility</p:attrName>
                                        </p:attrNameLst>
                                      </p:cBhvr>
                                      <p:to>
                                        <p:strVal val="hidden"/>
                                      </p:to>
                                    </p:set>
                                  </p:childTnLst>
                                </p:cTn>
                              </p:par>
                            </p:childTnLst>
                          </p:cTn>
                        </p:par>
                        <p:par>
                          <p:cTn id="24" fill="hold">
                            <p:stCondLst>
                              <p:cond delay="1000"/>
                            </p:stCondLst>
                            <p:childTnLst>
                              <p:par>
                                <p:cTn id="25" presetID="22" presetClass="exit" presetSubtype="4" fill="hold" grpId="1" nodeType="afterEffect">
                                  <p:stCondLst>
                                    <p:cond delay="0"/>
                                  </p:stCondLst>
                                  <p:childTnLst>
                                    <p:animEffect transition="out" filter="wipe(down)">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p:stCondLst>
                              <p:cond delay="1500"/>
                            </p:stCondLst>
                            <p:childTnLst>
                              <p:par>
                                <p:cTn id="29" presetID="9" presetClass="emph" presetSubtype="0" grpId="0" nodeType="afterEffect">
                                  <p:stCondLst>
                                    <p:cond delay="0"/>
                                  </p:stCondLst>
                                  <p:childTnLst>
                                    <p:set>
                                      <p:cBhvr rctx="PPT">
                                        <p:cTn id="30" dur="indefinite"/>
                                        <p:tgtEl>
                                          <p:spTgt spid="30"/>
                                        </p:tgtEl>
                                        <p:attrNameLst>
                                          <p:attrName>style.opacity</p:attrName>
                                        </p:attrNameLst>
                                      </p:cBhvr>
                                      <p:to>
                                        <p:strVal val="0.5"/>
                                      </p:to>
                                    </p:set>
                                    <p:animEffect filter="image" prLst="opacity: 0.5">
                                      <p:cBhvr rctx="IE">
                                        <p:cTn id="31" dur="indefinite"/>
                                        <p:tgtEl>
                                          <p:spTgt spid="30"/>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P spid="3" grpId="1" animBg="1"/>
      <p:bldP spid="41" grpId="0"/>
      <p:bldP spid="41" grpId="1"/>
      <p:bldP spid="21" grpId="0" animBg="1"/>
      <p:bldP spid="39"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a:t>
            </a:r>
            <a:endParaRPr lang="en-US" dirty="0"/>
          </a:p>
        </p:txBody>
      </p:sp>
      <p:sp>
        <p:nvSpPr>
          <p:cNvPr id="3" name="Right Triangle 2"/>
          <p:cNvSpPr/>
          <p:nvPr/>
        </p:nvSpPr>
        <p:spPr bwMode="auto">
          <a:xfrm flipH="1" flipV="1">
            <a:off x="519250" y="2284920"/>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848126" y="1466342"/>
            <a:ext cx="4283180"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Windows Server 2008 R2 SP1</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Introduced Dynamic Memory to enable reallocation of memory automatically between running virtual machines</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Enhanced in Windows Server 2012 &amp; R2</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Minimum &amp; Startup Memory</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Smart Paging</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Memory Ballooning</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Runtime Configuration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a:solidFill>
                <a:srgbClr val="EFEFEF"/>
              </a:solidFill>
              <a:cs typeface="Segoe UI" pitchFamily="34" charset="0"/>
            </a:endParaRPr>
          </a:p>
          <a:p>
            <a:pPr marL="0" lvl="1" defTabSz="462394">
              <a:lnSpc>
                <a:spcPct val="90000"/>
              </a:lnSpc>
              <a:spcBef>
                <a:spcPts val="300"/>
              </a:spcBef>
              <a:spcAft>
                <a:spcPts val="600"/>
              </a:spcAft>
              <a:buClr>
                <a:srgbClr val="EFEFEF"/>
              </a:buClr>
            </a:pPr>
            <a:endParaRPr lang="en-US" sz="1600" dirty="0">
              <a:solidFill>
                <a:srgbClr val="EFEFEF"/>
              </a:solidFill>
              <a:cs typeface="Segoe UI" pitchFamily="34" charset="0"/>
            </a:endParaRPr>
          </a:p>
        </p:txBody>
      </p:sp>
      <p:sp>
        <p:nvSpPr>
          <p:cNvPr id="5" name="Rectangle 4"/>
          <p:cNvSpPr/>
          <p:nvPr/>
        </p:nvSpPr>
        <p:spPr>
          <a:xfrm>
            <a:off x="519249" y="129432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Achieve higher levels of density for your Hyper-V hosts</a:t>
            </a:r>
            <a:endParaRPr lang="en-US" sz="2400" kern="0" dirty="0">
              <a:solidFill>
                <a:srgbClr val="FFFFFF"/>
              </a:solidFill>
            </a:endParaRPr>
          </a:p>
        </p:txBody>
      </p:sp>
      <p:sp>
        <p:nvSpPr>
          <p:cNvPr id="6" name="Rectangle 5"/>
          <p:cNvSpPr/>
          <p:nvPr/>
        </p:nvSpPr>
        <p:spPr bwMode="auto">
          <a:xfrm>
            <a:off x="5916746" y="1805185"/>
            <a:ext cx="889268" cy="1947572"/>
          </a:xfrm>
          <a:prstGeom prst="rect">
            <a:avLst/>
          </a:prstGeom>
          <a:solidFill>
            <a:schemeClr val="bg2"/>
          </a:solidFill>
          <a:ln>
            <a:solidFill>
              <a:schemeClr val="tx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100000">
                      <a:srgbClr val="505050"/>
                    </a:gs>
                    <a:gs pos="0">
                      <a:srgbClr val="505050"/>
                    </a:gs>
                  </a:gsLst>
                  <a:lin ang="16200000" scaled="0"/>
                </a:gradFill>
              </a:rPr>
              <a:t>VM1</a:t>
            </a:r>
          </a:p>
        </p:txBody>
      </p:sp>
      <p:sp>
        <p:nvSpPr>
          <p:cNvPr id="7" name="Rectangle 6"/>
          <p:cNvSpPr/>
          <p:nvPr/>
        </p:nvSpPr>
        <p:spPr bwMode="auto">
          <a:xfrm>
            <a:off x="5998211" y="1882153"/>
            <a:ext cx="726341" cy="1178031"/>
          </a:xfrm>
          <a:prstGeom prst="rect">
            <a:avLst/>
          </a:prstGeom>
          <a:solidFill>
            <a:schemeClr val="bg2"/>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b="1" spc="-50" dirty="0">
                <a:solidFill>
                  <a:srgbClr val="505050"/>
                </a:solidFill>
              </a:rPr>
              <a:t>Maximum</a:t>
            </a:r>
          </a:p>
          <a:p>
            <a:pPr algn="ctr" defTabSz="914099" fontAlgn="base">
              <a:lnSpc>
                <a:spcPct val="90000"/>
              </a:lnSpc>
              <a:spcBef>
                <a:spcPct val="0"/>
              </a:spcBef>
              <a:spcAft>
                <a:spcPct val="0"/>
              </a:spcAft>
            </a:pPr>
            <a:r>
              <a:rPr lang="en-US" sz="900" b="1" spc="-50" dirty="0">
                <a:solidFill>
                  <a:srgbClr val="505050"/>
                </a:solidFill>
              </a:rPr>
              <a:t>memory</a:t>
            </a:r>
          </a:p>
        </p:txBody>
      </p:sp>
      <p:pic>
        <p:nvPicPr>
          <p:cNvPr id="8" name="Picture 19474"/>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175246" y="4320267"/>
            <a:ext cx="584240" cy="97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912728" y="3999663"/>
            <a:ext cx="1445339" cy="289823"/>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9478" lvl="1" algn="ctr" defTabSz="914363" fontAlgn="base">
              <a:lnSpc>
                <a:spcPct val="90000"/>
              </a:lnSpc>
              <a:spcBef>
                <a:spcPts val="200"/>
              </a:spcBef>
              <a:spcAft>
                <a:spcPts val="100"/>
              </a:spcAft>
              <a:defRPr/>
            </a:pPr>
            <a:r>
              <a:rPr lang="en-US" sz="1400" b="1" dirty="0">
                <a:solidFill>
                  <a:srgbClr val="FFFFFE"/>
                </a:solidFill>
                <a:latin typeface="Segoe UI Light"/>
              </a:rPr>
              <a:t>Hyper‑V</a:t>
            </a:r>
          </a:p>
        </p:txBody>
      </p:sp>
      <p:sp>
        <p:nvSpPr>
          <p:cNvPr id="10" name="Oval 9"/>
          <p:cNvSpPr/>
          <p:nvPr/>
        </p:nvSpPr>
        <p:spPr bwMode="auto">
          <a:xfrm>
            <a:off x="6650716" y="4479005"/>
            <a:ext cx="795528" cy="795528"/>
          </a:xfrm>
          <a:prstGeom prst="ellipse">
            <a:avLst/>
          </a:prstGeom>
          <a:solidFill>
            <a:schemeClr val="accent3"/>
          </a:soli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memory</a:t>
            </a:r>
          </a:p>
          <a:p>
            <a:pPr algn="ctr" defTabSz="914099" fontAlgn="base">
              <a:lnSpc>
                <a:spcPct val="90000"/>
              </a:lnSpc>
              <a:spcBef>
                <a:spcPct val="0"/>
              </a:spcBef>
              <a:spcAft>
                <a:spcPct val="0"/>
              </a:spcAft>
            </a:pPr>
            <a:r>
              <a:rPr lang="en-US" sz="900" spc="-50" dirty="0">
                <a:solidFill>
                  <a:srgbClr val="FFFFFE"/>
                </a:solidFill>
              </a:rPr>
              <a:t>pool</a:t>
            </a:r>
          </a:p>
        </p:txBody>
      </p:sp>
      <p:sp>
        <p:nvSpPr>
          <p:cNvPr id="11" name="Rectangle 10"/>
          <p:cNvSpPr/>
          <p:nvPr/>
        </p:nvSpPr>
        <p:spPr bwMode="auto">
          <a:xfrm>
            <a:off x="5998208" y="2808369"/>
            <a:ext cx="720684" cy="675894"/>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Minimum</a:t>
            </a:r>
          </a:p>
          <a:p>
            <a:pPr algn="ctr" defTabSz="914099" fontAlgn="base">
              <a:lnSpc>
                <a:spcPct val="90000"/>
              </a:lnSpc>
              <a:spcBef>
                <a:spcPct val="0"/>
              </a:spcBef>
              <a:spcAft>
                <a:spcPct val="0"/>
              </a:spcAft>
            </a:pPr>
            <a:r>
              <a:rPr lang="en-US" sz="900" spc="-50" dirty="0">
                <a:solidFill>
                  <a:srgbClr val="FFFFFE"/>
                </a:solidFill>
              </a:rPr>
              <a:t>memory</a:t>
            </a:r>
          </a:p>
        </p:txBody>
      </p:sp>
      <p:sp>
        <p:nvSpPr>
          <p:cNvPr id="12" name="Rectangle 11"/>
          <p:cNvSpPr/>
          <p:nvPr/>
        </p:nvSpPr>
        <p:spPr bwMode="auto">
          <a:xfrm>
            <a:off x="6001256" y="2170047"/>
            <a:ext cx="720248" cy="645400"/>
          </a:xfrm>
          <a:prstGeom prst="rect">
            <a:avLst/>
          </a:prstGeom>
          <a:solidFill>
            <a:schemeClr val="bg2"/>
          </a:solidFill>
          <a:ln>
            <a:solidFill>
              <a:schemeClr val="tx1">
                <a:lumMod val="85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0072C6"/>
                </a:solidFill>
              </a:rPr>
              <a:t>Maximum</a:t>
            </a:r>
          </a:p>
          <a:p>
            <a:pPr algn="ctr" defTabSz="914099" fontAlgn="base">
              <a:lnSpc>
                <a:spcPct val="90000"/>
              </a:lnSpc>
              <a:spcBef>
                <a:spcPct val="0"/>
              </a:spcBef>
              <a:spcAft>
                <a:spcPct val="0"/>
              </a:spcAft>
            </a:pPr>
            <a:r>
              <a:rPr lang="en-US" sz="900" spc="-50" dirty="0">
                <a:solidFill>
                  <a:srgbClr val="0072C6"/>
                </a:solidFill>
              </a:rPr>
              <a:t>memory</a:t>
            </a:r>
          </a:p>
        </p:txBody>
      </p:sp>
      <p:graphicFrame>
        <p:nvGraphicFramePr>
          <p:cNvPr id="13" name="Table 12"/>
          <p:cNvGraphicFramePr>
            <a:graphicFrameLocks noGrp="1"/>
          </p:cNvGraphicFramePr>
          <p:nvPr>
            <p:extLst/>
          </p:nvPr>
        </p:nvGraphicFramePr>
        <p:xfrm>
          <a:off x="6018107" y="2283314"/>
          <a:ext cx="1748460" cy="228600"/>
        </p:xfrm>
        <a:graphic>
          <a:graphicData uri="http://schemas.openxmlformats.org/drawingml/2006/table">
            <a:tbl>
              <a:tblPr firstRow="1" bandRow="1">
                <a:tableStyleId>{5C22544A-7EE6-4342-B048-85BDC9FD1C3A}</a:tableStyleId>
              </a:tblPr>
              <a:tblGrid>
                <a:gridCol w="1748460"/>
              </a:tblGrid>
              <a:tr h="212671">
                <a:tc>
                  <a:txBody>
                    <a:bodyPr/>
                    <a:lstStyle/>
                    <a:p>
                      <a:pPr algn="r"/>
                      <a:r>
                        <a:rPr lang="en-US" sz="900" dirty="0" smtClean="0">
                          <a:gradFill>
                            <a:gsLst>
                              <a:gs pos="75229">
                                <a:schemeClr val="tx1"/>
                              </a:gs>
                              <a:gs pos="29358">
                                <a:schemeClr val="tx1"/>
                              </a:gs>
                            </a:gsLst>
                            <a:lin ang="5400000" scaled="0"/>
                          </a:gradFill>
                        </a:rPr>
                        <a:t>Memory in use</a:t>
                      </a:r>
                      <a:endParaRPr lang="en-US" sz="900" dirty="0">
                        <a:gradFill>
                          <a:gsLst>
                            <a:gs pos="75229">
                              <a:schemeClr val="tx1"/>
                            </a:gs>
                            <a:gs pos="29358">
                              <a:schemeClr val="tx1"/>
                            </a:gs>
                          </a:gsLst>
                          <a:lin ang="5400000" scaled="0"/>
                        </a:gra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Rectangle 13"/>
          <p:cNvSpPr/>
          <p:nvPr/>
        </p:nvSpPr>
        <p:spPr bwMode="auto">
          <a:xfrm>
            <a:off x="6003871" y="2499800"/>
            <a:ext cx="715021" cy="313604"/>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FFFFFE"/>
              </a:solidFill>
            </a:endParaRPr>
          </a:p>
        </p:txBody>
      </p:sp>
      <p:sp>
        <p:nvSpPr>
          <p:cNvPr id="15" name="Oval 14"/>
          <p:cNvSpPr/>
          <p:nvPr/>
        </p:nvSpPr>
        <p:spPr bwMode="auto">
          <a:xfrm>
            <a:off x="6650715" y="4485006"/>
            <a:ext cx="795528" cy="795528"/>
          </a:xfrm>
          <a:prstGeom prst="ellipse">
            <a:avLst/>
          </a:prstGeom>
          <a:gradFill flip="none" rotWithShape="1">
            <a:gsLst>
              <a:gs pos="0">
                <a:schemeClr val="accent3"/>
              </a:gs>
              <a:gs pos="90000">
                <a:schemeClr val="tx1"/>
              </a:gs>
              <a:gs pos="88000">
                <a:schemeClr val="accent3"/>
              </a:gs>
            </a:gsLst>
            <a:lin ang="16200000" scaled="1"/>
            <a:tileRect/>
          </a:gra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memory</a:t>
            </a:r>
          </a:p>
          <a:p>
            <a:pPr algn="ctr" defTabSz="914099" fontAlgn="base">
              <a:lnSpc>
                <a:spcPct val="90000"/>
              </a:lnSpc>
              <a:spcBef>
                <a:spcPct val="0"/>
              </a:spcBef>
              <a:spcAft>
                <a:spcPct val="0"/>
              </a:spcAft>
            </a:pPr>
            <a:r>
              <a:rPr lang="en-US" sz="900" spc="-50" dirty="0">
                <a:solidFill>
                  <a:srgbClr val="FFFFFE"/>
                </a:solidFill>
              </a:rPr>
              <a:t>pool</a:t>
            </a:r>
          </a:p>
        </p:txBody>
      </p:sp>
      <p:sp>
        <p:nvSpPr>
          <p:cNvPr id="16" name="Rectangle 15"/>
          <p:cNvSpPr/>
          <p:nvPr/>
        </p:nvSpPr>
        <p:spPr bwMode="auto">
          <a:xfrm>
            <a:off x="6003871" y="2304937"/>
            <a:ext cx="715021" cy="502104"/>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FFFFFE"/>
              </a:solidFill>
            </a:endParaRPr>
          </a:p>
        </p:txBody>
      </p:sp>
      <p:graphicFrame>
        <p:nvGraphicFramePr>
          <p:cNvPr id="17" name="Table 16"/>
          <p:cNvGraphicFramePr>
            <a:graphicFrameLocks noGrp="1"/>
          </p:cNvGraphicFramePr>
          <p:nvPr>
            <p:extLst/>
          </p:nvPr>
        </p:nvGraphicFramePr>
        <p:xfrm>
          <a:off x="6022181" y="2079190"/>
          <a:ext cx="1744385" cy="228600"/>
        </p:xfrm>
        <a:graphic>
          <a:graphicData uri="http://schemas.openxmlformats.org/drawingml/2006/table">
            <a:tbl>
              <a:tblPr firstRow="1" bandRow="1">
                <a:tableStyleId>{5C22544A-7EE6-4342-B048-85BDC9FD1C3A}</a:tableStyleId>
              </a:tblPr>
              <a:tblGrid>
                <a:gridCol w="1744385"/>
              </a:tblGrid>
              <a:tr h="212671">
                <a:tc>
                  <a:txBody>
                    <a:bodyPr/>
                    <a:lstStyle/>
                    <a:p>
                      <a:pPr algn="r"/>
                      <a:r>
                        <a:rPr lang="en-US" sz="900" dirty="0" smtClean="0">
                          <a:gradFill>
                            <a:gsLst>
                              <a:gs pos="75229">
                                <a:schemeClr val="tx1"/>
                              </a:gs>
                              <a:gs pos="29358">
                                <a:schemeClr val="tx1"/>
                              </a:gs>
                            </a:gsLst>
                            <a:lin ang="5400000" scaled="0"/>
                          </a:gradFill>
                        </a:rPr>
                        <a:t>Memory in use</a:t>
                      </a:r>
                      <a:endParaRPr lang="en-US" sz="900" dirty="0">
                        <a:gradFill>
                          <a:gsLst>
                            <a:gs pos="75229">
                              <a:schemeClr val="tx1"/>
                            </a:gs>
                            <a:gs pos="29358">
                              <a:schemeClr val="tx1"/>
                            </a:gs>
                          </a:gsLst>
                          <a:lin ang="5400000" scaled="0"/>
                        </a:gra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Oval 17"/>
          <p:cNvSpPr/>
          <p:nvPr/>
        </p:nvSpPr>
        <p:spPr bwMode="auto">
          <a:xfrm>
            <a:off x="6650716" y="4483926"/>
            <a:ext cx="795528" cy="795528"/>
          </a:xfrm>
          <a:prstGeom prst="ellipse">
            <a:avLst/>
          </a:prstGeom>
          <a:gradFill flip="none" rotWithShape="1">
            <a:gsLst>
              <a:gs pos="0">
                <a:schemeClr val="accent3"/>
              </a:gs>
              <a:gs pos="78000">
                <a:schemeClr val="accent3"/>
              </a:gs>
              <a:gs pos="80000">
                <a:srgbClr val="FFFFFE"/>
              </a:gs>
              <a:gs pos="78000">
                <a:schemeClr val="accent3"/>
              </a:gs>
            </a:gsLst>
            <a:lin ang="16200000" scaled="1"/>
            <a:tileRect/>
          </a:gra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memory</a:t>
            </a:r>
          </a:p>
          <a:p>
            <a:pPr algn="ctr" defTabSz="914099" fontAlgn="base">
              <a:lnSpc>
                <a:spcPct val="90000"/>
              </a:lnSpc>
              <a:spcBef>
                <a:spcPct val="0"/>
              </a:spcBef>
              <a:spcAft>
                <a:spcPct val="0"/>
              </a:spcAft>
            </a:pPr>
            <a:r>
              <a:rPr lang="en-US" sz="900" spc="-50" dirty="0">
                <a:solidFill>
                  <a:srgbClr val="FFFFFE"/>
                </a:solidFill>
              </a:rPr>
              <a:t>pool</a:t>
            </a:r>
          </a:p>
        </p:txBody>
      </p:sp>
      <p:sp>
        <p:nvSpPr>
          <p:cNvPr id="19" name="Rectangle 18"/>
          <p:cNvSpPr/>
          <p:nvPr/>
        </p:nvSpPr>
        <p:spPr bwMode="auto">
          <a:xfrm>
            <a:off x="6920758" y="2974011"/>
            <a:ext cx="1666944" cy="78247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1200" spc="-50" dirty="0">
                <a:gradFill>
                  <a:gsLst>
                    <a:gs pos="75229">
                      <a:srgbClr val="505050"/>
                    </a:gs>
                    <a:gs pos="29358">
                      <a:srgbClr val="505050"/>
                    </a:gs>
                  </a:gsLst>
                  <a:lin ang="5400000" scaled="0"/>
                </a:gradFill>
              </a:rPr>
              <a:t>Administrator can increase maximum memory without a restart</a:t>
            </a:r>
          </a:p>
        </p:txBody>
      </p:sp>
      <p:sp>
        <p:nvSpPr>
          <p:cNvPr id="20" name="Power Button"/>
          <p:cNvSpPr/>
          <p:nvPr/>
        </p:nvSpPr>
        <p:spPr bwMode="auto">
          <a:xfrm>
            <a:off x="6647701" y="3583441"/>
            <a:ext cx="89479" cy="89479"/>
          </a:xfrm>
          <a:prstGeom prst="ellipse">
            <a:avLst/>
          </a:prstGeom>
          <a:solidFill>
            <a:srgbClr val="00317A"/>
          </a:solid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21" name="Power Button On"/>
          <p:cNvSpPr/>
          <p:nvPr/>
        </p:nvSpPr>
        <p:spPr bwMode="auto">
          <a:xfrm rot="1140000">
            <a:off x="6593260" y="3529984"/>
            <a:ext cx="205954" cy="194433"/>
          </a:xfrm>
          <a:prstGeom prst="star4">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Tree>
    <p:extLst>
      <p:ext uri="{BB962C8B-B14F-4D97-AF65-F5344CB8AC3E}">
        <p14:creationId xmlns:p14="http://schemas.microsoft.com/office/powerpoint/2010/main" val="176272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750"/>
                                        <p:tgtEl>
                                          <p:spTgt spid="21"/>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750"/>
                            </p:stCondLst>
                            <p:childTnLst>
                              <p:par>
                                <p:cTn id="21" presetID="10" presetClass="exit" presetSubtype="0" fill="hold" nodeType="afterEffect">
                                  <p:stCondLst>
                                    <p:cond delay="100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250"/>
                            </p:stCondLst>
                            <p:childTnLst>
                              <p:par>
                                <p:cTn id="34" presetID="10" presetClass="exit" presetSubtype="0" fill="hold" grpId="0" nodeType="after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2750"/>
                            </p:stCondLst>
                            <p:childTnLst>
                              <p:par>
                                <p:cTn id="38" presetID="10" presetClass="entr" presetSubtype="0"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P spid="16" grpId="0" animBg="1"/>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 Smart Paging</a:t>
            </a:r>
            <a:endParaRPr lang="en-US" dirty="0"/>
          </a:p>
        </p:txBody>
      </p:sp>
      <p:sp>
        <p:nvSpPr>
          <p:cNvPr id="3" name="Right Triangle 2"/>
          <p:cNvSpPr/>
          <p:nvPr/>
        </p:nvSpPr>
        <p:spPr bwMode="auto">
          <a:xfrm flipH="1" flipV="1">
            <a:off x="521119" y="2319166"/>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752192" y="1598390"/>
            <a:ext cx="4478786"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Hyper-V Smart Paging</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Reliable way to keep a VM running when no physical memory is available</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Performance will be degraded as disk is much slower than memory</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Used in the following situations: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restart</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No physical memory is available</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No memory can be reclaimed from other virtual machines on that host</a:t>
            </a:r>
          </a:p>
        </p:txBody>
      </p:sp>
      <p:sp>
        <p:nvSpPr>
          <p:cNvPr id="5" name="Rectangle 4"/>
          <p:cNvSpPr/>
          <p:nvPr/>
        </p:nvSpPr>
        <p:spPr>
          <a:xfrm>
            <a:off x="521118" y="1328567"/>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Utilize disk as additional, temporary memory</a:t>
            </a:r>
            <a:endParaRPr lang="en-US" sz="2400" kern="0" dirty="0">
              <a:solidFill>
                <a:srgbClr val="FFFFFF"/>
              </a:solidFill>
            </a:endParaRPr>
          </a:p>
        </p:txBody>
      </p:sp>
      <p:sp>
        <p:nvSpPr>
          <p:cNvPr id="22" name="Rectangle 21"/>
          <p:cNvSpPr/>
          <p:nvPr/>
        </p:nvSpPr>
        <p:spPr>
          <a:xfrm>
            <a:off x="5854113" y="3977938"/>
            <a:ext cx="1445339" cy="289823"/>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9478" lvl="1" algn="ctr" defTabSz="914363" fontAlgn="base">
              <a:lnSpc>
                <a:spcPct val="90000"/>
              </a:lnSpc>
              <a:spcBef>
                <a:spcPts val="200"/>
              </a:spcBef>
              <a:spcAft>
                <a:spcPts val="100"/>
              </a:spcAft>
              <a:defRPr/>
            </a:pPr>
            <a:r>
              <a:rPr lang="en-US" sz="1400" b="1" dirty="0">
                <a:solidFill>
                  <a:srgbClr val="FFFFFE"/>
                </a:solidFill>
                <a:latin typeface="Segoe UI Light"/>
              </a:rPr>
              <a:t>Hyper‑V</a:t>
            </a:r>
          </a:p>
        </p:txBody>
      </p:sp>
      <p:sp>
        <p:nvSpPr>
          <p:cNvPr id="23" name="Rectangle 22"/>
          <p:cNvSpPr/>
          <p:nvPr/>
        </p:nvSpPr>
        <p:spPr bwMode="auto">
          <a:xfrm>
            <a:off x="5858131" y="1783460"/>
            <a:ext cx="889268" cy="1947572"/>
          </a:xfrm>
          <a:prstGeom prst="rect">
            <a:avLst/>
          </a:prstGeom>
          <a:solidFill>
            <a:schemeClr val="bg2"/>
          </a:solidFill>
          <a:ln>
            <a:solidFill>
              <a:schemeClr val="tx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100000">
                      <a:srgbClr val="505050"/>
                    </a:gs>
                    <a:gs pos="0">
                      <a:srgbClr val="505050"/>
                    </a:gs>
                  </a:gsLst>
                  <a:lin ang="16200000" scaled="0"/>
                </a:gradFill>
              </a:rPr>
              <a:t>VM1</a:t>
            </a:r>
          </a:p>
        </p:txBody>
      </p:sp>
      <p:sp>
        <p:nvSpPr>
          <p:cNvPr id="24" name="Rectangle 23"/>
          <p:cNvSpPr/>
          <p:nvPr/>
        </p:nvSpPr>
        <p:spPr bwMode="auto">
          <a:xfrm>
            <a:off x="5939596" y="1854065"/>
            <a:ext cx="726341" cy="1178031"/>
          </a:xfrm>
          <a:prstGeom prst="rect">
            <a:avLst/>
          </a:prstGeom>
          <a:solidFill>
            <a:schemeClr val="bg2"/>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505050"/>
                </a:solidFill>
              </a:rPr>
              <a:t>Maximum</a:t>
            </a:r>
          </a:p>
          <a:p>
            <a:pPr algn="ctr" defTabSz="914099" fontAlgn="base">
              <a:lnSpc>
                <a:spcPct val="90000"/>
              </a:lnSpc>
              <a:spcBef>
                <a:spcPct val="0"/>
              </a:spcBef>
              <a:spcAft>
                <a:spcPct val="0"/>
              </a:spcAft>
            </a:pPr>
            <a:r>
              <a:rPr lang="en-US" sz="900" spc="-50" dirty="0">
                <a:solidFill>
                  <a:srgbClr val="505050"/>
                </a:solidFill>
              </a:rPr>
              <a:t>memory</a:t>
            </a:r>
          </a:p>
        </p:txBody>
      </p:sp>
      <p:sp>
        <p:nvSpPr>
          <p:cNvPr id="25" name="TEXT VM starts with paging"/>
          <p:cNvSpPr>
            <a:spLocks noChangeArrowheads="1"/>
          </p:cNvSpPr>
          <p:nvPr/>
        </p:nvSpPr>
        <p:spPr bwMode="auto">
          <a:xfrm>
            <a:off x="5867401" y="5386366"/>
            <a:ext cx="5332611" cy="815586"/>
          </a:xfrm>
          <a:prstGeom prst="rect">
            <a:avLst/>
          </a:prstGeom>
          <a:noFill/>
          <a:ln w="9525">
            <a:noFill/>
            <a:miter lim="800000"/>
            <a:headEnd/>
            <a:tailEnd/>
          </a:ln>
        </p:spPr>
        <p:txBody>
          <a:bodyPr lIns="76179" tIns="38089" rIns="76179" bIns="38089">
            <a:spAutoFit/>
          </a:bodyPr>
          <a:lstStyle/>
          <a:p>
            <a:pPr algn="ctr" defTabSz="914363"/>
            <a:r>
              <a:rPr lang="en-US" sz="2400" dirty="0">
                <a:gradFill>
                  <a:gsLst>
                    <a:gs pos="75229">
                      <a:srgbClr val="00188F"/>
                    </a:gs>
                    <a:gs pos="0">
                      <a:srgbClr val="00188F"/>
                    </a:gs>
                  </a:gsLst>
                  <a:lin ang="5400000" scaled="0"/>
                </a:gradFill>
                <a:latin typeface="Segoe UI Light"/>
              </a:rPr>
              <a:t>Virtual machine starting with </a:t>
            </a:r>
            <a:br>
              <a:rPr lang="en-US" sz="2400" dirty="0">
                <a:gradFill>
                  <a:gsLst>
                    <a:gs pos="75229">
                      <a:srgbClr val="00188F"/>
                    </a:gs>
                    <a:gs pos="0">
                      <a:srgbClr val="00188F"/>
                    </a:gs>
                  </a:gsLst>
                  <a:lin ang="5400000" scaled="0"/>
                </a:gradFill>
                <a:latin typeface="Segoe UI Light"/>
              </a:rPr>
            </a:br>
            <a:r>
              <a:rPr lang="en-US" sz="2400" dirty="0">
                <a:gradFill>
                  <a:gsLst>
                    <a:gs pos="75229">
                      <a:srgbClr val="00188F"/>
                    </a:gs>
                    <a:gs pos="0">
                      <a:srgbClr val="00188F"/>
                    </a:gs>
                  </a:gsLst>
                  <a:lin ang="5400000" scaled="0"/>
                </a:gradFill>
                <a:latin typeface="Segoe UI Light"/>
              </a:rPr>
              <a:t>Hyper‑V smart paging</a:t>
            </a:r>
          </a:p>
        </p:txBody>
      </p:sp>
      <p:pic>
        <p:nvPicPr>
          <p:cNvPr id="26" name="Picture 19474"/>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116631" y="4298542"/>
            <a:ext cx="584240" cy="97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5939595" y="2786644"/>
            <a:ext cx="731520" cy="675894"/>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Minimum</a:t>
            </a:r>
          </a:p>
          <a:p>
            <a:pPr algn="ctr" defTabSz="914099" fontAlgn="base">
              <a:lnSpc>
                <a:spcPct val="90000"/>
              </a:lnSpc>
              <a:spcBef>
                <a:spcPct val="0"/>
              </a:spcBef>
              <a:spcAft>
                <a:spcPct val="0"/>
              </a:spcAft>
            </a:pPr>
            <a:r>
              <a:rPr lang="en-US" sz="900" spc="-50" dirty="0">
                <a:solidFill>
                  <a:srgbClr val="FFFFFE"/>
                </a:solidFill>
              </a:rPr>
              <a:t>memory</a:t>
            </a:r>
          </a:p>
        </p:txBody>
      </p:sp>
      <p:sp>
        <p:nvSpPr>
          <p:cNvPr id="28" name="Rectangle 27"/>
          <p:cNvSpPr/>
          <p:nvPr/>
        </p:nvSpPr>
        <p:spPr bwMode="auto">
          <a:xfrm>
            <a:off x="5937467" y="2277491"/>
            <a:ext cx="722376" cy="502104"/>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FFFFFE"/>
              </a:solidFill>
            </a:endParaRPr>
          </a:p>
        </p:txBody>
      </p:sp>
      <p:grpSp>
        <p:nvGrpSpPr>
          <p:cNvPr id="29" name="Group 28"/>
          <p:cNvGrpSpPr/>
          <p:nvPr/>
        </p:nvGrpSpPr>
        <p:grpSpPr>
          <a:xfrm>
            <a:off x="9872250" y="1783461"/>
            <a:ext cx="890971" cy="1951301"/>
            <a:chOff x="6015300" y="923366"/>
            <a:chExt cx="1084729" cy="2375648"/>
          </a:xfrm>
        </p:grpSpPr>
        <p:sp>
          <p:nvSpPr>
            <p:cNvPr id="30" name="Rectangle 29"/>
            <p:cNvSpPr/>
            <p:nvPr/>
          </p:nvSpPr>
          <p:spPr bwMode="auto">
            <a:xfrm>
              <a:off x="6015300" y="923366"/>
              <a:ext cx="1084729" cy="2375648"/>
            </a:xfrm>
            <a:prstGeom prst="rect">
              <a:avLst/>
            </a:prstGeom>
            <a:solidFill>
              <a:schemeClr val="bg2"/>
            </a:solidFill>
            <a:ln>
              <a:solidFill>
                <a:schemeClr val="tx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100000">
                        <a:srgbClr val="505050"/>
                      </a:gs>
                      <a:gs pos="0">
                        <a:srgbClr val="505050"/>
                      </a:gs>
                    </a:gsLst>
                    <a:lin ang="16200000" scaled="0"/>
                  </a:gradFill>
                </a:rPr>
                <a:t>VMn</a:t>
              </a:r>
            </a:p>
          </p:txBody>
        </p:sp>
        <p:sp>
          <p:nvSpPr>
            <p:cNvPr id="31" name="Rectangle 30"/>
            <p:cNvSpPr/>
            <p:nvPr/>
          </p:nvSpPr>
          <p:spPr bwMode="auto">
            <a:xfrm>
              <a:off x="6122880" y="2147050"/>
              <a:ext cx="878559" cy="824455"/>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Minimum</a:t>
              </a:r>
            </a:p>
            <a:p>
              <a:pPr algn="ctr" defTabSz="914099" fontAlgn="base">
                <a:lnSpc>
                  <a:spcPct val="90000"/>
                </a:lnSpc>
                <a:spcBef>
                  <a:spcPct val="0"/>
                </a:spcBef>
                <a:spcAft>
                  <a:spcPct val="0"/>
                </a:spcAft>
              </a:pPr>
              <a:r>
                <a:rPr lang="en-US" sz="900" spc="-50" dirty="0">
                  <a:solidFill>
                    <a:srgbClr val="FFFFFE"/>
                  </a:solidFill>
                </a:rPr>
                <a:t>memory</a:t>
              </a:r>
            </a:p>
          </p:txBody>
        </p:sp>
        <p:sp>
          <p:nvSpPr>
            <p:cNvPr id="32" name="Rectangle 31"/>
            <p:cNvSpPr/>
            <p:nvPr/>
          </p:nvSpPr>
          <p:spPr bwMode="auto">
            <a:xfrm>
              <a:off x="6122875" y="1368426"/>
              <a:ext cx="878559" cy="787258"/>
            </a:xfrm>
            <a:prstGeom prst="rect">
              <a:avLst/>
            </a:prstGeom>
            <a:solidFill>
              <a:schemeClr val="bg2"/>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505050"/>
                  </a:solidFill>
                </a:rPr>
                <a:t>Maximum</a:t>
              </a:r>
            </a:p>
            <a:p>
              <a:pPr algn="ctr" defTabSz="914099" fontAlgn="base">
                <a:lnSpc>
                  <a:spcPct val="90000"/>
                </a:lnSpc>
                <a:spcBef>
                  <a:spcPct val="0"/>
                </a:spcBef>
                <a:spcAft>
                  <a:spcPct val="0"/>
                </a:spcAft>
              </a:pPr>
              <a:r>
                <a:rPr lang="en-US" sz="900" spc="-50" dirty="0">
                  <a:solidFill>
                    <a:srgbClr val="505050"/>
                  </a:solidFill>
                </a:rPr>
                <a:t>memory</a:t>
              </a:r>
            </a:p>
          </p:txBody>
        </p:sp>
      </p:grpSp>
      <p:grpSp>
        <p:nvGrpSpPr>
          <p:cNvPr id="33" name="Group 32"/>
          <p:cNvGrpSpPr/>
          <p:nvPr/>
        </p:nvGrpSpPr>
        <p:grpSpPr>
          <a:xfrm>
            <a:off x="7981849" y="1783460"/>
            <a:ext cx="901327" cy="1973982"/>
            <a:chOff x="6015300" y="923366"/>
            <a:chExt cx="1084729" cy="2375648"/>
          </a:xfrm>
        </p:grpSpPr>
        <p:sp>
          <p:nvSpPr>
            <p:cNvPr id="34" name="Rectangle 33"/>
            <p:cNvSpPr/>
            <p:nvPr/>
          </p:nvSpPr>
          <p:spPr bwMode="auto">
            <a:xfrm>
              <a:off x="6015300" y="923366"/>
              <a:ext cx="1084729" cy="2375648"/>
            </a:xfrm>
            <a:prstGeom prst="rect">
              <a:avLst/>
            </a:prstGeom>
            <a:solidFill>
              <a:schemeClr val="bg2"/>
            </a:solidFill>
            <a:ln>
              <a:solidFill>
                <a:schemeClr val="tx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1400" spc="-50" dirty="0">
                  <a:gradFill>
                    <a:gsLst>
                      <a:gs pos="100000">
                        <a:srgbClr val="505050"/>
                      </a:gs>
                      <a:gs pos="0">
                        <a:srgbClr val="505050"/>
                      </a:gs>
                    </a:gsLst>
                    <a:lin ang="16200000" scaled="0"/>
                  </a:gradFill>
                </a:rPr>
                <a:t>VM2</a:t>
              </a:r>
            </a:p>
          </p:txBody>
        </p:sp>
        <p:sp>
          <p:nvSpPr>
            <p:cNvPr id="35" name="Rectangle 34"/>
            <p:cNvSpPr/>
            <p:nvPr/>
          </p:nvSpPr>
          <p:spPr bwMode="auto">
            <a:xfrm>
              <a:off x="6122875" y="1084720"/>
              <a:ext cx="878559" cy="1070964"/>
            </a:xfrm>
            <a:prstGeom prst="rect">
              <a:avLst/>
            </a:prstGeom>
            <a:solidFill>
              <a:schemeClr val="bg2"/>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505050"/>
                  </a:solidFill>
                </a:rPr>
                <a:t>Maximum</a:t>
              </a:r>
            </a:p>
            <a:p>
              <a:pPr algn="ctr" defTabSz="914099" fontAlgn="base">
                <a:lnSpc>
                  <a:spcPct val="90000"/>
                </a:lnSpc>
                <a:spcBef>
                  <a:spcPct val="0"/>
                </a:spcBef>
                <a:spcAft>
                  <a:spcPct val="0"/>
                </a:spcAft>
              </a:pPr>
              <a:r>
                <a:rPr lang="en-US" sz="900" spc="-50" dirty="0">
                  <a:solidFill>
                    <a:srgbClr val="505050"/>
                  </a:solidFill>
                </a:rPr>
                <a:t>memory</a:t>
              </a:r>
            </a:p>
          </p:txBody>
        </p:sp>
        <p:sp>
          <p:nvSpPr>
            <p:cNvPr id="36" name="Rectangle 35"/>
            <p:cNvSpPr/>
            <p:nvPr/>
          </p:nvSpPr>
          <p:spPr bwMode="auto">
            <a:xfrm>
              <a:off x="6122880" y="1840004"/>
              <a:ext cx="878559" cy="1131502"/>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Minimum</a:t>
              </a:r>
            </a:p>
            <a:p>
              <a:pPr algn="ctr" defTabSz="914099" fontAlgn="base">
                <a:lnSpc>
                  <a:spcPct val="90000"/>
                </a:lnSpc>
                <a:spcBef>
                  <a:spcPct val="0"/>
                </a:spcBef>
                <a:spcAft>
                  <a:spcPct val="0"/>
                </a:spcAft>
              </a:pPr>
              <a:r>
                <a:rPr lang="en-US" sz="900" spc="-50" dirty="0">
                  <a:solidFill>
                    <a:srgbClr val="FFFFFE"/>
                  </a:solidFill>
                </a:rPr>
                <a:t>memory</a:t>
              </a:r>
            </a:p>
          </p:txBody>
        </p:sp>
      </p:grpSp>
      <p:sp>
        <p:nvSpPr>
          <p:cNvPr id="37" name="Physical Memory starting point"/>
          <p:cNvSpPr/>
          <p:nvPr/>
        </p:nvSpPr>
        <p:spPr bwMode="auto">
          <a:xfrm>
            <a:off x="6592101" y="4457280"/>
            <a:ext cx="795528" cy="795528"/>
          </a:xfrm>
          <a:prstGeom prst="ellipse">
            <a:avLst/>
          </a:prstGeom>
          <a:gradFill flip="none" rotWithShape="1">
            <a:gsLst>
              <a:gs pos="0">
                <a:schemeClr val="accent3"/>
              </a:gs>
              <a:gs pos="80000">
                <a:schemeClr val="accent3"/>
              </a:gs>
              <a:gs pos="83000">
                <a:srgbClr val="FFFFFE"/>
              </a:gs>
            </a:gsLst>
            <a:lin ang="16200000" scaled="1"/>
            <a:tileRect/>
          </a:gra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memory</a:t>
            </a:r>
          </a:p>
          <a:p>
            <a:pPr algn="ctr" defTabSz="914099" fontAlgn="base">
              <a:lnSpc>
                <a:spcPct val="90000"/>
              </a:lnSpc>
              <a:spcBef>
                <a:spcPct val="0"/>
              </a:spcBef>
              <a:spcAft>
                <a:spcPct val="0"/>
              </a:spcAft>
            </a:pPr>
            <a:r>
              <a:rPr lang="en-US" sz="900" spc="-50" dirty="0">
                <a:solidFill>
                  <a:srgbClr val="FFFFFE"/>
                </a:solidFill>
              </a:rPr>
              <a:t>pool</a:t>
            </a:r>
          </a:p>
        </p:txBody>
      </p:sp>
      <p:sp>
        <p:nvSpPr>
          <p:cNvPr id="38" name="Physical Memory Pool almost empty"/>
          <p:cNvSpPr/>
          <p:nvPr/>
        </p:nvSpPr>
        <p:spPr bwMode="auto">
          <a:xfrm>
            <a:off x="6592101" y="4457280"/>
            <a:ext cx="795528" cy="795528"/>
          </a:xfrm>
          <a:prstGeom prst="ellipse">
            <a:avLst/>
          </a:prstGeom>
          <a:gradFill flip="none" rotWithShape="1">
            <a:gsLst>
              <a:gs pos="13000">
                <a:srgbClr val="FFFFFF"/>
              </a:gs>
              <a:gs pos="12000">
                <a:schemeClr val="accent3"/>
              </a:gs>
              <a:gs pos="100000">
                <a:srgbClr val="FFFFFE"/>
              </a:gs>
            </a:gsLst>
            <a:lin ang="16200000" scaled="1"/>
            <a:tileRect/>
          </a:gra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19191A"/>
                </a:solidFill>
              </a:rPr>
              <a:t>Physical</a:t>
            </a:r>
          </a:p>
          <a:p>
            <a:pPr algn="ctr" defTabSz="914099" fontAlgn="base">
              <a:lnSpc>
                <a:spcPct val="90000"/>
              </a:lnSpc>
              <a:spcBef>
                <a:spcPct val="0"/>
              </a:spcBef>
              <a:spcAft>
                <a:spcPct val="0"/>
              </a:spcAft>
            </a:pPr>
            <a:r>
              <a:rPr lang="en-US" sz="900" spc="-50" dirty="0">
                <a:solidFill>
                  <a:srgbClr val="19191A"/>
                </a:solidFill>
              </a:rPr>
              <a:t>memory</a:t>
            </a:r>
          </a:p>
          <a:p>
            <a:pPr algn="ctr" defTabSz="914099" fontAlgn="base">
              <a:lnSpc>
                <a:spcPct val="90000"/>
              </a:lnSpc>
              <a:spcBef>
                <a:spcPct val="0"/>
              </a:spcBef>
              <a:spcAft>
                <a:spcPct val="0"/>
              </a:spcAft>
            </a:pPr>
            <a:r>
              <a:rPr lang="en-US" sz="900" spc="-50" dirty="0">
                <a:solidFill>
                  <a:srgbClr val="19191A"/>
                </a:solidFill>
              </a:rPr>
              <a:t>pool</a:t>
            </a:r>
          </a:p>
        </p:txBody>
      </p:sp>
      <p:sp>
        <p:nvSpPr>
          <p:cNvPr id="39" name="Physical Memory Pool empty"/>
          <p:cNvSpPr/>
          <p:nvPr/>
        </p:nvSpPr>
        <p:spPr bwMode="auto">
          <a:xfrm>
            <a:off x="6592101" y="4457280"/>
            <a:ext cx="795528" cy="795528"/>
          </a:xfrm>
          <a:prstGeom prst="ellipse">
            <a:avLst/>
          </a:prstGeom>
          <a:gradFill flip="none" rotWithShape="1">
            <a:gsLst>
              <a:gs pos="0">
                <a:srgbClr val="FFFFFE"/>
              </a:gs>
              <a:gs pos="100000">
                <a:srgbClr val="FFFFFE"/>
              </a:gs>
            </a:gsLst>
            <a:lin ang="16200000" scaled="1"/>
            <a:tileRect/>
          </a:gra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19191A"/>
                </a:solidFill>
              </a:rPr>
              <a:t>Physical</a:t>
            </a:r>
          </a:p>
          <a:p>
            <a:pPr algn="ctr" defTabSz="914099" fontAlgn="base">
              <a:lnSpc>
                <a:spcPct val="90000"/>
              </a:lnSpc>
              <a:spcBef>
                <a:spcPct val="0"/>
              </a:spcBef>
              <a:spcAft>
                <a:spcPct val="0"/>
              </a:spcAft>
            </a:pPr>
            <a:r>
              <a:rPr lang="en-US" sz="900" spc="-50" dirty="0">
                <a:solidFill>
                  <a:srgbClr val="19191A"/>
                </a:solidFill>
              </a:rPr>
              <a:t>memory</a:t>
            </a:r>
          </a:p>
          <a:p>
            <a:pPr algn="ctr" defTabSz="914099" fontAlgn="base">
              <a:lnSpc>
                <a:spcPct val="90000"/>
              </a:lnSpc>
              <a:spcBef>
                <a:spcPct val="0"/>
              </a:spcBef>
              <a:spcAft>
                <a:spcPct val="0"/>
              </a:spcAft>
            </a:pPr>
            <a:r>
              <a:rPr lang="en-US" sz="900" spc="-50" dirty="0">
                <a:solidFill>
                  <a:srgbClr val="19191A"/>
                </a:solidFill>
              </a:rPr>
              <a:t>pool</a:t>
            </a:r>
          </a:p>
        </p:txBody>
      </p:sp>
      <p:sp>
        <p:nvSpPr>
          <p:cNvPr id="40" name="Rectangle 39"/>
          <p:cNvSpPr/>
          <p:nvPr/>
        </p:nvSpPr>
        <p:spPr bwMode="auto">
          <a:xfrm>
            <a:off x="9960605" y="2563068"/>
            <a:ext cx="715871" cy="230455"/>
          </a:xfrm>
          <a:prstGeom prst="rect">
            <a:avLst/>
          </a:prstGeom>
          <a:solidFill>
            <a:schemeClr val="accent3"/>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FFFFFE"/>
              </a:solidFill>
            </a:endParaRPr>
          </a:p>
        </p:txBody>
      </p:sp>
      <p:graphicFrame>
        <p:nvGraphicFramePr>
          <p:cNvPr id="41" name="Table 40"/>
          <p:cNvGraphicFramePr>
            <a:graphicFrameLocks noGrp="1"/>
          </p:cNvGraphicFramePr>
          <p:nvPr>
            <p:extLst/>
          </p:nvPr>
        </p:nvGraphicFramePr>
        <p:xfrm>
          <a:off x="9958991" y="2446809"/>
          <a:ext cx="1919475" cy="366899"/>
        </p:xfrm>
        <a:graphic>
          <a:graphicData uri="http://schemas.openxmlformats.org/drawingml/2006/table">
            <a:tbl>
              <a:tblPr firstRow="1" bandRow="1">
                <a:tableStyleId>{5C22544A-7EE6-4342-B048-85BDC9FD1C3A}</a:tableStyleId>
              </a:tblPr>
              <a:tblGrid>
                <a:gridCol w="1919475"/>
              </a:tblGrid>
              <a:tr h="366899">
                <a:tc>
                  <a:txBody>
                    <a:bodyPr/>
                    <a:lstStyle/>
                    <a:p>
                      <a:pPr algn="r"/>
                      <a:r>
                        <a:rPr lang="en-US" sz="900" dirty="0" smtClean="0">
                          <a:gradFill>
                            <a:gsLst>
                              <a:gs pos="75229">
                                <a:schemeClr val="tx1"/>
                              </a:gs>
                              <a:gs pos="29358">
                                <a:schemeClr val="tx1"/>
                              </a:gs>
                            </a:gsLst>
                            <a:lin ang="5400000" scaled="0"/>
                          </a:gradFill>
                        </a:rPr>
                        <a:t>Startup increases</a:t>
                      </a:r>
                    </a:p>
                    <a:p>
                      <a:pPr algn="r"/>
                      <a:r>
                        <a:rPr lang="en-US" sz="900" baseline="0" dirty="0" smtClean="0">
                          <a:gradFill>
                            <a:gsLst>
                              <a:gs pos="75229">
                                <a:schemeClr val="tx1"/>
                              </a:gs>
                              <a:gs pos="29358">
                                <a:schemeClr val="tx1"/>
                              </a:gs>
                            </a:gsLst>
                            <a:lin ang="5400000" scaled="0"/>
                          </a:gradFill>
                        </a:rPr>
                        <a:t> m</a:t>
                      </a:r>
                      <a:r>
                        <a:rPr lang="en-US" sz="900" dirty="0" smtClean="0">
                          <a:gradFill>
                            <a:gsLst>
                              <a:gs pos="75229">
                                <a:schemeClr val="tx1"/>
                              </a:gs>
                              <a:gs pos="29358">
                                <a:schemeClr val="tx1"/>
                              </a:gs>
                            </a:gsLst>
                            <a:lin ang="5400000" scaled="0"/>
                          </a:gradFill>
                        </a:rPr>
                        <a:t>emory in use</a:t>
                      </a:r>
                      <a:endParaRPr lang="en-US" sz="900" dirty="0">
                        <a:gradFill>
                          <a:gsLst>
                            <a:gs pos="75229">
                              <a:schemeClr val="tx1"/>
                            </a:gs>
                            <a:gs pos="29358">
                              <a:schemeClr val="tx1"/>
                            </a:gs>
                          </a:gsLst>
                          <a:lin ang="5400000" scaled="0"/>
                        </a:gradFill>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Rectangle 41"/>
          <p:cNvSpPr/>
          <p:nvPr/>
        </p:nvSpPr>
        <p:spPr bwMode="auto">
          <a:xfrm>
            <a:off x="7553869" y="3979897"/>
            <a:ext cx="1474169" cy="78247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1200" spc="-50" dirty="0">
                <a:gradFill>
                  <a:gsLst>
                    <a:gs pos="75229">
                      <a:srgbClr val="505050"/>
                    </a:gs>
                    <a:gs pos="29358">
                      <a:srgbClr val="505050"/>
                    </a:gs>
                  </a:gsLst>
                  <a:lin ang="5400000" scaled="0"/>
                </a:gradFill>
              </a:rPr>
              <a:t>Paging file provides additional memory for startup</a:t>
            </a:r>
          </a:p>
        </p:txBody>
      </p:sp>
      <p:sp>
        <p:nvSpPr>
          <p:cNvPr id="44" name="TEXT Recover paged memory"/>
          <p:cNvSpPr>
            <a:spLocks noChangeArrowheads="1"/>
          </p:cNvSpPr>
          <p:nvPr/>
        </p:nvSpPr>
        <p:spPr bwMode="auto">
          <a:xfrm>
            <a:off x="5966909" y="5386366"/>
            <a:ext cx="4967288" cy="815586"/>
          </a:xfrm>
          <a:prstGeom prst="rect">
            <a:avLst/>
          </a:prstGeom>
          <a:noFill/>
          <a:ln w="9525">
            <a:noFill/>
            <a:miter lim="800000"/>
            <a:headEnd/>
            <a:tailEnd/>
          </a:ln>
        </p:spPr>
        <p:txBody>
          <a:bodyPr wrap="square" lIns="76179" tIns="38089" rIns="76179" bIns="38089">
            <a:spAutoFit/>
          </a:bodyPr>
          <a:lstStyle/>
          <a:p>
            <a:pPr algn="ctr" defTabSz="914363"/>
            <a:r>
              <a:rPr lang="en-US" sz="2400" dirty="0">
                <a:gradFill>
                  <a:gsLst>
                    <a:gs pos="75229">
                      <a:srgbClr val="00188F"/>
                    </a:gs>
                    <a:gs pos="0">
                      <a:srgbClr val="00188F"/>
                    </a:gs>
                  </a:gsLst>
                  <a:lin ang="5400000" scaled="0"/>
                </a:gradFill>
                <a:latin typeface="Segoe UI Light"/>
              </a:rPr>
              <a:t>Removing paged memory after virtual machine restart</a:t>
            </a:r>
          </a:p>
        </p:txBody>
      </p:sp>
      <p:sp>
        <p:nvSpPr>
          <p:cNvPr id="45" name="Power Button On"/>
          <p:cNvSpPr/>
          <p:nvPr/>
        </p:nvSpPr>
        <p:spPr bwMode="auto">
          <a:xfrm rot="1140000">
            <a:off x="6534645" y="3508259"/>
            <a:ext cx="205954" cy="194433"/>
          </a:xfrm>
          <a:prstGeom prst="star4">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6" name="Power Button On"/>
          <p:cNvSpPr/>
          <p:nvPr/>
        </p:nvSpPr>
        <p:spPr bwMode="auto">
          <a:xfrm rot="1140000">
            <a:off x="8661276" y="3535690"/>
            <a:ext cx="205954" cy="194433"/>
          </a:xfrm>
          <a:prstGeom prst="star4">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7" name="Power Button"/>
          <p:cNvSpPr/>
          <p:nvPr/>
        </p:nvSpPr>
        <p:spPr bwMode="auto">
          <a:xfrm>
            <a:off x="10596994" y="3576205"/>
            <a:ext cx="89479" cy="89479"/>
          </a:xfrm>
          <a:prstGeom prst="ellipse">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8" name="Power Button On"/>
          <p:cNvSpPr/>
          <p:nvPr/>
        </p:nvSpPr>
        <p:spPr bwMode="auto">
          <a:xfrm rot="1140000">
            <a:off x="10538757" y="3523727"/>
            <a:ext cx="205954" cy="194433"/>
          </a:xfrm>
          <a:prstGeom prst="star4">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9" name="Rectangle 48"/>
          <p:cNvSpPr/>
          <p:nvPr/>
        </p:nvSpPr>
        <p:spPr bwMode="auto">
          <a:xfrm>
            <a:off x="7553869" y="3979897"/>
            <a:ext cx="1485509" cy="78247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1200" spc="-50" dirty="0">
                <a:gradFill>
                  <a:gsLst>
                    <a:gs pos="75229">
                      <a:srgbClr val="505050"/>
                    </a:gs>
                    <a:gs pos="29358">
                      <a:srgbClr val="505050"/>
                    </a:gs>
                  </a:gsLst>
                  <a:lin ang="5400000" scaled="0"/>
                </a:gradFill>
              </a:rPr>
              <a:t>Memory reclaimed after startup</a:t>
            </a:r>
          </a:p>
        </p:txBody>
      </p:sp>
      <p:sp>
        <p:nvSpPr>
          <p:cNvPr id="50" name="Physical Memory Pool almost empty"/>
          <p:cNvSpPr/>
          <p:nvPr/>
        </p:nvSpPr>
        <p:spPr bwMode="auto">
          <a:xfrm>
            <a:off x="6592101" y="4457280"/>
            <a:ext cx="795528" cy="795528"/>
          </a:xfrm>
          <a:prstGeom prst="ellipse">
            <a:avLst/>
          </a:prstGeom>
          <a:gradFill flip="none" rotWithShape="1">
            <a:gsLst>
              <a:gs pos="12000">
                <a:srgbClr val="FFFFFF"/>
              </a:gs>
              <a:gs pos="11000">
                <a:schemeClr val="accent3"/>
              </a:gs>
              <a:gs pos="100000">
                <a:srgbClr val="FFFFFE"/>
              </a:gs>
            </a:gsLst>
            <a:lin ang="16200000" scaled="1"/>
            <a:tileRect/>
          </a:gradFill>
          <a:ln w="38100" cmpd="sng">
            <a:solidFill>
              <a:schemeClr val="accent3"/>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19191A"/>
                </a:solidFill>
              </a:rPr>
              <a:t>Physical</a:t>
            </a:r>
          </a:p>
          <a:p>
            <a:pPr algn="ctr" defTabSz="914099" fontAlgn="base">
              <a:lnSpc>
                <a:spcPct val="90000"/>
              </a:lnSpc>
              <a:spcBef>
                <a:spcPct val="0"/>
              </a:spcBef>
              <a:spcAft>
                <a:spcPct val="0"/>
              </a:spcAft>
            </a:pPr>
            <a:r>
              <a:rPr lang="en-US" sz="900" spc="-50" dirty="0">
                <a:solidFill>
                  <a:srgbClr val="19191A"/>
                </a:solidFill>
              </a:rPr>
              <a:t>memory</a:t>
            </a:r>
          </a:p>
          <a:p>
            <a:pPr algn="ctr" defTabSz="914099" fontAlgn="base">
              <a:lnSpc>
                <a:spcPct val="90000"/>
              </a:lnSpc>
              <a:spcBef>
                <a:spcPct val="0"/>
              </a:spcBef>
              <a:spcAft>
                <a:spcPct val="0"/>
              </a:spcAft>
            </a:pPr>
            <a:r>
              <a:rPr lang="en-US" sz="900" spc="-50" dirty="0">
                <a:solidFill>
                  <a:srgbClr val="19191A"/>
                </a:solidFill>
              </a:rPr>
              <a:t>pool</a:t>
            </a:r>
          </a:p>
        </p:txBody>
      </p:sp>
      <p:graphicFrame>
        <p:nvGraphicFramePr>
          <p:cNvPr id="51" name="Table 50"/>
          <p:cNvGraphicFramePr>
            <a:graphicFrameLocks noGrp="1"/>
          </p:cNvGraphicFramePr>
          <p:nvPr>
            <p:extLst/>
          </p:nvPr>
        </p:nvGraphicFramePr>
        <p:xfrm>
          <a:off x="9958991" y="2430528"/>
          <a:ext cx="1914603" cy="366899"/>
        </p:xfrm>
        <a:graphic>
          <a:graphicData uri="http://schemas.openxmlformats.org/drawingml/2006/table">
            <a:tbl>
              <a:tblPr firstRow="1" bandRow="1">
                <a:tableStyleId>{5C22544A-7EE6-4342-B048-85BDC9FD1C3A}</a:tableStyleId>
              </a:tblPr>
              <a:tblGrid>
                <a:gridCol w="1914603"/>
              </a:tblGrid>
              <a:tr h="366899">
                <a:tc>
                  <a:txBody>
                    <a:bodyPr/>
                    <a:lstStyle/>
                    <a:p>
                      <a:pPr algn="r"/>
                      <a:r>
                        <a:rPr lang="en-US" sz="900" dirty="0" smtClean="0">
                          <a:gradFill>
                            <a:gsLst>
                              <a:gs pos="75229">
                                <a:schemeClr val="tx1"/>
                              </a:gs>
                              <a:gs pos="29358">
                                <a:schemeClr val="tx1"/>
                              </a:gs>
                            </a:gsLst>
                            <a:lin ang="5400000" scaled="0"/>
                          </a:gradFill>
                        </a:rPr>
                        <a:t>Memory in use</a:t>
                      </a:r>
                    </a:p>
                    <a:p>
                      <a:pPr algn="r"/>
                      <a:r>
                        <a:rPr lang="en-US" sz="900" dirty="0" smtClean="0">
                          <a:gradFill>
                            <a:gsLst>
                              <a:gs pos="75229">
                                <a:schemeClr val="tx1"/>
                              </a:gs>
                              <a:gs pos="29358">
                                <a:schemeClr val="tx1"/>
                              </a:gs>
                            </a:gsLst>
                            <a:lin ang="5400000" scaled="0"/>
                          </a:gradFill>
                        </a:rPr>
                        <a:t>after startup</a:t>
                      </a:r>
                      <a:endParaRPr lang="en-US" sz="900" dirty="0">
                        <a:gradFill>
                          <a:gsLst>
                            <a:gs pos="75229">
                              <a:schemeClr val="tx1"/>
                            </a:gs>
                            <a:gs pos="29358">
                              <a:schemeClr val="tx1"/>
                            </a:gs>
                          </a:gsLst>
                          <a:lin ang="5400000" scaled="0"/>
                        </a:gra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 name="Freeform 79"/>
          <p:cNvSpPr>
            <a:spLocks noEditPoints="1"/>
          </p:cNvSpPr>
          <p:nvPr/>
        </p:nvSpPr>
        <p:spPr bwMode="black">
          <a:xfrm rot="16200000">
            <a:off x="7359237" y="4761057"/>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accent1"/>
          </a:solidFill>
          <a:ln>
            <a:noFill/>
          </a:ln>
          <a:extLst/>
        </p:spPr>
        <p:txBody>
          <a:bodyPr vert="horz" wrap="square" lIns="82305" tIns="41153" rIns="82305" bIns="41153" numCol="1" anchor="t" anchorCtr="0" compatLnSpc="1">
            <a:prstTxWarp prst="textNoShape">
              <a:avLst/>
            </a:prstTxWarp>
          </a:bodyPr>
          <a:lstStyle/>
          <a:p>
            <a:pPr defTabSz="914363"/>
            <a:endParaRPr lang="en-US" sz="1600" dirty="0">
              <a:solidFill>
                <a:srgbClr val="00188F"/>
              </a:solidFill>
            </a:endParaRPr>
          </a:p>
        </p:txBody>
      </p:sp>
    </p:spTree>
    <p:extLst>
      <p:ext uri="{BB962C8B-B14F-4D97-AF65-F5344CB8AC3E}">
        <p14:creationId xmlns:p14="http://schemas.microsoft.com/office/powerpoint/2010/main" val="269773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6" presetClass="entr" presetSubtype="32" fill="hold" grpId="0" nodeType="afterEffect">
                                  <p:stCondLst>
                                    <p:cond delay="1500"/>
                                  </p:stCondLst>
                                  <p:childTnLst>
                                    <p:set>
                                      <p:cBhvr>
                                        <p:cTn id="21" dur="1" fill="hold">
                                          <p:stCondLst>
                                            <p:cond delay="0"/>
                                          </p:stCondLst>
                                        </p:cTn>
                                        <p:tgtEl>
                                          <p:spTgt spid="48"/>
                                        </p:tgtEl>
                                        <p:attrNameLst>
                                          <p:attrName>style.visibility</p:attrName>
                                        </p:attrNameLst>
                                      </p:cBhvr>
                                      <p:to>
                                        <p:strVal val="visible"/>
                                      </p:to>
                                    </p:set>
                                    <p:animEffect transition="in" filter="circle(out)">
                                      <p:cBhvr>
                                        <p:cTn id="22" dur="750"/>
                                        <p:tgtEl>
                                          <p:spTgt spid="48"/>
                                        </p:tgtEl>
                                      </p:cBhvr>
                                    </p:animEffect>
                                  </p:childTnLst>
                                </p:cTn>
                              </p:par>
                              <p:par>
                                <p:cTn id="23" presetID="10" presetClass="exit" presetSubtype="0" fill="hold" grpId="0" nodeType="withEffect">
                                  <p:stCondLst>
                                    <p:cond delay="150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par>
                                <p:cTn id="26" presetID="10" presetClass="entr" presetSubtype="0" fill="hold" nodeType="withEffect">
                                  <p:stCondLst>
                                    <p:cond delay="15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par>
                          <p:cTn id="48" fill="hold">
                            <p:stCondLst>
                              <p:cond delay="0"/>
                            </p:stCondLst>
                            <p:childTnLst>
                              <p:par>
                                <p:cTn id="49" presetID="10" presetClass="exit" presetSubtype="0" fill="hold" nodeType="afterEffect">
                                  <p:stCondLst>
                                    <p:cond delay="1500"/>
                                  </p:stCondLst>
                                  <p:childTnLst>
                                    <p:animEffect transition="out" filter="fade">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par>
                                <p:cTn id="52" presetID="10" presetClass="exit" presetSubtype="0" fill="hold" grpId="1" nodeType="withEffect">
                                  <p:stCondLst>
                                    <p:cond delay="1500"/>
                                  </p:stCondLst>
                                  <p:childTnLst>
                                    <p:animEffect transition="out" filter="fade">
                                      <p:cBhvr>
                                        <p:cTn id="53" dur="500"/>
                                        <p:tgtEl>
                                          <p:spTgt spid="40"/>
                                        </p:tgtEl>
                                      </p:cBhvr>
                                    </p:animEffect>
                                    <p:set>
                                      <p:cBhvr>
                                        <p:cTn id="54" dur="1" fill="hold">
                                          <p:stCondLst>
                                            <p:cond delay="499"/>
                                          </p:stCondLst>
                                        </p:cTn>
                                        <p:tgtEl>
                                          <p:spTgt spid="40"/>
                                        </p:tgtEl>
                                        <p:attrNameLst>
                                          <p:attrName>style.visibility</p:attrName>
                                        </p:attrNameLst>
                                      </p:cBhvr>
                                      <p:to>
                                        <p:strVal val="hidden"/>
                                      </p:to>
                                    </p:set>
                                  </p:childTnLst>
                                </p:cTn>
                              </p:par>
                              <p:par>
                                <p:cTn id="55" presetID="10" presetClass="entr" presetSubtype="0" fill="hold" nodeType="withEffect">
                                  <p:stCondLst>
                                    <p:cond delay="1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2000"/>
                            </p:stCondLst>
                            <p:childTnLst>
                              <p:par>
                                <p:cTn id="59" presetID="10" presetClass="exit" presetSubtype="0" fill="hold" grpId="1" nodeType="afterEffect">
                                  <p:stCondLst>
                                    <p:cond delay="150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 presetClass="entr" presetSubtype="0" fill="hold" grpId="0" nodeType="withEffect">
                                  <p:stCondLst>
                                    <p:cond delay="150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38" grpId="0" animBg="1"/>
      <p:bldP spid="39" grpId="0" animBg="1"/>
      <p:bldP spid="40" grpId="0" animBg="1"/>
      <p:bldP spid="40" grpId="1" animBg="1"/>
      <p:bldP spid="42" grpId="0" animBg="1"/>
      <p:bldP spid="44" grpId="0"/>
      <p:bldP spid="46" grpId="0" animBg="1"/>
      <p:bldP spid="47" grpId="0" animBg="1"/>
      <p:bldP spid="48" grpId="0" animBg="1"/>
      <p:bldP spid="49" grpId="0" animBg="1"/>
      <p:bldP spid="50" grpId="0" animBg="1"/>
      <p:bldP spid="43" grpId="0" animBg="1"/>
      <p:bldP spid="4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Quality of Service</a:t>
            </a:r>
            <a:endParaRPr lang="en-US" dirty="0"/>
          </a:p>
        </p:txBody>
      </p:sp>
      <p:sp>
        <p:nvSpPr>
          <p:cNvPr id="3" name="Right Triangle 2"/>
          <p:cNvSpPr/>
          <p:nvPr/>
        </p:nvSpPr>
        <p:spPr bwMode="auto">
          <a:xfrm flipH="1" flipV="1">
            <a:off x="531007" y="2290734"/>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607310" y="1724728"/>
            <a:ext cx="4788328"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Bandwidth Management</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Establishes a bandwidth floor</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Assigns specified bandwidth for each type </a:t>
            </a:r>
            <a:br>
              <a:rPr lang="en-US" sz="1600" dirty="0">
                <a:solidFill>
                  <a:srgbClr val="EFEFEF"/>
                </a:solidFill>
                <a:cs typeface="Segoe UI" pitchFamily="34" charset="0"/>
              </a:rPr>
            </a:br>
            <a:r>
              <a:rPr lang="en-US" sz="1600" dirty="0">
                <a:solidFill>
                  <a:srgbClr val="EFEFEF"/>
                </a:solidFill>
                <a:cs typeface="Segoe UI" pitchFamily="34" charset="0"/>
              </a:rPr>
              <a:t>of traffic</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Helps to ensure fair sharing during congestion</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Can exceed quota with no congestion</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2 Mechanisms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Enhanced packet scheduler (software)</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Network adapter with DCB support (hardware)</a:t>
            </a:r>
          </a:p>
        </p:txBody>
      </p:sp>
      <p:sp>
        <p:nvSpPr>
          <p:cNvPr id="5" name="Rectangle 4"/>
          <p:cNvSpPr/>
          <p:nvPr/>
        </p:nvSpPr>
        <p:spPr>
          <a:xfrm>
            <a:off x="531006" y="1300135"/>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Achieve desired levels of networking performance</a:t>
            </a:r>
            <a:endParaRPr lang="en-US" sz="2400" kern="0" dirty="0">
              <a:solidFill>
                <a:srgbClr val="FFFFFF"/>
              </a:solidFill>
            </a:endParaRPr>
          </a:p>
        </p:txBody>
      </p:sp>
      <p:sp>
        <p:nvSpPr>
          <p:cNvPr id="6" name="Rectangle 3"/>
          <p:cNvSpPr>
            <a:spLocks noChangeArrowheads="1"/>
          </p:cNvSpPr>
          <p:nvPr/>
        </p:nvSpPr>
        <p:spPr bwMode="auto">
          <a:xfrm>
            <a:off x="5688925" y="1457877"/>
            <a:ext cx="2672430" cy="667576"/>
          </a:xfrm>
          <a:prstGeom prst="rect">
            <a:avLst/>
          </a:prstGeom>
          <a:noFill/>
          <a:ln w="9525">
            <a:noFill/>
            <a:miter lim="800000"/>
            <a:headEnd/>
            <a:tailEnd/>
          </a:ln>
        </p:spPr>
        <p:txBody>
          <a:bodyPr wrap="square" lIns="76159" tIns="38079" rIns="76159" bIns="38079">
            <a:spAutoFit/>
          </a:bodyPr>
          <a:lstStyle/>
          <a:p>
            <a:pPr defTabSz="914363">
              <a:lnSpc>
                <a:spcPct val="80000"/>
              </a:lnSpc>
            </a:pPr>
            <a:r>
              <a:rPr lang="en-US" sz="2399" dirty="0">
                <a:gradFill>
                  <a:gsLst>
                    <a:gs pos="11009">
                      <a:srgbClr val="505050"/>
                    </a:gs>
                    <a:gs pos="35780">
                      <a:srgbClr val="505050"/>
                    </a:gs>
                  </a:gsLst>
                  <a:lin ang="5400000" scaled="0"/>
                </a:gradFill>
                <a:latin typeface="Segoe UI Light"/>
              </a:rPr>
              <a:t>Relative minimum bandwidth</a:t>
            </a:r>
          </a:p>
        </p:txBody>
      </p:sp>
      <p:sp>
        <p:nvSpPr>
          <p:cNvPr id="7" name="Rectangle 8"/>
          <p:cNvSpPr>
            <a:spLocks noChangeArrowheads="1"/>
          </p:cNvSpPr>
          <p:nvPr/>
        </p:nvSpPr>
        <p:spPr bwMode="auto">
          <a:xfrm>
            <a:off x="9082902" y="1457877"/>
            <a:ext cx="2460602" cy="667576"/>
          </a:xfrm>
          <a:prstGeom prst="rect">
            <a:avLst/>
          </a:prstGeom>
          <a:noFill/>
          <a:ln w="9525">
            <a:noFill/>
            <a:miter lim="800000"/>
            <a:headEnd/>
            <a:tailEnd/>
          </a:ln>
        </p:spPr>
        <p:txBody>
          <a:bodyPr wrap="square" lIns="76159" tIns="38079" rIns="76159" bIns="38079">
            <a:spAutoFit/>
          </a:bodyPr>
          <a:lstStyle/>
          <a:p>
            <a:pPr defTabSz="914363">
              <a:lnSpc>
                <a:spcPct val="80000"/>
              </a:lnSpc>
            </a:pPr>
            <a:r>
              <a:rPr lang="en-US" sz="2399" dirty="0">
                <a:gradFill>
                  <a:gsLst>
                    <a:gs pos="11009">
                      <a:srgbClr val="505050"/>
                    </a:gs>
                    <a:gs pos="35780">
                      <a:srgbClr val="505050"/>
                    </a:gs>
                  </a:gsLst>
                  <a:lin ang="5400000" scaled="0"/>
                </a:gradFill>
                <a:latin typeface="Segoe UI Light"/>
              </a:rPr>
              <a:t>Strict minimum bandwidth</a:t>
            </a:r>
          </a:p>
        </p:txBody>
      </p:sp>
      <p:sp>
        <p:nvSpPr>
          <p:cNvPr id="8" name="Rectangle 3"/>
          <p:cNvSpPr>
            <a:spLocks noChangeArrowheads="1"/>
          </p:cNvSpPr>
          <p:nvPr/>
        </p:nvSpPr>
        <p:spPr bwMode="auto">
          <a:xfrm>
            <a:off x="5688925" y="4098545"/>
            <a:ext cx="2710932" cy="815309"/>
          </a:xfrm>
          <a:prstGeom prst="rect">
            <a:avLst/>
          </a:prstGeom>
          <a:noFill/>
          <a:ln w="9525">
            <a:noFill/>
            <a:miter lim="800000"/>
            <a:headEnd/>
            <a:tailEnd/>
          </a:ln>
        </p:spPr>
        <p:txBody>
          <a:bodyPr wrap="square" lIns="76159" tIns="38079" rIns="76159" bIns="38079">
            <a:spAutoFit/>
          </a:bodyPr>
          <a:lstStyle/>
          <a:p>
            <a:pPr defTabSz="914363"/>
            <a:r>
              <a:rPr lang="en-US" sz="2399" dirty="0">
                <a:gradFill>
                  <a:gsLst>
                    <a:gs pos="11009">
                      <a:srgbClr val="505050"/>
                    </a:gs>
                    <a:gs pos="35780">
                      <a:srgbClr val="505050"/>
                    </a:gs>
                  </a:gsLst>
                  <a:lin ang="5400000" scaled="0"/>
                </a:gradFill>
                <a:latin typeface="Segoe UI Light"/>
              </a:rPr>
              <a:t>Bandwidth oversubscription</a:t>
            </a:r>
          </a:p>
        </p:txBody>
      </p:sp>
      <p:grpSp>
        <p:nvGrpSpPr>
          <p:cNvPr id="9" name="Group 8"/>
          <p:cNvGrpSpPr/>
          <p:nvPr/>
        </p:nvGrpSpPr>
        <p:grpSpPr>
          <a:xfrm>
            <a:off x="5677451" y="2209829"/>
            <a:ext cx="2928509" cy="1627849"/>
            <a:chOff x="5308349" y="2374231"/>
            <a:chExt cx="2929272" cy="1628273"/>
          </a:xfrm>
        </p:grpSpPr>
        <p:sp>
          <p:nvSpPr>
            <p:cNvPr id="10" name="Rectangle 9"/>
            <p:cNvSpPr/>
            <p:nvPr/>
          </p:nvSpPr>
          <p:spPr bwMode="auto">
            <a:xfrm>
              <a:off x="5308349" y="2374231"/>
              <a:ext cx="2929272" cy="162827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sp>
          <p:nvSpPr>
            <p:cNvPr id="11" name="Rectangle 10"/>
            <p:cNvSpPr/>
            <p:nvPr/>
          </p:nvSpPr>
          <p:spPr bwMode="auto">
            <a:xfrm>
              <a:off x="5382491" y="2452255"/>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Normal priority</a:t>
              </a:r>
            </a:p>
          </p:txBody>
        </p:sp>
        <p:sp>
          <p:nvSpPr>
            <p:cNvPr id="12" name="Rectangle 11"/>
            <p:cNvSpPr/>
            <p:nvPr/>
          </p:nvSpPr>
          <p:spPr bwMode="auto">
            <a:xfrm>
              <a:off x="6380018" y="2452255"/>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High priority</a:t>
              </a:r>
            </a:p>
          </p:txBody>
        </p:sp>
        <p:sp>
          <p:nvSpPr>
            <p:cNvPr id="13" name="Rectangle 12"/>
            <p:cNvSpPr/>
            <p:nvPr/>
          </p:nvSpPr>
          <p:spPr bwMode="auto">
            <a:xfrm>
              <a:off x="7387936" y="2452255"/>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Critical</a:t>
              </a:r>
            </a:p>
          </p:txBody>
        </p:sp>
        <p:cxnSp>
          <p:nvCxnSpPr>
            <p:cNvPr id="15" name="Straight Connector 14"/>
            <p:cNvCxnSpPr/>
            <p:nvPr/>
          </p:nvCxnSpPr>
          <p:spPr>
            <a:xfrm flipH="1">
              <a:off x="5746173" y="2868757"/>
              <a:ext cx="2165" cy="43555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79561" y="2868757"/>
              <a:ext cx="0" cy="78884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762008" y="2868757"/>
              <a:ext cx="1225" cy="41477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5382491" y="3273137"/>
              <a:ext cx="2788920" cy="27709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400" dirty="0">
                  <a:solidFill>
                    <a:srgbClr val="FFFFFE"/>
                  </a:solidFill>
                </a:rPr>
                <a:t>Hyper‑V Extensible Switch</a:t>
              </a:r>
            </a:p>
          </p:txBody>
        </p:sp>
        <p:sp>
          <p:nvSpPr>
            <p:cNvPr id="22" name="Rectangle 21"/>
            <p:cNvSpPr/>
            <p:nvPr/>
          </p:nvSpPr>
          <p:spPr>
            <a:xfrm>
              <a:off x="5721983" y="3039974"/>
              <a:ext cx="407590"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W=1</a:t>
              </a:r>
            </a:p>
          </p:txBody>
        </p:sp>
        <p:sp>
          <p:nvSpPr>
            <p:cNvPr id="23" name="Rectangle 22"/>
            <p:cNvSpPr/>
            <p:nvPr/>
          </p:nvSpPr>
          <p:spPr>
            <a:xfrm>
              <a:off x="6740292" y="3039974"/>
              <a:ext cx="407590"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W=2</a:t>
              </a:r>
            </a:p>
          </p:txBody>
        </p:sp>
        <p:sp>
          <p:nvSpPr>
            <p:cNvPr id="24" name="Rectangle 23"/>
            <p:cNvSpPr/>
            <p:nvPr/>
          </p:nvSpPr>
          <p:spPr>
            <a:xfrm>
              <a:off x="7717037" y="3039974"/>
              <a:ext cx="407590"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W=5</a:t>
              </a:r>
            </a:p>
          </p:txBody>
        </p:sp>
        <p:grpSp>
          <p:nvGrpSpPr>
            <p:cNvPr id="25" name="Group 24"/>
            <p:cNvGrpSpPr/>
            <p:nvPr/>
          </p:nvGrpSpPr>
          <p:grpSpPr>
            <a:xfrm>
              <a:off x="7200826" y="2627599"/>
              <a:ext cx="132358" cy="45763"/>
              <a:chOff x="7200826" y="2627599"/>
              <a:chExt cx="132358" cy="45763"/>
            </a:xfrm>
          </p:grpSpPr>
          <p:sp>
            <p:nvSpPr>
              <p:cNvPr id="26" name="Oval 25"/>
              <p:cNvSpPr>
                <a:spLocks noChangeAspect="1"/>
              </p:cNvSpPr>
              <p:nvPr/>
            </p:nvSpPr>
            <p:spPr bwMode="auto">
              <a:xfrm>
                <a:off x="7200826"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sp>
            <p:nvSpPr>
              <p:cNvPr id="27" name="Oval 26"/>
              <p:cNvSpPr>
                <a:spLocks noChangeAspect="1"/>
              </p:cNvSpPr>
              <p:nvPr/>
            </p:nvSpPr>
            <p:spPr bwMode="auto">
              <a:xfrm>
                <a:off x="7287421"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grpSp>
        <p:sp>
          <p:nvSpPr>
            <p:cNvPr id="14" name="Rectangle 5"/>
            <p:cNvSpPr/>
            <p:nvPr/>
          </p:nvSpPr>
          <p:spPr bwMode="auto">
            <a:xfrm>
              <a:off x="6618361" y="3643530"/>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16" name="Rectangle 5"/>
            <p:cNvSpPr/>
            <p:nvPr/>
          </p:nvSpPr>
          <p:spPr bwMode="auto">
            <a:xfrm>
              <a:off x="5662398"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18" name="Rectangle 5"/>
            <p:cNvSpPr/>
            <p:nvPr/>
          </p:nvSpPr>
          <p:spPr bwMode="auto">
            <a:xfrm>
              <a:off x="6693621"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20" name="Rectangle 5"/>
            <p:cNvSpPr/>
            <p:nvPr/>
          </p:nvSpPr>
          <p:spPr bwMode="auto">
            <a:xfrm>
              <a:off x="7677293"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grpSp>
      <p:grpSp>
        <p:nvGrpSpPr>
          <p:cNvPr id="28" name="Group 27"/>
          <p:cNvGrpSpPr/>
          <p:nvPr/>
        </p:nvGrpSpPr>
        <p:grpSpPr>
          <a:xfrm>
            <a:off x="8977254" y="2209829"/>
            <a:ext cx="2933835" cy="1627849"/>
            <a:chOff x="8609012" y="2374231"/>
            <a:chExt cx="2934599" cy="1628273"/>
          </a:xfrm>
        </p:grpSpPr>
        <p:sp>
          <p:nvSpPr>
            <p:cNvPr id="29" name="Rectangle 28"/>
            <p:cNvSpPr/>
            <p:nvPr/>
          </p:nvSpPr>
          <p:spPr bwMode="auto">
            <a:xfrm>
              <a:off x="8609012" y="2374231"/>
              <a:ext cx="2929272" cy="162827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sp>
          <p:nvSpPr>
            <p:cNvPr id="30" name="Rectangle 29"/>
            <p:cNvSpPr/>
            <p:nvPr/>
          </p:nvSpPr>
          <p:spPr bwMode="auto">
            <a:xfrm>
              <a:off x="8686799" y="2452255"/>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Bronze tenant</a:t>
              </a:r>
            </a:p>
          </p:txBody>
        </p:sp>
        <p:sp>
          <p:nvSpPr>
            <p:cNvPr id="31" name="Rectangle 30"/>
            <p:cNvSpPr/>
            <p:nvPr/>
          </p:nvSpPr>
          <p:spPr bwMode="auto">
            <a:xfrm>
              <a:off x="9684326" y="2452255"/>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Silver tenant</a:t>
              </a:r>
            </a:p>
          </p:txBody>
        </p:sp>
        <p:sp>
          <p:nvSpPr>
            <p:cNvPr id="32" name="Rectangle 31"/>
            <p:cNvSpPr/>
            <p:nvPr/>
          </p:nvSpPr>
          <p:spPr bwMode="auto">
            <a:xfrm>
              <a:off x="10692244" y="2452255"/>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Gold tenant</a:t>
              </a:r>
            </a:p>
          </p:txBody>
        </p:sp>
        <p:sp>
          <p:nvSpPr>
            <p:cNvPr id="33" name="Rectangle 5"/>
            <p:cNvSpPr/>
            <p:nvPr/>
          </p:nvSpPr>
          <p:spPr bwMode="auto">
            <a:xfrm>
              <a:off x="9922669" y="3643530"/>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cxnSp>
          <p:nvCxnSpPr>
            <p:cNvPr id="34" name="Straight Connector 33"/>
            <p:cNvCxnSpPr/>
            <p:nvPr/>
          </p:nvCxnSpPr>
          <p:spPr>
            <a:xfrm flipH="1">
              <a:off x="9050481" y="2868757"/>
              <a:ext cx="2165" cy="43555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Rectangle 5"/>
            <p:cNvSpPr/>
            <p:nvPr/>
          </p:nvSpPr>
          <p:spPr bwMode="auto">
            <a:xfrm>
              <a:off x="8966706"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cxnSp>
          <p:nvCxnSpPr>
            <p:cNvPr id="36" name="Straight Connector 35"/>
            <p:cNvCxnSpPr/>
            <p:nvPr/>
          </p:nvCxnSpPr>
          <p:spPr>
            <a:xfrm>
              <a:off x="10083869" y="2868757"/>
              <a:ext cx="0" cy="78884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Rectangle 5"/>
            <p:cNvSpPr/>
            <p:nvPr/>
          </p:nvSpPr>
          <p:spPr bwMode="auto">
            <a:xfrm>
              <a:off x="9997929"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cxnSp>
          <p:nvCxnSpPr>
            <p:cNvPr id="38" name="Straight Connector 37"/>
            <p:cNvCxnSpPr/>
            <p:nvPr/>
          </p:nvCxnSpPr>
          <p:spPr>
            <a:xfrm flipH="1">
              <a:off x="11066316" y="2868757"/>
              <a:ext cx="1225" cy="41477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angle 5"/>
            <p:cNvSpPr/>
            <p:nvPr/>
          </p:nvSpPr>
          <p:spPr bwMode="auto">
            <a:xfrm>
              <a:off x="10981601" y="2838690"/>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40" name="Rectangle 39"/>
            <p:cNvSpPr/>
            <p:nvPr/>
          </p:nvSpPr>
          <p:spPr bwMode="auto">
            <a:xfrm>
              <a:off x="8686799" y="3273137"/>
              <a:ext cx="2788920" cy="27709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400" dirty="0">
                  <a:solidFill>
                    <a:srgbClr val="FFFFFE"/>
                  </a:solidFill>
                </a:rPr>
                <a:t>Hyper‑V Extensible Switch</a:t>
              </a:r>
            </a:p>
          </p:txBody>
        </p:sp>
        <p:sp>
          <p:nvSpPr>
            <p:cNvPr id="41" name="Rectangle 40"/>
            <p:cNvSpPr/>
            <p:nvPr/>
          </p:nvSpPr>
          <p:spPr>
            <a:xfrm>
              <a:off x="9015900" y="3039974"/>
              <a:ext cx="532657"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100 MB</a:t>
              </a:r>
            </a:p>
          </p:txBody>
        </p:sp>
        <p:sp>
          <p:nvSpPr>
            <p:cNvPr id="42" name="Rectangle 41"/>
            <p:cNvSpPr/>
            <p:nvPr/>
          </p:nvSpPr>
          <p:spPr>
            <a:xfrm>
              <a:off x="10034209" y="3039974"/>
              <a:ext cx="532657"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200 MB</a:t>
              </a:r>
            </a:p>
          </p:txBody>
        </p:sp>
        <p:sp>
          <p:nvSpPr>
            <p:cNvPr id="43" name="Rectangle 42"/>
            <p:cNvSpPr/>
            <p:nvPr/>
          </p:nvSpPr>
          <p:spPr>
            <a:xfrm>
              <a:off x="11010954" y="3039974"/>
              <a:ext cx="532657"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500 MB</a:t>
              </a:r>
            </a:p>
          </p:txBody>
        </p:sp>
        <p:sp>
          <p:nvSpPr>
            <p:cNvPr id="44" name="Rectangle 43"/>
            <p:cNvSpPr/>
            <p:nvPr/>
          </p:nvSpPr>
          <p:spPr>
            <a:xfrm>
              <a:off x="10304373" y="3702628"/>
              <a:ext cx="505399"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1 Gbps</a:t>
              </a:r>
            </a:p>
          </p:txBody>
        </p:sp>
        <p:grpSp>
          <p:nvGrpSpPr>
            <p:cNvPr id="45" name="Group 44"/>
            <p:cNvGrpSpPr/>
            <p:nvPr/>
          </p:nvGrpSpPr>
          <p:grpSpPr>
            <a:xfrm>
              <a:off x="10515526" y="2627599"/>
              <a:ext cx="132358" cy="45763"/>
              <a:chOff x="7200826" y="2627599"/>
              <a:chExt cx="132358" cy="45763"/>
            </a:xfrm>
          </p:grpSpPr>
          <p:sp>
            <p:nvSpPr>
              <p:cNvPr id="46" name="Oval 45"/>
              <p:cNvSpPr>
                <a:spLocks noChangeAspect="1"/>
              </p:cNvSpPr>
              <p:nvPr/>
            </p:nvSpPr>
            <p:spPr bwMode="auto">
              <a:xfrm>
                <a:off x="7200826"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sp>
            <p:nvSpPr>
              <p:cNvPr id="47" name="Oval 46"/>
              <p:cNvSpPr>
                <a:spLocks noChangeAspect="1"/>
              </p:cNvSpPr>
              <p:nvPr/>
            </p:nvSpPr>
            <p:spPr bwMode="auto">
              <a:xfrm>
                <a:off x="7287421"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grpSp>
      </p:grpSp>
      <p:grpSp>
        <p:nvGrpSpPr>
          <p:cNvPr id="48" name="Group 47"/>
          <p:cNvGrpSpPr/>
          <p:nvPr/>
        </p:nvGrpSpPr>
        <p:grpSpPr>
          <a:xfrm>
            <a:off x="8010967" y="3982021"/>
            <a:ext cx="2930735" cy="2191433"/>
            <a:chOff x="7209338" y="4146884"/>
            <a:chExt cx="2931499" cy="2192004"/>
          </a:xfrm>
        </p:grpSpPr>
        <p:sp>
          <p:nvSpPr>
            <p:cNvPr id="49" name="Rectangle 48"/>
            <p:cNvSpPr/>
            <p:nvPr/>
          </p:nvSpPr>
          <p:spPr bwMode="auto">
            <a:xfrm>
              <a:off x="7209338" y="4146884"/>
              <a:ext cx="2929272" cy="219200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cxnSp>
          <p:nvCxnSpPr>
            <p:cNvPr id="50" name="Straight Connector 49"/>
            <p:cNvCxnSpPr/>
            <p:nvPr/>
          </p:nvCxnSpPr>
          <p:spPr>
            <a:xfrm>
              <a:off x="8240640" y="5774099"/>
              <a:ext cx="78105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234122" y="5774098"/>
              <a:ext cx="0" cy="18288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012166" y="5774098"/>
              <a:ext cx="0" cy="18288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7284025" y="4229100"/>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Gold tenant</a:t>
              </a:r>
            </a:p>
          </p:txBody>
        </p:sp>
        <p:sp>
          <p:nvSpPr>
            <p:cNvPr id="54" name="Rectangle 53"/>
            <p:cNvSpPr/>
            <p:nvPr/>
          </p:nvSpPr>
          <p:spPr bwMode="auto">
            <a:xfrm>
              <a:off x="8281552" y="4229100"/>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Gold tenant</a:t>
              </a:r>
            </a:p>
          </p:txBody>
        </p:sp>
        <p:sp>
          <p:nvSpPr>
            <p:cNvPr id="55" name="Rectangle 54"/>
            <p:cNvSpPr/>
            <p:nvPr/>
          </p:nvSpPr>
          <p:spPr bwMode="auto">
            <a:xfrm>
              <a:off x="9289470" y="4229100"/>
              <a:ext cx="779318" cy="38446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000" dirty="0">
                  <a:solidFill>
                    <a:srgbClr val="FFFFFE"/>
                  </a:solidFill>
                </a:rPr>
                <a:t>Gold tenant</a:t>
              </a:r>
            </a:p>
          </p:txBody>
        </p:sp>
        <p:sp>
          <p:nvSpPr>
            <p:cNvPr id="56" name="Rectangle 5"/>
            <p:cNvSpPr/>
            <p:nvPr/>
          </p:nvSpPr>
          <p:spPr bwMode="auto">
            <a:xfrm>
              <a:off x="8083477" y="5929741"/>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cxnSp>
          <p:nvCxnSpPr>
            <p:cNvPr id="57" name="Straight Connector 56"/>
            <p:cNvCxnSpPr/>
            <p:nvPr/>
          </p:nvCxnSpPr>
          <p:spPr>
            <a:xfrm flipH="1">
              <a:off x="7647707" y="4645602"/>
              <a:ext cx="2165" cy="43555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Rectangle 5"/>
            <p:cNvSpPr/>
            <p:nvPr/>
          </p:nvSpPr>
          <p:spPr bwMode="auto">
            <a:xfrm>
              <a:off x="7563932" y="4615535"/>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cxnSp>
          <p:nvCxnSpPr>
            <p:cNvPr id="59" name="Straight Connector 58"/>
            <p:cNvCxnSpPr/>
            <p:nvPr/>
          </p:nvCxnSpPr>
          <p:spPr>
            <a:xfrm>
              <a:off x="8681095" y="4645602"/>
              <a:ext cx="0" cy="111897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Rectangle 5"/>
            <p:cNvSpPr/>
            <p:nvPr/>
          </p:nvSpPr>
          <p:spPr bwMode="auto">
            <a:xfrm>
              <a:off x="8595155" y="4615535"/>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cxnSp>
          <p:nvCxnSpPr>
            <p:cNvPr id="61" name="Straight Connector 60"/>
            <p:cNvCxnSpPr/>
            <p:nvPr/>
          </p:nvCxnSpPr>
          <p:spPr>
            <a:xfrm flipH="1">
              <a:off x="9663542" y="4645602"/>
              <a:ext cx="1225" cy="414771"/>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Rectangle 5"/>
            <p:cNvSpPr/>
            <p:nvPr/>
          </p:nvSpPr>
          <p:spPr bwMode="auto">
            <a:xfrm>
              <a:off x="9578827" y="4615535"/>
              <a:ext cx="147795" cy="11754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63" name="Rectangle 62"/>
            <p:cNvSpPr/>
            <p:nvPr/>
          </p:nvSpPr>
          <p:spPr bwMode="auto">
            <a:xfrm>
              <a:off x="7284025" y="5049982"/>
              <a:ext cx="2788920" cy="27709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1400" dirty="0">
                  <a:solidFill>
                    <a:srgbClr val="FFFFFE"/>
                  </a:solidFill>
                </a:rPr>
                <a:t>Hyper‑V Extensible Switch</a:t>
              </a:r>
            </a:p>
          </p:txBody>
        </p:sp>
        <p:sp>
          <p:nvSpPr>
            <p:cNvPr id="64" name="Rectangle 63"/>
            <p:cNvSpPr/>
            <p:nvPr/>
          </p:nvSpPr>
          <p:spPr>
            <a:xfrm>
              <a:off x="7613126" y="4816819"/>
              <a:ext cx="532657"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500 MB</a:t>
              </a:r>
            </a:p>
          </p:txBody>
        </p:sp>
        <p:sp>
          <p:nvSpPr>
            <p:cNvPr id="65" name="Rectangle 64"/>
            <p:cNvSpPr/>
            <p:nvPr/>
          </p:nvSpPr>
          <p:spPr>
            <a:xfrm>
              <a:off x="8631435" y="4816819"/>
              <a:ext cx="532657"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500 MB</a:t>
              </a:r>
            </a:p>
          </p:txBody>
        </p:sp>
        <p:sp>
          <p:nvSpPr>
            <p:cNvPr id="66" name="Rectangle 65"/>
            <p:cNvSpPr/>
            <p:nvPr/>
          </p:nvSpPr>
          <p:spPr>
            <a:xfrm>
              <a:off x="9608180" y="4816819"/>
              <a:ext cx="532657"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35780">
                        <a:srgbClr val="505050"/>
                      </a:gs>
                      <a:gs pos="75229">
                        <a:srgbClr val="505050"/>
                      </a:gs>
                    </a:gsLst>
                    <a:lin ang="5400000" scaled="0"/>
                  </a:gradFill>
                </a:rPr>
                <a:t>500 MB</a:t>
              </a:r>
            </a:p>
          </p:txBody>
        </p:sp>
        <p:sp>
          <p:nvSpPr>
            <p:cNvPr id="67" name="Rectangle 66"/>
            <p:cNvSpPr/>
            <p:nvPr/>
          </p:nvSpPr>
          <p:spPr>
            <a:xfrm>
              <a:off x="8205408" y="6092748"/>
              <a:ext cx="505399"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11009">
                        <a:srgbClr val="505050"/>
                      </a:gs>
                      <a:gs pos="35780">
                        <a:srgbClr val="505050"/>
                      </a:gs>
                    </a:gsLst>
                    <a:lin ang="5400000" scaled="0"/>
                  </a:gradFill>
                </a:rPr>
                <a:t>1 Gbps</a:t>
              </a:r>
            </a:p>
          </p:txBody>
        </p:sp>
        <p:sp>
          <p:nvSpPr>
            <p:cNvPr id="68" name="Rectangle 67"/>
            <p:cNvSpPr/>
            <p:nvPr/>
          </p:nvSpPr>
          <p:spPr bwMode="auto">
            <a:xfrm>
              <a:off x="7284025" y="5424055"/>
              <a:ext cx="2788920" cy="27709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16" rIns="91412" bIns="91416" numCol="1" rtlCol="0" anchor="ctr" anchorCtr="0" compatLnSpc="1">
              <a:prstTxWarp prst="textNoShape">
                <a:avLst/>
              </a:prstTxWarp>
            </a:bodyPr>
            <a:lstStyle/>
            <a:p>
              <a:pPr algn="ctr" defTabSz="913843" fontAlgn="base">
                <a:lnSpc>
                  <a:spcPct val="90000"/>
                </a:lnSpc>
                <a:spcBef>
                  <a:spcPct val="0"/>
                </a:spcBef>
                <a:spcAft>
                  <a:spcPct val="0"/>
                </a:spcAft>
              </a:pPr>
              <a:r>
                <a:rPr lang="en-US" sz="900" dirty="0">
                  <a:solidFill>
                    <a:srgbClr val="FFFFFE"/>
                  </a:solidFill>
                </a:rPr>
                <a:t>NIC Teaming</a:t>
              </a:r>
            </a:p>
          </p:txBody>
        </p:sp>
        <p:sp>
          <p:nvSpPr>
            <p:cNvPr id="69" name="Rectangle 5"/>
            <p:cNvSpPr/>
            <p:nvPr/>
          </p:nvSpPr>
          <p:spPr bwMode="auto">
            <a:xfrm>
              <a:off x="8819590" y="5929741"/>
              <a:ext cx="353291" cy="280987"/>
            </a:xfrm>
            <a:custGeom>
              <a:avLst/>
              <a:gdLst/>
              <a:ahLst/>
              <a:cxnLst/>
              <a:rect l="l" t="t" r="r" b="b"/>
              <a:pathLst>
                <a:path w="353291" h="280987">
                  <a:moveTo>
                    <a:pt x="0" y="0"/>
                  </a:moveTo>
                  <a:lnTo>
                    <a:pt x="353291" y="0"/>
                  </a:lnTo>
                  <a:lnTo>
                    <a:pt x="353291" y="164306"/>
                  </a:lnTo>
                  <a:lnTo>
                    <a:pt x="128588" y="164306"/>
                  </a:lnTo>
                  <a:lnTo>
                    <a:pt x="128588" y="280987"/>
                  </a:lnTo>
                  <a:lnTo>
                    <a:pt x="0" y="28098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70" name="Rectangle 69"/>
            <p:cNvSpPr/>
            <p:nvPr/>
          </p:nvSpPr>
          <p:spPr>
            <a:xfrm>
              <a:off x="8941521" y="6092748"/>
              <a:ext cx="505399" cy="203186"/>
            </a:xfrm>
            <a:prstGeom prst="rect">
              <a:avLst/>
            </a:prstGeom>
          </p:spPr>
          <p:txBody>
            <a:bodyPr wrap="none">
              <a:spAutoFit/>
            </a:bodyPr>
            <a:lstStyle/>
            <a:p>
              <a:pPr defTabSz="913843" fontAlgn="base">
                <a:lnSpc>
                  <a:spcPct val="90000"/>
                </a:lnSpc>
                <a:spcBef>
                  <a:spcPct val="0"/>
                </a:spcBef>
                <a:spcAft>
                  <a:spcPct val="0"/>
                </a:spcAft>
              </a:pPr>
              <a:r>
                <a:rPr lang="en-US" sz="800" dirty="0">
                  <a:gradFill>
                    <a:gsLst>
                      <a:gs pos="11009">
                        <a:srgbClr val="505050"/>
                      </a:gs>
                      <a:gs pos="35780">
                        <a:srgbClr val="505050"/>
                      </a:gs>
                    </a:gsLst>
                    <a:lin ang="5400000" scaled="0"/>
                  </a:gradFill>
                </a:rPr>
                <a:t>1 Gbps</a:t>
              </a:r>
            </a:p>
          </p:txBody>
        </p:sp>
        <p:sp>
          <p:nvSpPr>
            <p:cNvPr id="71" name="&quot;No&quot; Symbol 70"/>
            <p:cNvSpPr/>
            <p:nvPr/>
          </p:nvSpPr>
          <p:spPr bwMode="auto">
            <a:xfrm>
              <a:off x="7850476" y="4468091"/>
              <a:ext cx="1548246" cy="1548246"/>
            </a:xfrm>
            <a:prstGeom prst="noSmoking">
              <a:avLst>
                <a:gd name="adj" fmla="val 1751"/>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grpSp>
          <p:nvGrpSpPr>
            <p:cNvPr id="72" name="Group 71"/>
            <p:cNvGrpSpPr/>
            <p:nvPr/>
          </p:nvGrpSpPr>
          <p:grpSpPr>
            <a:xfrm>
              <a:off x="9111842" y="4384209"/>
              <a:ext cx="132358" cy="45763"/>
              <a:chOff x="7200826" y="2627599"/>
              <a:chExt cx="132358" cy="45763"/>
            </a:xfrm>
          </p:grpSpPr>
          <p:sp>
            <p:nvSpPr>
              <p:cNvPr id="76" name="Oval 75"/>
              <p:cNvSpPr>
                <a:spLocks noChangeAspect="1"/>
              </p:cNvSpPr>
              <p:nvPr/>
            </p:nvSpPr>
            <p:spPr bwMode="auto">
              <a:xfrm>
                <a:off x="7200826"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sp>
            <p:nvSpPr>
              <p:cNvPr id="77" name="Oval 76"/>
              <p:cNvSpPr>
                <a:spLocks noChangeAspect="1"/>
              </p:cNvSpPr>
              <p:nvPr/>
            </p:nvSpPr>
            <p:spPr bwMode="auto">
              <a:xfrm>
                <a:off x="7287421" y="2627599"/>
                <a:ext cx="45763" cy="45763"/>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solidFill>
                    <a:srgbClr val="3C3C3C"/>
                  </a:solidFill>
                </a:endParaRPr>
              </a:p>
            </p:txBody>
          </p:sp>
        </p:grpSp>
        <p:grpSp>
          <p:nvGrpSpPr>
            <p:cNvPr id="73" name="Group 72"/>
            <p:cNvGrpSpPr/>
            <p:nvPr/>
          </p:nvGrpSpPr>
          <p:grpSpPr>
            <a:xfrm rot="2700000">
              <a:off x="8926314" y="5969970"/>
              <a:ext cx="182880" cy="182880"/>
              <a:chOff x="11083594" y="4459002"/>
              <a:chExt cx="383863" cy="383863"/>
            </a:xfrm>
          </p:grpSpPr>
          <p:sp>
            <p:nvSpPr>
              <p:cNvPr id="74" name="Rectangle 73"/>
              <p:cNvSpPr/>
              <p:nvPr/>
            </p:nvSpPr>
            <p:spPr bwMode="auto">
              <a:xfrm>
                <a:off x="11256334" y="4459002"/>
                <a:ext cx="38386" cy="383863"/>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sp>
            <p:nvSpPr>
              <p:cNvPr id="75" name="Rectangle 74"/>
              <p:cNvSpPr/>
              <p:nvPr/>
            </p:nvSpPr>
            <p:spPr bwMode="auto">
              <a:xfrm>
                <a:off x="11083594" y="4631740"/>
                <a:ext cx="383863" cy="38386"/>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32" tIns="45706" rIns="91412" bIns="91416"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solidFill>
                    <a:srgbClr val="FFFFFE"/>
                  </a:solidFill>
                </a:endParaRPr>
              </a:p>
            </p:txBody>
          </p:sp>
        </p:grpSp>
      </p:grpSp>
    </p:spTree>
    <p:extLst>
      <p:ext uri="{BB962C8B-B14F-4D97-AF65-F5344CB8AC3E}">
        <p14:creationId xmlns:p14="http://schemas.microsoft.com/office/powerpoint/2010/main" val="167170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ltGray">
          <a:xfrm>
            <a:off x="1622" y="-1"/>
            <a:ext cx="4130675" cy="685800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104" tIns="45553" rIns="91104" bIns="45553" numCol="1" rtlCol="0" anchor="ctr" anchorCtr="0" compatLnSpc="1">
            <a:prstTxWarp prst="textNoShape">
              <a:avLst/>
            </a:prstTxWarp>
          </a:bodyPr>
          <a:lstStyle/>
          <a:p>
            <a:pPr algn="ctr" defTabSz="910682">
              <a:lnSpc>
                <a:spcPct val="90000"/>
              </a:lnSpc>
            </a:pPr>
            <a:endParaRPr lang="en-US" spc="-50" dirty="0">
              <a:gradFill>
                <a:gsLst>
                  <a:gs pos="0">
                    <a:srgbClr val="EFEFEF"/>
                  </a:gs>
                  <a:gs pos="100000">
                    <a:srgbClr val="EFEFEF"/>
                  </a:gs>
                </a:gsLst>
                <a:lin ang="5400000" scaled="0"/>
              </a:gradFill>
            </a:endParaRPr>
          </a:p>
        </p:txBody>
      </p:sp>
      <p:pic>
        <p:nvPicPr>
          <p:cNvPr id="6157"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131" y="1687640"/>
            <a:ext cx="2361339" cy="3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4675982" y="1527384"/>
            <a:ext cx="6998495" cy="747897"/>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73394">
                      <a:srgbClr val="00188F"/>
                    </a:gs>
                    <a:gs pos="36000">
                      <a:srgbClr val="00188F"/>
                    </a:gs>
                  </a:gsLst>
                  <a:lin ang="5400000" scaled="0"/>
                </a:gradFill>
              </a:rPr>
              <a:t>Agenda</a:t>
            </a:r>
          </a:p>
        </p:txBody>
      </p:sp>
      <p:sp>
        <p:nvSpPr>
          <p:cNvPr id="17" name="TextBox 16"/>
          <p:cNvSpPr txBox="1"/>
          <p:nvPr/>
        </p:nvSpPr>
        <p:spPr>
          <a:xfrm>
            <a:off x="4675982" y="2617824"/>
            <a:ext cx="6998495" cy="2424190"/>
          </a:xfrm>
          <a:prstGeom prst="rect">
            <a:avLst/>
          </a:prstGeom>
          <a:noFill/>
        </p:spPr>
        <p:txBody>
          <a:bodyPr wrap="square" lIns="0" tIns="0" rIns="0" bIns="0" rtlCol="0">
            <a:spAutoFit/>
          </a:bodyPr>
          <a:lstStyle>
            <a:defPPr>
              <a:defRPr lang="en-US"/>
            </a:defPPr>
            <a:lvl1pPr marL="284163" indent="-284163" defTabSz="1084021">
              <a:lnSpc>
                <a:spcPct val="50000"/>
              </a:lnSpc>
              <a:spcBef>
                <a:spcPct val="50000"/>
              </a:spcBef>
              <a:buSzPct val="90000"/>
              <a:buFont typeface="Wingdings" pitchFamily="2" charset="2"/>
              <a:buChar char=""/>
              <a:defRPr sz="2400" spc="-70">
                <a:gradFill>
                  <a:gsLst>
                    <a:gs pos="10092">
                      <a:schemeClr val="tx1"/>
                    </a:gs>
                    <a:gs pos="36000">
                      <a:schemeClr val="tx1"/>
                    </a:gs>
                  </a:gsLst>
                  <a:lin ang="5400000" scaled="0"/>
                </a:gradFill>
                <a:latin typeface="+mj-lt"/>
              </a:defRPr>
            </a:lvl1pPr>
          </a:lstStyle>
          <a:p>
            <a:r>
              <a:rPr lang="en-US" dirty="0"/>
              <a:t>Introduction</a:t>
            </a:r>
          </a:p>
          <a:p>
            <a:r>
              <a:rPr lang="en-US" dirty="0"/>
              <a:t>Scalability &amp; Performance</a:t>
            </a:r>
          </a:p>
          <a:p>
            <a:r>
              <a:rPr lang="en-US" dirty="0"/>
              <a:t>Security &amp; Multitenancy</a:t>
            </a:r>
          </a:p>
          <a:p>
            <a:r>
              <a:rPr lang="en-US" dirty="0"/>
              <a:t>Flexible Infrastructure</a:t>
            </a:r>
          </a:p>
          <a:p>
            <a:r>
              <a:rPr lang="en-US" dirty="0"/>
              <a:t>High Availability &amp; Resiliency</a:t>
            </a:r>
          </a:p>
          <a:p>
            <a:r>
              <a:rPr lang="en-US" dirty="0"/>
              <a:t>Virtualization Innovation</a:t>
            </a:r>
          </a:p>
          <a:p>
            <a:r>
              <a:rPr lang="en-US" dirty="0"/>
              <a:t>Summary &amp; Wrap Up</a:t>
            </a:r>
          </a:p>
        </p:txBody>
      </p:sp>
    </p:spTree>
    <p:extLst>
      <p:ext uri="{BB962C8B-B14F-4D97-AF65-F5344CB8AC3E}">
        <p14:creationId xmlns:p14="http://schemas.microsoft.com/office/powerpoint/2010/main" val="3439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Quality of Service</a:t>
            </a:r>
            <a:endParaRPr lang="en-US" sz="2399" dirty="0">
              <a:solidFill>
                <a:schemeClr val="tx1"/>
              </a:solidFill>
            </a:endParaRPr>
          </a:p>
        </p:txBody>
      </p:sp>
      <p:sp>
        <p:nvSpPr>
          <p:cNvPr id="6" name="Right Triangle 5"/>
          <p:cNvSpPr/>
          <p:nvPr/>
        </p:nvSpPr>
        <p:spPr bwMode="auto">
          <a:xfrm flipH="1" flipV="1">
            <a:off x="557322" y="2322436"/>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637166" y="1752887"/>
            <a:ext cx="4781243"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Allows an administrator to specify a maximum IOPS cap</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Takes into account incoming &amp; </a:t>
            </a:r>
            <a:br>
              <a:rPr lang="en-US" sz="1600" dirty="0" smtClean="0">
                <a:solidFill>
                  <a:srgbClr val="EFEFEF"/>
                </a:solidFill>
                <a:cs typeface="Segoe UI" pitchFamily="34" charset="0"/>
              </a:rPr>
            </a:br>
            <a:r>
              <a:rPr lang="en-US" sz="1600" dirty="0" smtClean="0">
                <a:solidFill>
                  <a:srgbClr val="EFEFEF"/>
                </a:solidFill>
                <a:cs typeface="Segoe UI" pitchFamily="34" charset="0"/>
              </a:rPr>
              <a:t>outgoing IOPS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Configurable on a VHDX by VHDX</a:t>
            </a:r>
            <a:br>
              <a:rPr lang="en-US" sz="1600" dirty="0" smtClean="0">
                <a:solidFill>
                  <a:srgbClr val="EFEFEF"/>
                </a:solidFill>
                <a:cs typeface="Segoe UI" pitchFamily="34" charset="0"/>
              </a:rPr>
            </a:br>
            <a:r>
              <a:rPr lang="en-US" sz="1600" dirty="0" smtClean="0">
                <a:solidFill>
                  <a:srgbClr val="EFEFEF"/>
                </a:solidFill>
                <a:cs typeface="Segoe UI" pitchFamily="34" charset="0"/>
              </a:rPr>
              <a:t>basis for granular control whilst VM is running</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Prevents VMs from consuming all</a:t>
            </a:r>
            <a:br>
              <a:rPr lang="en-US" sz="1600" dirty="0" smtClean="0">
                <a:solidFill>
                  <a:srgbClr val="EFEFEF"/>
                </a:solidFill>
                <a:cs typeface="Segoe UI" pitchFamily="34" charset="0"/>
              </a:rPr>
            </a:br>
            <a:r>
              <a:rPr lang="en-US" sz="1600" dirty="0" smtClean="0">
                <a:solidFill>
                  <a:srgbClr val="EFEFEF"/>
                </a:solidFill>
                <a:cs typeface="Segoe UI" pitchFamily="34" charset="0"/>
              </a:rPr>
              <a:t>of the available I/O bandwidth to</a:t>
            </a:r>
            <a:br>
              <a:rPr lang="en-US" sz="1600" dirty="0" smtClean="0">
                <a:solidFill>
                  <a:srgbClr val="EFEFEF"/>
                </a:solidFill>
                <a:cs typeface="Segoe UI" pitchFamily="34" charset="0"/>
              </a:rPr>
            </a:br>
            <a:r>
              <a:rPr lang="en-US" sz="1600" dirty="0" smtClean="0">
                <a:solidFill>
                  <a:srgbClr val="EFEFEF"/>
                </a:solidFill>
                <a:cs typeface="Segoe UI" pitchFamily="34" charset="0"/>
              </a:rPr>
              <a:t>the underlying physical resource</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Supports Dynamic, Fixed</a:t>
            </a:r>
            <a:br>
              <a:rPr lang="en-US" sz="1600" dirty="0" smtClean="0">
                <a:solidFill>
                  <a:srgbClr val="EFEFEF"/>
                </a:solidFill>
                <a:cs typeface="Segoe UI" pitchFamily="34" charset="0"/>
              </a:rPr>
            </a:br>
            <a:r>
              <a:rPr lang="en-US" sz="1600" dirty="0" smtClean="0">
                <a:solidFill>
                  <a:srgbClr val="EFEFEF"/>
                </a:solidFill>
                <a:cs typeface="Segoe UI" pitchFamily="34" charset="0"/>
              </a:rPr>
              <a:t>&amp; Differencing</a:t>
            </a:r>
          </a:p>
        </p:txBody>
      </p:sp>
      <p:sp>
        <p:nvSpPr>
          <p:cNvPr id="8" name="Rectangle 7"/>
          <p:cNvSpPr/>
          <p:nvPr/>
        </p:nvSpPr>
        <p:spPr>
          <a:xfrm>
            <a:off x="557321" y="1331837"/>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Control allocation of Storage IOPS between VM Disks</a:t>
            </a:r>
            <a:endParaRPr lang="en-US" sz="2400" kern="0" dirty="0">
              <a:solidFill>
                <a:srgbClr val="FFFFFF"/>
              </a:solidFill>
            </a:endParaRPr>
          </a:p>
        </p:txBody>
      </p:sp>
      <p:sp>
        <p:nvSpPr>
          <p:cNvPr id="17" name="Freeform 624"/>
          <p:cNvSpPr>
            <a:spLocks/>
          </p:cNvSpPr>
          <p:nvPr/>
        </p:nvSpPr>
        <p:spPr bwMode="auto">
          <a:xfrm>
            <a:off x="7081344" y="4273613"/>
            <a:ext cx="3044248" cy="2763506"/>
          </a:xfrm>
          <a:prstGeom prst="ellipse">
            <a:avLst/>
          </a:prstGeom>
          <a:solidFill>
            <a:schemeClr val="bg1"/>
          </a:solidFill>
          <a:ln w="152400">
            <a:solidFill>
              <a:schemeClr val="accent1"/>
            </a:solidFill>
            <a:round/>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8" name="Oval 625"/>
          <p:cNvSpPr>
            <a:spLocks noChangeArrowheads="1"/>
          </p:cNvSpPr>
          <p:nvPr/>
        </p:nvSpPr>
        <p:spPr bwMode="auto">
          <a:xfrm>
            <a:off x="8490611" y="4452218"/>
            <a:ext cx="248686" cy="258501"/>
          </a:xfrm>
          <a:prstGeom prst="ellipse">
            <a:avLst/>
          </a:prstGeom>
          <a:solidFill>
            <a:schemeClr val="accent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 name="Oval 626"/>
          <p:cNvSpPr>
            <a:spLocks noChangeArrowheads="1"/>
          </p:cNvSpPr>
          <p:nvPr/>
        </p:nvSpPr>
        <p:spPr bwMode="auto">
          <a:xfrm>
            <a:off x="9167211" y="4680984"/>
            <a:ext cx="245134" cy="258501"/>
          </a:xfrm>
          <a:prstGeom prst="ellipse">
            <a:avLst/>
          </a:prstGeom>
          <a:solidFill>
            <a:schemeClr val="accent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 name="Oval 627"/>
          <p:cNvSpPr>
            <a:spLocks noChangeArrowheads="1"/>
          </p:cNvSpPr>
          <p:nvPr/>
        </p:nvSpPr>
        <p:spPr bwMode="auto">
          <a:xfrm>
            <a:off x="7769441" y="4680984"/>
            <a:ext cx="248686" cy="258501"/>
          </a:xfrm>
          <a:prstGeom prst="ellipse">
            <a:avLst/>
          </a:prstGeom>
          <a:solidFill>
            <a:schemeClr val="accent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 name="Oval 628"/>
          <p:cNvSpPr>
            <a:spLocks noChangeArrowheads="1"/>
          </p:cNvSpPr>
          <p:nvPr/>
        </p:nvSpPr>
        <p:spPr bwMode="auto">
          <a:xfrm>
            <a:off x="9575325" y="5168436"/>
            <a:ext cx="248686" cy="258501"/>
          </a:xfrm>
          <a:prstGeom prst="ellipse">
            <a:avLst/>
          </a:prstGeom>
          <a:solidFill>
            <a:schemeClr val="accent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 name="Oval 629"/>
          <p:cNvSpPr>
            <a:spLocks noChangeArrowheads="1"/>
          </p:cNvSpPr>
          <p:nvPr/>
        </p:nvSpPr>
        <p:spPr bwMode="auto">
          <a:xfrm>
            <a:off x="7442986" y="5160789"/>
            <a:ext cx="255135" cy="265205"/>
          </a:xfrm>
          <a:prstGeom prst="ellipse">
            <a:avLst/>
          </a:prstGeom>
          <a:solidFill>
            <a:schemeClr val="accent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7" name="Freeform 631"/>
          <p:cNvSpPr>
            <a:spLocks noEditPoints="1"/>
          </p:cNvSpPr>
          <p:nvPr/>
        </p:nvSpPr>
        <p:spPr bwMode="auto">
          <a:xfrm>
            <a:off x="7356991" y="5687768"/>
            <a:ext cx="2537214" cy="145550"/>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solidFill>
            <a:schemeClr val="accent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6" name="Freeform 207"/>
          <p:cNvSpPr>
            <a:spLocks noEditPoints="1"/>
          </p:cNvSpPr>
          <p:nvPr/>
        </p:nvSpPr>
        <p:spPr bwMode="gray">
          <a:xfrm>
            <a:off x="7060422" y="2327777"/>
            <a:ext cx="2195234" cy="163363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39" name="Freeform 79"/>
          <p:cNvSpPr>
            <a:spLocks noEditPoints="1"/>
          </p:cNvSpPr>
          <p:nvPr/>
        </p:nvSpPr>
        <p:spPr bwMode="black">
          <a:xfrm>
            <a:off x="9695937" y="1832083"/>
            <a:ext cx="562112" cy="7599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cxnSp>
        <p:nvCxnSpPr>
          <p:cNvPr id="10" name="Straight Connector 9"/>
          <p:cNvCxnSpPr/>
          <p:nvPr/>
        </p:nvCxnSpPr>
        <p:spPr>
          <a:xfrm>
            <a:off x="8510081" y="2224055"/>
            <a:ext cx="1185856"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10081" y="2327777"/>
            <a:ext cx="1198919" cy="7323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7" name="Picture 19474"/>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bwMode="auto">
          <a:xfrm>
            <a:off x="7698121" y="1658559"/>
            <a:ext cx="999883" cy="167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3" name="Rectangle 12"/>
          <p:cNvSpPr/>
          <p:nvPr/>
        </p:nvSpPr>
        <p:spPr bwMode="auto">
          <a:xfrm>
            <a:off x="6617524" y="5802309"/>
            <a:ext cx="3920836" cy="136522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nvGrpSpPr>
          <p:cNvPr id="28" name="Group 27"/>
          <p:cNvGrpSpPr/>
          <p:nvPr/>
        </p:nvGrpSpPr>
        <p:grpSpPr>
          <a:xfrm>
            <a:off x="7646323" y="5551649"/>
            <a:ext cx="1915712" cy="413596"/>
            <a:chOff x="7618210" y="5395524"/>
            <a:chExt cx="1915213" cy="413596"/>
          </a:xfrm>
          <a:effectLst>
            <a:outerShdw blurRad="63500" sx="102000" sy="102000" algn="ctr" rotWithShape="0">
              <a:prstClr val="black">
                <a:alpha val="40000"/>
              </a:prstClr>
            </a:outerShdw>
          </a:effectLst>
        </p:grpSpPr>
        <p:grpSp>
          <p:nvGrpSpPr>
            <p:cNvPr id="29" name="Group 28"/>
            <p:cNvGrpSpPr/>
            <p:nvPr/>
          </p:nvGrpSpPr>
          <p:grpSpPr>
            <a:xfrm>
              <a:off x="7618210" y="5400286"/>
              <a:ext cx="914602" cy="408834"/>
              <a:chOff x="7618210" y="5400286"/>
              <a:chExt cx="914602" cy="408834"/>
            </a:xfrm>
          </p:grpSpPr>
          <p:sp>
            <p:nvSpPr>
              <p:cNvPr id="34" name="Isosceles Triangle 33"/>
              <p:cNvSpPr/>
              <p:nvPr/>
            </p:nvSpPr>
            <p:spPr bwMode="auto">
              <a:xfrm rot="16200000">
                <a:off x="7536879" y="5481617"/>
                <a:ext cx="408834" cy="246171"/>
              </a:xfrm>
              <a:prstGeom prst="triangl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0">
                        <a:srgbClr val="EFEFEF"/>
                      </a:gs>
                      <a:gs pos="100000">
                        <a:srgbClr val="EFEFEF"/>
                      </a:gs>
                    </a:gsLst>
                    <a:lin ang="5400000" scaled="0"/>
                  </a:gradFill>
                </a:endParaRPr>
              </a:p>
            </p:txBody>
          </p:sp>
          <p:sp>
            <p:nvSpPr>
              <p:cNvPr id="35" name="Rectangle 34"/>
              <p:cNvSpPr/>
              <p:nvPr/>
            </p:nvSpPr>
            <p:spPr bwMode="auto">
              <a:xfrm>
                <a:off x="7840347" y="5489517"/>
                <a:ext cx="692465" cy="23037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0">
                        <a:srgbClr val="EFEFEF"/>
                      </a:gs>
                      <a:gs pos="100000">
                        <a:srgbClr val="EFEFEF"/>
                      </a:gs>
                    </a:gsLst>
                    <a:lin ang="5400000" scaled="0"/>
                  </a:gradFill>
                </a:endParaRPr>
              </a:p>
            </p:txBody>
          </p:sp>
        </p:grpSp>
        <p:grpSp>
          <p:nvGrpSpPr>
            <p:cNvPr id="30" name="Group 29"/>
            <p:cNvGrpSpPr/>
            <p:nvPr/>
          </p:nvGrpSpPr>
          <p:grpSpPr>
            <a:xfrm rot="10800000">
              <a:off x="8605393" y="5395524"/>
              <a:ext cx="928030" cy="408834"/>
              <a:chOff x="7604782" y="5395524"/>
              <a:chExt cx="928030" cy="408834"/>
            </a:xfrm>
          </p:grpSpPr>
          <p:sp>
            <p:nvSpPr>
              <p:cNvPr id="32" name="Isosceles Triangle 31"/>
              <p:cNvSpPr/>
              <p:nvPr/>
            </p:nvSpPr>
            <p:spPr bwMode="auto">
              <a:xfrm rot="16200000">
                <a:off x="7523451" y="5476855"/>
                <a:ext cx="408834" cy="246171"/>
              </a:xfrm>
              <a:prstGeom prst="triangle">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0">
                        <a:srgbClr val="EFEFEF"/>
                      </a:gs>
                      <a:gs pos="100000">
                        <a:srgbClr val="EFEFEF"/>
                      </a:gs>
                    </a:gsLst>
                    <a:lin ang="5400000" scaled="0"/>
                  </a:gradFill>
                </a:endParaRPr>
              </a:p>
            </p:txBody>
          </p:sp>
          <p:sp>
            <p:nvSpPr>
              <p:cNvPr id="33" name="Rectangle 32"/>
              <p:cNvSpPr/>
              <p:nvPr/>
            </p:nvSpPr>
            <p:spPr bwMode="auto">
              <a:xfrm>
                <a:off x="7840347" y="5484755"/>
                <a:ext cx="692465" cy="23037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0">
                        <a:srgbClr val="EFEFEF"/>
                      </a:gs>
                      <a:gs pos="100000">
                        <a:srgbClr val="EFEFEF"/>
                      </a:gs>
                    </a:gsLst>
                    <a:lin ang="5400000" scaled="0"/>
                  </a:gradFill>
                </a:endParaRPr>
              </a:p>
            </p:txBody>
          </p:sp>
        </p:grpSp>
        <p:sp>
          <p:nvSpPr>
            <p:cNvPr id="31" name="Flowchart: Connector 30"/>
            <p:cNvSpPr/>
            <p:nvPr/>
          </p:nvSpPr>
          <p:spPr bwMode="auto">
            <a:xfrm>
              <a:off x="8425057" y="5448297"/>
              <a:ext cx="303493" cy="309711"/>
            </a:xfrm>
            <a:prstGeom prst="flowChartConnector">
              <a:avLst/>
            </a:prstGeom>
            <a:solidFill>
              <a:schemeClr val="bg1"/>
            </a:solidFill>
            <a:ln w="762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0">
                      <a:srgbClr val="EFEFEF"/>
                    </a:gs>
                    <a:gs pos="100000">
                      <a:srgbClr val="EFEFEF"/>
                    </a:gs>
                  </a:gsLst>
                  <a:lin ang="5400000" scaled="0"/>
                </a:gradFill>
              </a:endParaRPr>
            </a:p>
          </p:txBody>
        </p:sp>
      </p:grpSp>
      <p:sp>
        <p:nvSpPr>
          <p:cNvPr id="42" name="TextBox 41"/>
          <p:cNvSpPr txBox="1"/>
          <p:nvPr/>
        </p:nvSpPr>
        <p:spPr>
          <a:xfrm>
            <a:off x="7871990" y="6008593"/>
            <a:ext cx="1501773"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74312">
                      <a:srgbClr val="505050"/>
                    </a:gs>
                    <a:gs pos="30000">
                      <a:srgbClr val="505050"/>
                    </a:gs>
                  </a:gsLst>
                  <a:lin ang="5400000" scaled="0"/>
                </a:gradFill>
              </a:rPr>
              <a:t>IOPS</a:t>
            </a:r>
            <a:endParaRPr lang="en-US" sz="2400" b="1" spc="-50" baseline="-25000" dirty="0">
              <a:gradFill>
                <a:gsLst>
                  <a:gs pos="74312">
                    <a:srgbClr val="505050"/>
                  </a:gs>
                  <a:gs pos="30000">
                    <a:srgbClr val="505050"/>
                  </a:gs>
                </a:gsLst>
                <a:lin ang="5400000" scaled="0"/>
              </a:gradFill>
            </a:endParaRPr>
          </a:p>
        </p:txBody>
      </p:sp>
      <p:sp>
        <p:nvSpPr>
          <p:cNvPr id="43" name="TextBox 42"/>
          <p:cNvSpPr txBox="1"/>
          <p:nvPr/>
        </p:nvSpPr>
        <p:spPr>
          <a:xfrm>
            <a:off x="9905222" y="5636109"/>
            <a:ext cx="1501773"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80734">
                      <a:srgbClr val="505050"/>
                    </a:gs>
                    <a:gs pos="30000">
                      <a:srgbClr val="505050"/>
                    </a:gs>
                  </a:gsLst>
                  <a:lin ang="5400000" scaled="0"/>
                </a:gradFill>
              </a:rPr>
              <a:t>1,500</a:t>
            </a:r>
            <a:endParaRPr lang="en-US" sz="2400" b="1" spc="-50" baseline="-25000" dirty="0">
              <a:gradFill>
                <a:gsLst>
                  <a:gs pos="80734">
                    <a:srgbClr val="505050"/>
                  </a:gs>
                  <a:gs pos="30000">
                    <a:srgbClr val="505050"/>
                  </a:gs>
                </a:gsLst>
                <a:lin ang="5400000" scaled="0"/>
              </a:gradFill>
            </a:endParaRPr>
          </a:p>
        </p:txBody>
      </p:sp>
      <p:sp>
        <p:nvSpPr>
          <p:cNvPr id="44" name="TextBox 43"/>
          <p:cNvSpPr txBox="1"/>
          <p:nvPr/>
        </p:nvSpPr>
        <p:spPr>
          <a:xfrm>
            <a:off x="6508042" y="5619737"/>
            <a:ext cx="609657"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80734">
                      <a:srgbClr val="505050"/>
                    </a:gs>
                    <a:gs pos="30000">
                      <a:srgbClr val="505050"/>
                    </a:gs>
                  </a:gsLst>
                  <a:lin ang="5400000" scaled="0"/>
                </a:gradFill>
              </a:rPr>
              <a:t>0</a:t>
            </a:r>
            <a:endParaRPr lang="en-US" sz="2400" b="1" spc="-50" baseline="-25000" dirty="0">
              <a:gradFill>
                <a:gsLst>
                  <a:gs pos="80734">
                    <a:srgbClr val="505050"/>
                  </a:gs>
                  <a:gs pos="30000">
                    <a:srgbClr val="505050"/>
                  </a:gs>
                </a:gsLst>
                <a:lin ang="5400000" scaled="0"/>
              </a:gradFill>
            </a:endParaRPr>
          </a:p>
        </p:txBody>
      </p:sp>
      <p:sp>
        <p:nvSpPr>
          <p:cNvPr id="41" name="TextBox 40"/>
          <p:cNvSpPr txBox="1"/>
          <p:nvPr/>
        </p:nvSpPr>
        <p:spPr>
          <a:xfrm>
            <a:off x="6988579" y="4229540"/>
            <a:ext cx="609657"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80734">
                      <a:srgbClr val="505050"/>
                    </a:gs>
                    <a:gs pos="30000">
                      <a:srgbClr val="505050"/>
                    </a:gs>
                  </a:gsLst>
                  <a:lin ang="5400000" scaled="0"/>
                </a:gradFill>
              </a:rPr>
              <a:t>500</a:t>
            </a:r>
            <a:endParaRPr lang="en-US" sz="2400" b="1" spc="-50" baseline="-25000" dirty="0">
              <a:gradFill>
                <a:gsLst>
                  <a:gs pos="80734">
                    <a:srgbClr val="505050"/>
                  </a:gs>
                  <a:gs pos="30000">
                    <a:srgbClr val="505050"/>
                  </a:gs>
                </a:gsLst>
                <a:lin ang="5400000" scaled="0"/>
              </a:gradFill>
            </a:endParaRPr>
          </a:p>
        </p:txBody>
      </p:sp>
      <p:sp>
        <p:nvSpPr>
          <p:cNvPr id="45" name="TextBox 44"/>
          <p:cNvSpPr txBox="1"/>
          <p:nvPr/>
        </p:nvSpPr>
        <p:spPr>
          <a:xfrm>
            <a:off x="9623467" y="4255927"/>
            <a:ext cx="908680"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80734">
                      <a:srgbClr val="505050"/>
                    </a:gs>
                    <a:gs pos="30000">
                      <a:srgbClr val="505050"/>
                    </a:gs>
                  </a:gsLst>
                  <a:lin ang="5400000" scaled="0"/>
                </a:gradFill>
              </a:rPr>
              <a:t>1000</a:t>
            </a:r>
            <a:endParaRPr lang="en-US" sz="2400" b="1" spc="-50" baseline="-25000" dirty="0">
              <a:gradFill>
                <a:gsLst>
                  <a:gs pos="80734">
                    <a:srgbClr val="505050"/>
                  </a:gs>
                  <a:gs pos="30000">
                    <a:srgbClr val="505050"/>
                  </a:gs>
                </a:gsLst>
                <a:lin ang="5400000" scaled="0"/>
              </a:gradFill>
            </a:endParaRPr>
          </a:p>
        </p:txBody>
      </p:sp>
      <p:sp>
        <p:nvSpPr>
          <p:cNvPr id="46" name="TextBox 45"/>
          <p:cNvSpPr txBox="1"/>
          <p:nvPr/>
        </p:nvSpPr>
        <p:spPr>
          <a:xfrm>
            <a:off x="5798297" y="3565035"/>
            <a:ext cx="1812833" cy="276999"/>
          </a:xfrm>
          <a:prstGeom prst="rect">
            <a:avLst/>
          </a:prstGeom>
          <a:noFill/>
        </p:spPr>
        <p:txBody>
          <a:bodyPr wrap="square" lIns="0" tIns="0" rIns="0" bIns="0" rtlCol="0">
            <a:spAutoFit/>
          </a:bodyPr>
          <a:lstStyle/>
          <a:p>
            <a:pPr algn="ctr" defTabSz="914363">
              <a:lnSpc>
                <a:spcPct val="90000"/>
              </a:lnSpc>
            </a:pPr>
            <a:r>
              <a:rPr lang="en-US" sz="2000" spc="-50" dirty="0" smtClean="0">
                <a:gradFill>
                  <a:gsLst>
                    <a:gs pos="80734">
                      <a:srgbClr val="505050"/>
                    </a:gs>
                    <a:gs pos="30000">
                      <a:srgbClr val="505050"/>
                    </a:gs>
                  </a:gsLst>
                  <a:lin ang="5400000" scaled="0"/>
                </a:gradFill>
              </a:rPr>
              <a:t>Hyper-V Host</a:t>
            </a:r>
            <a:endParaRPr lang="en-US" sz="2000" spc="-50" baseline="-25000" dirty="0">
              <a:gradFill>
                <a:gsLst>
                  <a:gs pos="80734">
                    <a:srgbClr val="505050"/>
                  </a:gs>
                  <a:gs pos="30000">
                    <a:srgbClr val="505050"/>
                  </a:gs>
                </a:gsLst>
                <a:lin ang="5400000" scaled="0"/>
              </a:gradFill>
            </a:endParaRPr>
          </a:p>
        </p:txBody>
      </p:sp>
      <p:sp>
        <p:nvSpPr>
          <p:cNvPr id="47" name="TextBox 46"/>
          <p:cNvSpPr txBox="1"/>
          <p:nvPr/>
        </p:nvSpPr>
        <p:spPr>
          <a:xfrm>
            <a:off x="5846352" y="2282868"/>
            <a:ext cx="1812833" cy="276999"/>
          </a:xfrm>
          <a:prstGeom prst="rect">
            <a:avLst/>
          </a:prstGeom>
          <a:noFill/>
        </p:spPr>
        <p:txBody>
          <a:bodyPr wrap="square" lIns="0" tIns="0" rIns="0" bIns="0" rtlCol="0">
            <a:spAutoFit/>
          </a:bodyPr>
          <a:lstStyle/>
          <a:p>
            <a:pPr algn="ctr" defTabSz="914363">
              <a:lnSpc>
                <a:spcPct val="90000"/>
              </a:lnSpc>
            </a:pPr>
            <a:r>
              <a:rPr lang="en-US" sz="2000" spc="-50" dirty="0" smtClean="0">
                <a:gradFill>
                  <a:gsLst>
                    <a:gs pos="80734">
                      <a:srgbClr val="505050"/>
                    </a:gs>
                    <a:gs pos="30000">
                      <a:srgbClr val="505050"/>
                    </a:gs>
                  </a:gsLst>
                  <a:lin ang="5400000" scaled="0"/>
                </a:gradFill>
              </a:rPr>
              <a:t>Virtual Machine</a:t>
            </a:r>
            <a:endParaRPr lang="en-US" sz="2000" spc="-50" baseline="-25000" dirty="0">
              <a:gradFill>
                <a:gsLst>
                  <a:gs pos="80734">
                    <a:srgbClr val="505050"/>
                  </a:gs>
                  <a:gs pos="30000">
                    <a:srgbClr val="505050"/>
                  </a:gs>
                </a:gsLst>
                <a:lin ang="5400000" scaled="0"/>
              </a:gradFill>
            </a:endParaRPr>
          </a:p>
        </p:txBody>
      </p:sp>
      <p:sp>
        <p:nvSpPr>
          <p:cNvPr id="48" name="TextBox 47"/>
          <p:cNvSpPr txBox="1"/>
          <p:nvPr/>
        </p:nvSpPr>
        <p:spPr>
          <a:xfrm>
            <a:off x="10067616" y="2070969"/>
            <a:ext cx="1812833" cy="276999"/>
          </a:xfrm>
          <a:prstGeom prst="rect">
            <a:avLst/>
          </a:prstGeom>
          <a:noFill/>
        </p:spPr>
        <p:txBody>
          <a:bodyPr wrap="square" lIns="0" tIns="0" rIns="0" bIns="0" rtlCol="0">
            <a:spAutoFit/>
          </a:bodyPr>
          <a:lstStyle/>
          <a:p>
            <a:pPr algn="ctr" defTabSz="914363">
              <a:lnSpc>
                <a:spcPct val="90000"/>
              </a:lnSpc>
            </a:pPr>
            <a:r>
              <a:rPr lang="en-US" sz="2000" spc="-50" dirty="0" smtClean="0">
                <a:gradFill>
                  <a:gsLst>
                    <a:gs pos="80734">
                      <a:srgbClr val="505050"/>
                    </a:gs>
                    <a:gs pos="30000">
                      <a:srgbClr val="505050"/>
                    </a:gs>
                  </a:gsLst>
                  <a:lin ang="5400000" scaled="0"/>
                </a:gradFill>
              </a:rPr>
              <a:t>OS VHDX</a:t>
            </a:r>
            <a:endParaRPr lang="en-US" sz="2000" spc="-50" baseline="-25000" dirty="0">
              <a:gradFill>
                <a:gsLst>
                  <a:gs pos="80734">
                    <a:srgbClr val="505050"/>
                  </a:gs>
                  <a:gs pos="30000">
                    <a:srgbClr val="505050"/>
                  </a:gs>
                </a:gsLst>
                <a:lin ang="5400000" scaled="0"/>
              </a:gradFill>
            </a:endParaRPr>
          </a:p>
        </p:txBody>
      </p:sp>
      <p:sp>
        <p:nvSpPr>
          <p:cNvPr id="49" name="TextBox 48"/>
          <p:cNvSpPr txBox="1"/>
          <p:nvPr/>
        </p:nvSpPr>
        <p:spPr>
          <a:xfrm>
            <a:off x="10094119" y="2886449"/>
            <a:ext cx="1812833" cy="276999"/>
          </a:xfrm>
          <a:prstGeom prst="rect">
            <a:avLst/>
          </a:prstGeom>
          <a:noFill/>
        </p:spPr>
        <p:txBody>
          <a:bodyPr wrap="square" lIns="0" tIns="0" rIns="0" bIns="0" rtlCol="0">
            <a:spAutoFit/>
          </a:bodyPr>
          <a:lstStyle/>
          <a:p>
            <a:pPr algn="ctr" defTabSz="914363">
              <a:lnSpc>
                <a:spcPct val="90000"/>
              </a:lnSpc>
            </a:pPr>
            <a:r>
              <a:rPr lang="en-US" sz="2000" spc="-50" dirty="0" smtClean="0">
                <a:gradFill>
                  <a:gsLst>
                    <a:gs pos="80734">
                      <a:srgbClr val="505050"/>
                    </a:gs>
                    <a:gs pos="30000">
                      <a:srgbClr val="505050"/>
                    </a:gs>
                  </a:gsLst>
                  <a:lin ang="5400000" scaled="0"/>
                </a:gradFill>
              </a:rPr>
              <a:t>Data VHDX</a:t>
            </a:r>
            <a:endParaRPr lang="en-US" sz="2000" spc="-50" baseline="-25000" dirty="0">
              <a:gradFill>
                <a:gsLst>
                  <a:gs pos="80734">
                    <a:srgbClr val="505050"/>
                  </a:gs>
                  <a:gs pos="30000">
                    <a:srgbClr val="505050"/>
                  </a:gs>
                </a:gsLst>
                <a:lin ang="5400000" scaled="0"/>
              </a:gradFill>
            </a:endParaRPr>
          </a:p>
        </p:txBody>
      </p:sp>
      <p:sp>
        <p:nvSpPr>
          <p:cNvPr id="38" name="Freeform 79"/>
          <p:cNvSpPr>
            <a:spLocks noEditPoints="1"/>
          </p:cNvSpPr>
          <p:nvPr/>
        </p:nvSpPr>
        <p:spPr bwMode="black">
          <a:xfrm>
            <a:off x="9700082" y="2650377"/>
            <a:ext cx="562112" cy="7599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Tree>
    <p:extLst>
      <p:ext uri="{BB962C8B-B14F-4D97-AF65-F5344CB8AC3E}">
        <p14:creationId xmlns:p14="http://schemas.microsoft.com/office/powerpoint/2010/main" val="3002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14:presetBounceEnd="33333">
                                      <p:stCondLst>
                                        <p:cond delay="0"/>
                                      </p:stCondLst>
                                      <p:childTnLst>
                                        <p:animRot by="9600000" p14:bounceEnd="33333">
                                          <p:cBhvr>
                                            <p:cTn id="6" dur="1500" fill="hold"/>
                                            <p:tgtEl>
                                              <p:spTgt spid="28"/>
                                            </p:tgtEl>
                                            <p:attrNameLst>
                                              <p:attrName>r</p:attrName>
                                            </p:attrNameLst>
                                          </p:cBhvr>
                                        </p:animRot>
                                      </p:childTnLst>
                                    </p:cTn>
                                  </p:par>
                                  <p:par>
                                    <p:cTn id="7" presetID="26" presetClass="emph" presetSubtype="0" fill="hold" grpId="0" nodeType="withEffect">
                                      <p:stCondLst>
                                        <p:cond delay="0"/>
                                      </p:stCondLst>
                                      <p:childTnLst>
                                        <p:animEffect transition="out" filter="fade">
                                          <p:cBhvr>
                                            <p:cTn id="8" dur="750" tmFilter="0, 0; .2, .5; .8, .5; 1, 0"/>
                                            <p:tgtEl>
                                              <p:spTgt spid="38"/>
                                            </p:tgtEl>
                                          </p:cBhvr>
                                        </p:animEffect>
                                        <p:animScale>
                                          <p:cBhvr>
                                            <p:cTn id="9" dur="375" autoRev="1" fill="hold"/>
                                            <p:tgtEl>
                                              <p:spTgt spid="38"/>
                                            </p:tgtEl>
                                          </p:cBhvr>
                                          <p:by x="105000" y="105000"/>
                                        </p:animScale>
                                      </p:childTnLst>
                                    </p:cTn>
                                  </p:par>
                                  <p:par>
                                    <p:cTn id="10" presetID="7" presetClass="emph" presetSubtype="2" fill="hold" grpId="0" nodeType="withEffect">
                                      <p:stCondLst>
                                        <p:cond delay="0"/>
                                      </p:stCondLst>
                                      <p:childTnLst>
                                        <p:animClr clrSpc="rgb" dir="cw">
                                          <p:cBhvr>
                                            <p:cTn id="11" dur="750" fill="hold"/>
                                            <p:tgtEl>
                                              <p:spTgt spid="17"/>
                                            </p:tgtEl>
                                            <p:attrNameLst>
                                              <p:attrName>stroke.color</p:attrName>
                                            </p:attrNameLst>
                                          </p:cBhvr>
                                          <p:to>
                                            <a:srgbClr val="C00000"/>
                                          </p:to>
                                        </p:animClr>
                                        <p:set>
                                          <p:cBhvr>
                                            <p:cTn id="12" dur="750" fill="hold"/>
                                            <p:tgtEl>
                                              <p:spTgt spid="17"/>
                                            </p:tgtEl>
                                            <p:attrNameLst>
                                              <p:attrName>stroke.on</p:attrName>
                                            </p:attrNameLst>
                                          </p:cBhvr>
                                          <p:to>
                                            <p:strVal val="true"/>
                                          </p:to>
                                        </p:set>
                                      </p:childTnLst>
                                    </p:cTn>
                                  </p:par>
                                  <p:par>
                                    <p:cTn id="13" presetID="1" presetClass="emph" presetSubtype="2" fill="hold" nodeType="withEffect">
                                      <p:stCondLst>
                                        <p:cond delay="0"/>
                                      </p:stCondLst>
                                      <p:childTnLst>
                                        <p:animClr clrSpc="rgb" dir="cw">
                                          <p:cBhvr>
                                            <p:cTn id="14" dur="750" fill="hold"/>
                                            <p:tgtEl>
                                              <p:spTgt spid="38"/>
                                            </p:tgtEl>
                                            <p:attrNameLst>
                                              <p:attrName>fillcolor</p:attrName>
                                            </p:attrNameLst>
                                          </p:cBhvr>
                                          <p:to>
                                            <a:srgbClr val="C00000"/>
                                          </p:to>
                                        </p:animClr>
                                        <p:set>
                                          <p:cBhvr>
                                            <p:cTn id="15" dur="750" fill="hold"/>
                                            <p:tgtEl>
                                              <p:spTgt spid="38"/>
                                            </p:tgtEl>
                                            <p:attrNameLst>
                                              <p:attrName>fill.type</p:attrName>
                                            </p:attrNameLst>
                                          </p:cBhvr>
                                          <p:to>
                                            <p:strVal val="solid"/>
                                          </p:to>
                                        </p:set>
                                        <p:set>
                                          <p:cBhvr>
                                            <p:cTn id="16" dur="750" fill="hold"/>
                                            <p:tgtEl>
                                              <p:spTgt spid="38"/>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750" fill="hold"/>
                                            <p:tgtEl>
                                              <p:spTgt spid="27"/>
                                            </p:tgtEl>
                                            <p:attrNameLst>
                                              <p:attrName>style.color</p:attrName>
                                            </p:attrNameLst>
                                          </p:cBhvr>
                                          <p:to>
                                            <a:srgbClr val="C00000"/>
                                          </p:to>
                                        </p:animClr>
                                        <p:animClr clrSpc="rgb" dir="cw">
                                          <p:cBhvr>
                                            <p:cTn id="19" dur="750" fill="hold"/>
                                            <p:tgtEl>
                                              <p:spTgt spid="27"/>
                                            </p:tgtEl>
                                            <p:attrNameLst>
                                              <p:attrName>fillcolor</p:attrName>
                                            </p:attrNameLst>
                                          </p:cBhvr>
                                          <p:to>
                                            <a:srgbClr val="C00000"/>
                                          </p:to>
                                        </p:animClr>
                                        <p:set>
                                          <p:cBhvr>
                                            <p:cTn id="20" dur="750" fill="hold"/>
                                            <p:tgtEl>
                                              <p:spTgt spid="27"/>
                                            </p:tgtEl>
                                            <p:attrNameLst>
                                              <p:attrName>fill.type</p:attrName>
                                            </p:attrNameLst>
                                          </p:cBhvr>
                                          <p:to>
                                            <p:strVal val="solid"/>
                                          </p:to>
                                        </p:set>
                                        <p:set>
                                          <p:cBhvr>
                                            <p:cTn id="21" dur="750" fill="hold"/>
                                            <p:tgtEl>
                                              <p:spTgt spid="27"/>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750" fill="hold"/>
                                            <p:tgtEl>
                                              <p:spTgt spid="25"/>
                                            </p:tgtEl>
                                            <p:attrNameLst>
                                              <p:attrName>style.color</p:attrName>
                                            </p:attrNameLst>
                                          </p:cBhvr>
                                          <p:to>
                                            <a:srgbClr val="C00000"/>
                                          </p:to>
                                        </p:animClr>
                                        <p:animClr clrSpc="rgb" dir="cw">
                                          <p:cBhvr>
                                            <p:cTn id="24" dur="750" fill="hold"/>
                                            <p:tgtEl>
                                              <p:spTgt spid="25"/>
                                            </p:tgtEl>
                                            <p:attrNameLst>
                                              <p:attrName>fillcolor</p:attrName>
                                            </p:attrNameLst>
                                          </p:cBhvr>
                                          <p:to>
                                            <a:srgbClr val="C00000"/>
                                          </p:to>
                                        </p:animClr>
                                        <p:set>
                                          <p:cBhvr>
                                            <p:cTn id="25" dur="750" fill="hold"/>
                                            <p:tgtEl>
                                              <p:spTgt spid="25"/>
                                            </p:tgtEl>
                                            <p:attrNameLst>
                                              <p:attrName>fill.type</p:attrName>
                                            </p:attrNameLst>
                                          </p:cBhvr>
                                          <p:to>
                                            <p:strVal val="solid"/>
                                          </p:to>
                                        </p:set>
                                        <p:set>
                                          <p:cBhvr>
                                            <p:cTn id="26" dur="750" fill="hold"/>
                                            <p:tgtEl>
                                              <p:spTgt spid="25"/>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750" fill="hold"/>
                                            <p:tgtEl>
                                              <p:spTgt spid="23"/>
                                            </p:tgtEl>
                                            <p:attrNameLst>
                                              <p:attrName>style.color</p:attrName>
                                            </p:attrNameLst>
                                          </p:cBhvr>
                                          <p:to>
                                            <a:srgbClr val="C00000"/>
                                          </p:to>
                                        </p:animClr>
                                        <p:animClr clrSpc="rgb" dir="cw">
                                          <p:cBhvr>
                                            <p:cTn id="29" dur="750" fill="hold"/>
                                            <p:tgtEl>
                                              <p:spTgt spid="23"/>
                                            </p:tgtEl>
                                            <p:attrNameLst>
                                              <p:attrName>fillcolor</p:attrName>
                                            </p:attrNameLst>
                                          </p:cBhvr>
                                          <p:to>
                                            <a:srgbClr val="C00000"/>
                                          </p:to>
                                        </p:animClr>
                                        <p:set>
                                          <p:cBhvr>
                                            <p:cTn id="30" dur="750" fill="hold"/>
                                            <p:tgtEl>
                                              <p:spTgt spid="23"/>
                                            </p:tgtEl>
                                            <p:attrNameLst>
                                              <p:attrName>fill.type</p:attrName>
                                            </p:attrNameLst>
                                          </p:cBhvr>
                                          <p:to>
                                            <p:strVal val="solid"/>
                                          </p:to>
                                        </p:set>
                                        <p:set>
                                          <p:cBhvr>
                                            <p:cTn id="31" dur="750" fill="hold"/>
                                            <p:tgtEl>
                                              <p:spTgt spid="23"/>
                                            </p:tgtEl>
                                            <p:attrNameLst>
                                              <p:attrName>fill.on</p:attrName>
                                            </p:attrNameLst>
                                          </p:cBhvr>
                                          <p:to>
                                            <p:strVal val="true"/>
                                          </p:to>
                                        </p:set>
                                      </p:childTnLst>
                                    </p:cTn>
                                  </p:par>
                                  <p:par>
                                    <p:cTn id="32" presetID="19" presetClass="emph" presetSubtype="0" fill="hold" grpId="0" nodeType="withEffect">
                                      <p:stCondLst>
                                        <p:cond delay="0"/>
                                      </p:stCondLst>
                                      <p:childTnLst>
                                        <p:animClr clrSpc="rgb" dir="cw">
                                          <p:cBhvr override="childStyle">
                                            <p:cTn id="33" dur="750" fill="hold"/>
                                            <p:tgtEl>
                                              <p:spTgt spid="18"/>
                                            </p:tgtEl>
                                            <p:attrNameLst>
                                              <p:attrName>style.color</p:attrName>
                                            </p:attrNameLst>
                                          </p:cBhvr>
                                          <p:to>
                                            <a:srgbClr val="C00000"/>
                                          </p:to>
                                        </p:animClr>
                                        <p:animClr clrSpc="rgb" dir="cw">
                                          <p:cBhvr>
                                            <p:cTn id="34" dur="750" fill="hold"/>
                                            <p:tgtEl>
                                              <p:spTgt spid="18"/>
                                            </p:tgtEl>
                                            <p:attrNameLst>
                                              <p:attrName>fillcolor</p:attrName>
                                            </p:attrNameLst>
                                          </p:cBhvr>
                                          <p:to>
                                            <a:srgbClr val="C00000"/>
                                          </p:to>
                                        </p:animClr>
                                        <p:set>
                                          <p:cBhvr>
                                            <p:cTn id="35" dur="750" fill="hold"/>
                                            <p:tgtEl>
                                              <p:spTgt spid="18"/>
                                            </p:tgtEl>
                                            <p:attrNameLst>
                                              <p:attrName>fill.type</p:attrName>
                                            </p:attrNameLst>
                                          </p:cBhvr>
                                          <p:to>
                                            <p:strVal val="solid"/>
                                          </p:to>
                                        </p:set>
                                        <p:set>
                                          <p:cBhvr>
                                            <p:cTn id="36" dur="750" fill="hold"/>
                                            <p:tgtEl>
                                              <p:spTgt spid="18"/>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750" fill="hold"/>
                                            <p:tgtEl>
                                              <p:spTgt spid="24"/>
                                            </p:tgtEl>
                                            <p:attrNameLst>
                                              <p:attrName>style.color</p:attrName>
                                            </p:attrNameLst>
                                          </p:cBhvr>
                                          <p:to>
                                            <a:srgbClr val="C00000"/>
                                          </p:to>
                                        </p:animClr>
                                        <p:animClr clrSpc="rgb" dir="cw">
                                          <p:cBhvr>
                                            <p:cTn id="39" dur="750" fill="hold"/>
                                            <p:tgtEl>
                                              <p:spTgt spid="24"/>
                                            </p:tgtEl>
                                            <p:attrNameLst>
                                              <p:attrName>fillcolor</p:attrName>
                                            </p:attrNameLst>
                                          </p:cBhvr>
                                          <p:to>
                                            <a:srgbClr val="C00000"/>
                                          </p:to>
                                        </p:animClr>
                                        <p:set>
                                          <p:cBhvr>
                                            <p:cTn id="40" dur="750" fill="hold"/>
                                            <p:tgtEl>
                                              <p:spTgt spid="24"/>
                                            </p:tgtEl>
                                            <p:attrNameLst>
                                              <p:attrName>fill.type</p:attrName>
                                            </p:attrNameLst>
                                          </p:cBhvr>
                                          <p:to>
                                            <p:strVal val="solid"/>
                                          </p:to>
                                        </p:set>
                                        <p:set>
                                          <p:cBhvr>
                                            <p:cTn id="41" dur="750" fill="hold"/>
                                            <p:tgtEl>
                                              <p:spTgt spid="24"/>
                                            </p:tgtEl>
                                            <p:attrNameLst>
                                              <p:attrName>fill.on</p:attrName>
                                            </p:attrNameLst>
                                          </p:cBhvr>
                                          <p:to>
                                            <p:strVal val="true"/>
                                          </p:to>
                                        </p:set>
                                      </p:childTnLst>
                                    </p:cTn>
                                  </p:par>
                                  <p:par>
                                    <p:cTn id="42" presetID="19" presetClass="emph" presetSubtype="0" fill="hold" grpId="0" nodeType="withEffect">
                                      <p:stCondLst>
                                        <p:cond delay="0"/>
                                      </p:stCondLst>
                                      <p:childTnLst>
                                        <p:animClr clrSpc="rgb" dir="cw">
                                          <p:cBhvr override="childStyle">
                                            <p:cTn id="43" dur="750" fill="hold"/>
                                            <p:tgtEl>
                                              <p:spTgt spid="26"/>
                                            </p:tgtEl>
                                            <p:attrNameLst>
                                              <p:attrName>style.color</p:attrName>
                                            </p:attrNameLst>
                                          </p:cBhvr>
                                          <p:to>
                                            <a:srgbClr val="C00000"/>
                                          </p:to>
                                        </p:animClr>
                                        <p:animClr clrSpc="rgb" dir="cw">
                                          <p:cBhvr>
                                            <p:cTn id="44" dur="750" fill="hold"/>
                                            <p:tgtEl>
                                              <p:spTgt spid="26"/>
                                            </p:tgtEl>
                                            <p:attrNameLst>
                                              <p:attrName>fillcolor</p:attrName>
                                            </p:attrNameLst>
                                          </p:cBhvr>
                                          <p:to>
                                            <a:srgbClr val="C00000"/>
                                          </p:to>
                                        </p:animClr>
                                        <p:set>
                                          <p:cBhvr>
                                            <p:cTn id="45" dur="750" fill="hold"/>
                                            <p:tgtEl>
                                              <p:spTgt spid="26"/>
                                            </p:tgtEl>
                                            <p:attrNameLst>
                                              <p:attrName>fill.type</p:attrName>
                                            </p:attrNameLst>
                                          </p:cBhvr>
                                          <p:to>
                                            <p:strVal val="solid"/>
                                          </p:to>
                                        </p:set>
                                        <p:set>
                                          <p:cBhvr>
                                            <p:cTn id="46" dur="750" fill="hold"/>
                                            <p:tgtEl>
                                              <p:spTgt spid="26"/>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14:presetBounceEnd="50000">
                                      <p:stCondLst>
                                        <p:cond delay="0"/>
                                      </p:stCondLst>
                                      <p:childTnLst>
                                        <p:animRot by="-6300000" p14:bounceEnd="50000">
                                          <p:cBhvr>
                                            <p:cTn id="50" dur="1500" fill="hold"/>
                                            <p:tgtEl>
                                              <p:spTgt spid="28"/>
                                            </p:tgtEl>
                                            <p:attrNameLst>
                                              <p:attrName>r</p:attrName>
                                            </p:attrNameLst>
                                          </p:cBhvr>
                                        </p:animRot>
                                      </p:childTnLst>
                                    </p:cTn>
                                  </p:par>
                                  <p:par>
                                    <p:cTn id="51" presetID="7" presetClass="emph" presetSubtype="2" fill="hold" grpId="1" nodeType="withEffect">
                                      <p:stCondLst>
                                        <p:cond delay="0"/>
                                      </p:stCondLst>
                                      <p:childTnLst>
                                        <p:animClr clrSpc="rgb" dir="cw">
                                          <p:cBhvr>
                                            <p:cTn id="52" dur="750" fill="hold"/>
                                            <p:tgtEl>
                                              <p:spTgt spid="17"/>
                                            </p:tgtEl>
                                            <p:attrNameLst>
                                              <p:attrName>stroke.color</p:attrName>
                                            </p:attrNameLst>
                                          </p:cBhvr>
                                          <p:to>
                                            <a:srgbClr val="008272"/>
                                          </p:to>
                                        </p:animClr>
                                        <p:set>
                                          <p:cBhvr>
                                            <p:cTn id="53" dur="750" fill="hold"/>
                                            <p:tgtEl>
                                              <p:spTgt spid="17"/>
                                            </p:tgtEl>
                                            <p:attrNameLst>
                                              <p:attrName>stroke.on</p:attrName>
                                            </p:attrNameLst>
                                          </p:cBhvr>
                                          <p:to>
                                            <p:strVal val="true"/>
                                          </p:to>
                                        </p:set>
                                      </p:childTnLst>
                                    </p:cTn>
                                  </p:par>
                                  <p:par>
                                    <p:cTn id="54" presetID="1" presetClass="emph" presetSubtype="2" fill="hold" nodeType="withEffect">
                                      <p:stCondLst>
                                        <p:cond delay="0"/>
                                      </p:stCondLst>
                                      <p:childTnLst>
                                        <p:animClr clrSpc="rgb" dir="cw">
                                          <p:cBhvr>
                                            <p:cTn id="55" dur="750" fill="hold"/>
                                            <p:tgtEl>
                                              <p:spTgt spid="38"/>
                                            </p:tgtEl>
                                            <p:attrNameLst>
                                              <p:attrName>fillcolor</p:attrName>
                                            </p:attrNameLst>
                                          </p:cBhvr>
                                          <p:to>
                                            <a:srgbClr val="008272"/>
                                          </p:to>
                                        </p:animClr>
                                        <p:set>
                                          <p:cBhvr>
                                            <p:cTn id="56" dur="750" fill="hold"/>
                                            <p:tgtEl>
                                              <p:spTgt spid="38"/>
                                            </p:tgtEl>
                                            <p:attrNameLst>
                                              <p:attrName>fill.type</p:attrName>
                                            </p:attrNameLst>
                                          </p:cBhvr>
                                          <p:to>
                                            <p:strVal val="solid"/>
                                          </p:to>
                                        </p:set>
                                        <p:set>
                                          <p:cBhvr>
                                            <p:cTn id="57" dur="750" fill="hold"/>
                                            <p:tgtEl>
                                              <p:spTgt spid="38"/>
                                            </p:tgtEl>
                                            <p:attrNameLst>
                                              <p:attrName>fill.on</p:attrName>
                                            </p:attrNameLst>
                                          </p:cBhvr>
                                          <p:to>
                                            <p:strVal val="true"/>
                                          </p:to>
                                        </p:set>
                                      </p:childTnLst>
                                    </p:cTn>
                                  </p:par>
                                  <p:par>
                                    <p:cTn id="58" presetID="19" presetClass="emph" presetSubtype="0" fill="hold" grpId="1" nodeType="withEffect">
                                      <p:stCondLst>
                                        <p:cond delay="0"/>
                                      </p:stCondLst>
                                      <p:childTnLst>
                                        <p:animClr clrSpc="rgb" dir="cw">
                                          <p:cBhvr override="childStyle">
                                            <p:cTn id="59" dur="750" fill="hold"/>
                                            <p:tgtEl>
                                              <p:spTgt spid="27"/>
                                            </p:tgtEl>
                                            <p:attrNameLst>
                                              <p:attrName>style.color</p:attrName>
                                            </p:attrNameLst>
                                          </p:cBhvr>
                                          <p:to>
                                            <a:srgbClr val="008272"/>
                                          </p:to>
                                        </p:animClr>
                                        <p:animClr clrSpc="rgb" dir="cw">
                                          <p:cBhvr>
                                            <p:cTn id="60" dur="750" fill="hold"/>
                                            <p:tgtEl>
                                              <p:spTgt spid="27"/>
                                            </p:tgtEl>
                                            <p:attrNameLst>
                                              <p:attrName>fillcolor</p:attrName>
                                            </p:attrNameLst>
                                          </p:cBhvr>
                                          <p:to>
                                            <a:srgbClr val="008272"/>
                                          </p:to>
                                        </p:animClr>
                                        <p:set>
                                          <p:cBhvr>
                                            <p:cTn id="61" dur="750" fill="hold"/>
                                            <p:tgtEl>
                                              <p:spTgt spid="27"/>
                                            </p:tgtEl>
                                            <p:attrNameLst>
                                              <p:attrName>fill.type</p:attrName>
                                            </p:attrNameLst>
                                          </p:cBhvr>
                                          <p:to>
                                            <p:strVal val="solid"/>
                                          </p:to>
                                        </p:set>
                                        <p:set>
                                          <p:cBhvr>
                                            <p:cTn id="62" dur="750" fill="hold"/>
                                            <p:tgtEl>
                                              <p:spTgt spid="27"/>
                                            </p:tgtEl>
                                            <p:attrNameLst>
                                              <p:attrName>fill.on</p:attrName>
                                            </p:attrNameLst>
                                          </p:cBhvr>
                                          <p:to>
                                            <p:strVal val="true"/>
                                          </p:to>
                                        </p:set>
                                      </p:childTnLst>
                                    </p:cTn>
                                  </p:par>
                                  <p:par>
                                    <p:cTn id="63" presetID="19" presetClass="emph" presetSubtype="0" fill="hold" grpId="1" nodeType="withEffect">
                                      <p:stCondLst>
                                        <p:cond delay="0"/>
                                      </p:stCondLst>
                                      <p:childTnLst>
                                        <p:animClr clrSpc="rgb" dir="cw">
                                          <p:cBhvr override="childStyle">
                                            <p:cTn id="64" dur="750" fill="hold"/>
                                            <p:tgtEl>
                                              <p:spTgt spid="25"/>
                                            </p:tgtEl>
                                            <p:attrNameLst>
                                              <p:attrName>style.color</p:attrName>
                                            </p:attrNameLst>
                                          </p:cBhvr>
                                          <p:to>
                                            <a:srgbClr val="008272"/>
                                          </p:to>
                                        </p:animClr>
                                        <p:animClr clrSpc="rgb" dir="cw">
                                          <p:cBhvr>
                                            <p:cTn id="65" dur="750" fill="hold"/>
                                            <p:tgtEl>
                                              <p:spTgt spid="25"/>
                                            </p:tgtEl>
                                            <p:attrNameLst>
                                              <p:attrName>fillcolor</p:attrName>
                                            </p:attrNameLst>
                                          </p:cBhvr>
                                          <p:to>
                                            <a:srgbClr val="008272"/>
                                          </p:to>
                                        </p:animClr>
                                        <p:set>
                                          <p:cBhvr>
                                            <p:cTn id="66" dur="750" fill="hold"/>
                                            <p:tgtEl>
                                              <p:spTgt spid="25"/>
                                            </p:tgtEl>
                                            <p:attrNameLst>
                                              <p:attrName>fill.type</p:attrName>
                                            </p:attrNameLst>
                                          </p:cBhvr>
                                          <p:to>
                                            <p:strVal val="solid"/>
                                          </p:to>
                                        </p:set>
                                        <p:set>
                                          <p:cBhvr>
                                            <p:cTn id="67" dur="750" fill="hold"/>
                                            <p:tgtEl>
                                              <p:spTgt spid="25"/>
                                            </p:tgtEl>
                                            <p:attrNameLst>
                                              <p:attrName>fill.on</p:attrName>
                                            </p:attrNameLst>
                                          </p:cBhvr>
                                          <p:to>
                                            <p:strVal val="true"/>
                                          </p:to>
                                        </p:set>
                                      </p:childTnLst>
                                    </p:cTn>
                                  </p:par>
                                  <p:par>
                                    <p:cTn id="68" presetID="19" presetClass="emph" presetSubtype="0" fill="hold" grpId="1" nodeType="withEffect">
                                      <p:stCondLst>
                                        <p:cond delay="0"/>
                                      </p:stCondLst>
                                      <p:childTnLst>
                                        <p:animClr clrSpc="rgb" dir="cw">
                                          <p:cBhvr override="childStyle">
                                            <p:cTn id="69" dur="750" fill="hold"/>
                                            <p:tgtEl>
                                              <p:spTgt spid="23"/>
                                            </p:tgtEl>
                                            <p:attrNameLst>
                                              <p:attrName>style.color</p:attrName>
                                            </p:attrNameLst>
                                          </p:cBhvr>
                                          <p:to>
                                            <a:srgbClr val="008272"/>
                                          </p:to>
                                        </p:animClr>
                                        <p:animClr clrSpc="rgb" dir="cw">
                                          <p:cBhvr>
                                            <p:cTn id="70" dur="750" fill="hold"/>
                                            <p:tgtEl>
                                              <p:spTgt spid="23"/>
                                            </p:tgtEl>
                                            <p:attrNameLst>
                                              <p:attrName>fillcolor</p:attrName>
                                            </p:attrNameLst>
                                          </p:cBhvr>
                                          <p:to>
                                            <a:srgbClr val="008272"/>
                                          </p:to>
                                        </p:animClr>
                                        <p:set>
                                          <p:cBhvr>
                                            <p:cTn id="71" dur="750" fill="hold"/>
                                            <p:tgtEl>
                                              <p:spTgt spid="23"/>
                                            </p:tgtEl>
                                            <p:attrNameLst>
                                              <p:attrName>fill.type</p:attrName>
                                            </p:attrNameLst>
                                          </p:cBhvr>
                                          <p:to>
                                            <p:strVal val="solid"/>
                                          </p:to>
                                        </p:set>
                                        <p:set>
                                          <p:cBhvr>
                                            <p:cTn id="72" dur="750" fill="hold"/>
                                            <p:tgtEl>
                                              <p:spTgt spid="23"/>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750" fill="hold"/>
                                            <p:tgtEl>
                                              <p:spTgt spid="18"/>
                                            </p:tgtEl>
                                            <p:attrNameLst>
                                              <p:attrName>style.color</p:attrName>
                                            </p:attrNameLst>
                                          </p:cBhvr>
                                          <p:to>
                                            <a:srgbClr val="008272"/>
                                          </p:to>
                                        </p:animClr>
                                        <p:animClr clrSpc="rgb" dir="cw">
                                          <p:cBhvr>
                                            <p:cTn id="75" dur="750" fill="hold"/>
                                            <p:tgtEl>
                                              <p:spTgt spid="18"/>
                                            </p:tgtEl>
                                            <p:attrNameLst>
                                              <p:attrName>fillcolor</p:attrName>
                                            </p:attrNameLst>
                                          </p:cBhvr>
                                          <p:to>
                                            <a:srgbClr val="008272"/>
                                          </p:to>
                                        </p:animClr>
                                        <p:set>
                                          <p:cBhvr>
                                            <p:cTn id="76" dur="750" fill="hold"/>
                                            <p:tgtEl>
                                              <p:spTgt spid="18"/>
                                            </p:tgtEl>
                                            <p:attrNameLst>
                                              <p:attrName>fill.type</p:attrName>
                                            </p:attrNameLst>
                                          </p:cBhvr>
                                          <p:to>
                                            <p:strVal val="solid"/>
                                          </p:to>
                                        </p:set>
                                        <p:set>
                                          <p:cBhvr>
                                            <p:cTn id="77" dur="750" fill="hold"/>
                                            <p:tgtEl>
                                              <p:spTgt spid="18"/>
                                            </p:tgtEl>
                                            <p:attrNameLst>
                                              <p:attrName>fill.on</p:attrName>
                                            </p:attrNameLst>
                                          </p:cBhvr>
                                          <p:to>
                                            <p:strVal val="true"/>
                                          </p:to>
                                        </p:set>
                                      </p:childTnLst>
                                    </p:cTn>
                                  </p:par>
                                  <p:par>
                                    <p:cTn id="78" presetID="19" presetClass="emph" presetSubtype="0" fill="hold" grpId="1" nodeType="withEffect">
                                      <p:stCondLst>
                                        <p:cond delay="0"/>
                                      </p:stCondLst>
                                      <p:childTnLst>
                                        <p:animClr clrSpc="rgb" dir="cw">
                                          <p:cBhvr override="childStyle">
                                            <p:cTn id="79" dur="800" fill="hold"/>
                                            <p:tgtEl>
                                              <p:spTgt spid="24"/>
                                            </p:tgtEl>
                                            <p:attrNameLst>
                                              <p:attrName>style.color</p:attrName>
                                            </p:attrNameLst>
                                          </p:cBhvr>
                                          <p:to>
                                            <a:srgbClr val="008272"/>
                                          </p:to>
                                        </p:animClr>
                                        <p:animClr clrSpc="rgb" dir="cw">
                                          <p:cBhvr>
                                            <p:cTn id="80" dur="800" fill="hold"/>
                                            <p:tgtEl>
                                              <p:spTgt spid="24"/>
                                            </p:tgtEl>
                                            <p:attrNameLst>
                                              <p:attrName>fillcolor</p:attrName>
                                            </p:attrNameLst>
                                          </p:cBhvr>
                                          <p:to>
                                            <a:srgbClr val="008272"/>
                                          </p:to>
                                        </p:animClr>
                                        <p:set>
                                          <p:cBhvr>
                                            <p:cTn id="81" dur="800" fill="hold"/>
                                            <p:tgtEl>
                                              <p:spTgt spid="24"/>
                                            </p:tgtEl>
                                            <p:attrNameLst>
                                              <p:attrName>fill.type</p:attrName>
                                            </p:attrNameLst>
                                          </p:cBhvr>
                                          <p:to>
                                            <p:strVal val="solid"/>
                                          </p:to>
                                        </p:set>
                                        <p:set>
                                          <p:cBhvr>
                                            <p:cTn id="82" dur="800" fill="hold"/>
                                            <p:tgtEl>
                                              <p:spTgt spid="24"/>
                                            </p:tgtEl>
                                            <p:attrNameLst>
                                              <p:attrName>fill.on</p:attrName>
                                            </p:attrNameLst>
                                          </p:cBhvr>
                                          <p:to>
                                            <p:strVal val="true"/>
                                          </p:to>
                                        </p:set>
                                      </p:childTnLst>
                                    </p:cTn>
                                  </p:par>
                                  <p:par>
                                    <p:cTn id="83" presetID="19" presetClass="emph" presetSubtype="0" fill="hold" grpId="1" nodeType="withEffect">
                                      <p:stCondLst>
                                        <p:cond delay="0"/>
                                      </p:stCondLst>
                                      <p:childTnLst>
                                        <p:animClr clrSpc="rgb" dir="cw">
                                          <p:cBhvr override="childStyle">
                                            <p:cTn id="84" dur="750" fill="hold"/>
                                            <p:tgtEl>
                                              <p:spTgt spid="26"/>
                                            </p:tgtEl>
                                            <p:attrNameLst>
                                              <p:attrName>style.color</p:attrName>
                                            </p:attrNameLst>
                                          </p:cBhvr>
                                          <p:to>
                                            <a:srgbClr val="008272"/>
                                          </p:to>
                                        </p:animClr>
                                        <p:animClr clrSpc="rgb" dir="cw">
                                          <p:cBhvr>
                                            <p:cTn id="85" dur="750" fill="hold"/>
                                            <p:tgtEl>
                                              <p:spTgt spid="26"/>
                                            </p:tgtEl>
                                            <p:attrNameLst>
                                              <p:attrName>fillcolor</p:attrName>
                                            </p:attrNameLst>
                                          </p:cBhvr>
                                          <p:to>
                                            <a:srgbClr val="008272"/>
                                          </p:to>
                                        </p:animClr>
                                        <p:set>
                                          <p:cBhvr>
                                            <p:cTn id="86" dur="750" fill="hold"/>
                                            <p:tgtEl>
                                              <p:spTgt spid="26"/>
                                            </p:tgtEl>
                                            <p:attrNameLst>
                                              <p:attrName>fill.type</p:attrName>
                                            </p:attrNameLst>
                                          </p:cBhvr>
                                          <p:to>
                                            <p:strVal val="solid"/>
                                          </p:to>
                                        </p:set>
                                        <p:set>
                                          <p:cBhvr>
                                            <p:cTn id="87"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600000">
                                          <p:cBhvr>
                                            <p:cTn id="6" dur="1500" fill="hold"/>
                                            <p:tgtEl>
                                              <p:spTgt spid="28"/>
                                            </p:tgtEl>
                                            <p:attrNameLst>
                                              <p:attrName>r</p:attrName>
                                            </p:attrNameLst>
                                          </p:cBhvr>
                                        </p:animRot>
                                      </p:childTnLst>
                                    </p:cTn>
                                  </p:par>
                                  <p:par>
                                    <p:cTn id="7" presetID="26" presetClass="emph" presetSubtype="0" fill="hold" grpId="0" nodeType="withEffect">
                                      <p:stCondLst>
                                        <p:cond delay="0"/>
                                      </p:stCondLst>
                                      <p:childTnLst>
                                        <p:animEffect transition="out" filter="fade">
                                          <p:cBhvr>
                                            <p:cTn id="8" dur="750" tmFilter="0, 0; .2, .5; .8, .5; 1, 0"/>
                                            <p:tgtEl>
                                              <p:spTgt spid="38"/>
                                            </p:tgtEl>
                                          </p:cBhvr>
                                        </p:animEffect>
                                        <p:animScale>
                                          <p:cBhvr>
                                            <p:cTn id="9" dur="375" autoRev="1" fill="hold"/>
                                            <p:tgtEl>
                                              <p:spTgt spid="38"/>
                                            </p:tgtEl>
                                          </p:cBhvr>
                                          <p:by x="105000" y="105000"/>
                                        </p:animScale>
                                      </p:childTnLst>
                                    </p:cTn>
                                  </p:par>
                                  <p:par>
                                    <p:cTn id="10" presetID="7" presetClass="emph" presetSubtype="2" fill="hold" grpId="0" nodeType="withEffect">
                                      <p:stCondLst>
                                        <p:cond delay="0"/>
                                      </p:stCondLst>
                                      <p:childTnLst>
                                        <p:animClr clrSpc="rgb" dir="cw">
                                          <p:cBhvr>
                                            <p:cTn id="11" dur="750" fill="hold"/>
                                            <p:tgtEl>
                                              <p:spTgt spid="17"/>
                                            </p:tgtEl>
                                            <p:attrNameLst>
                                              <p:attrName>stroke.color</p:attrName>
                                            </p:attrNameLst>
                                          </p:cBhvr>
                                          <p:to>
                                            <a:srgbClr val="C00000"/>
                                          </p:to>
                                        </p:animClr>
                                        <p:set>
                                          <p:cBhvr>
                                            <p:cTn id="12" dur="750" fill="hold"/>
                                            <p:tgtEl>
                                              <p:spTgt spid="17"/>
                                            </p:tgtEl>
                                            <p:attrNameLst>
                                              <p:attrName>stroke.on</p:attrName>
                                            </p:attrNameLst>
                                          </p:cBhvr>
                                          <p:to>
                                            <p:strVal val="true"/>
                                          </p:to>
                                        </p:set>
                                      </p:childTnLst>
                                    </p:cTn>
                                  </p:par>
                                  <p:par>
                                    <p:cTn id="13" presetID="1" presetClass="emph" presetSubtype="2" fill="hold" nodeType="withEffect">
                                      <p:stCondLst>
                                        <p:cond delay="0"/>
                                      </p:stCondLst>
                                      <p:childTnLst>
                                        <p:animClr clrSpc="rgb" dir="cw">
                                          <p:cBhvr>
                                            <p:cTn id="14" dur="750" fill="hold"/>
                                            <p:tgtEl>
                                              <p:spTgt spid="38"/>
                                            </p:tgtEl>
                                            <p:attrNameLst>
                                              <p:attrName>fillcolor</p:attrName>
                                            </p:attrNameLst>
                                          </p:cBhvr>
                                          <p:to>
                                            <a:srgbClr val="C00000"/>
                                          </p:to>
                                        </p:animClr>
                                        <p:set>
                                          <p:cBhvr>
                                            <p:cTn id="15" dur="750" fill="hold"/>
                                            <p:tgtEl>
                                              <p:spTgt spid="38"/>
                                            </p:tgtEl>
                                            <p:attrNameLst>
                                              <p:attrName>fill.type</p:attrName>
                                            </p:attrNameLst>
                                          </p:cBhvr>
                                          <p:to>
                                            <p:strVal val="solid"/>
                                          </p:to>
                                        </p:set>
                                        <p:set>
                                          <p:cBhvr>
                                            <p:cTn id="16" dur="750" fill="hold"/>
                                            <p:tgtEl>
                                              <p:spTgt spid="38"/>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750" fill="hold"/>
                                            <p:tgtEl>
                                              <p:spTgt spid="27"/>
                                            </p:tgtEl>
                                            <p:attrNameLst>
                                              <p:attrName>style.color</p:attrName>
                                            </p:attrNameLst>
                                          </p:cBhvr>
                                          <p:to>
                                            <a:srgbClr val="C00000"/>
                                          </p:to>
                                        </p:animClr>
                                        <p:animClr clrSpc="rgb" dir="cw">
                                          <p:cBhvr>
                                            <p:cTn id="19" dur="750" fill="hold"/>
                                            <p:tgtEl>
                                              <p:spTgt spid="27"/>
                                            </p:tgtEl>
                                            <p:attrNameLst>
                                              <p:attrName>fillcolor</p:attrName>
                                            </p:attrNameLst>
                                          </p:cBhvr>
                                          <p:to>
                                            <a:srgbClr val="C00000"/>
                                          </p:to>
                                        </p:animClr>
                                        <p:set>
                                          <p:cBhvr>
                                            <p:cTn id="20" dur="750" fill="hold"/>
                                            <p:tgtEl>
                                              <p:spTgt spid="27"/>
                                            </p:tgtEl>
                                            <p:attrNameLst>
                                              <p:attrName>fill.type</p:attrName>
                                            </p:attrNameLst>
                                          </p:cBhvr>
                                          <p:to>
                                            <p:strVal val="solid"/>
                                          </p:to>
                                        </p:set>
                                        <p:set>
                                          <p:cBhvr>
                                            <p:cTn id="21" dur="750" fill="hold"/>
                                            <p:tgtEl>
                                              <p:spTgt spid="27"/>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750" fill="hold"/>
                                            <p:tgtEl>
                                              <p:spTgt spid="25"/>
                                            </p:tgtEl>
                                            <p:attrNameLst>
                                              <p:attrName>style.color</p:attrName>
                                            </p:attrNameLst>
                                          </p:cBhvr>
                                          <p:to>
                                            <a:srgbClr val="C00000"/>
                                          </p:to>
                                        </p:animClr>
                                        <p:animClr clrSpc="rgb" dir="cw">
                                          <p:cBhvr>
                                            <p:cTn id="24" dur="750" fill="hold"/>
                                            <p:tgtEl>
                                              <p:spTgt spid="25"/>
                                            </p:tgtEl>
                                            <p:attrNameLst>
                                              <p:attrName>fillcolor</p:attrName>
                                            </p:attrNameLst>
                                          </p:cBhvr>
                                          <p:to>
                                            <a:srgbClr val="C00000"/>
                                          </p:to>
                                        </p:animClr>
                                        <p:set>
                                          <p:cBhvr>
                                            <p:cTn id="25" dur="750" fill="hold"/>
                                            <p:tgtEl>
                                              <p:spTgt spid="25"/>
                                            </p:tgtEl>
                                            <p:attrNameLst>
                                              <p:attrName>fill.type</p:attrName>
                                            </p:attrNameLst>
                                          </p:cBhvr>
                                          <p:to>
                                            <p:strVal val="solid"/>
                                          </p:to>
                                        </p:set>
                                        <p:set>
                                          <p:cBhvr>
                                            <p:cTn id="26" dur="750" fill="hold"/>
                                            <p:tgtEl>
                                              <p:spTgt spid="25"/>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750" fill="hold"/>
                                            <p:tgtEl>
                                              <p:spTgt spid="23"/>
                                            </p:tgtEl>
                                            <p:attrNameLst>
                                              <p:attrName>style.color</p:attrName>
                                            </p:attrNameLst>
                                          </p:cBhvr>
                                          <p:to>
                                            <a:srgbClr val="C00000"/>
                                          </p:to>
                                        </p:animClr>
                                        <p:animClr clrSpc="rgb" dir="cw">
                                          <p:cBhvr>
                                            <p:cTn id="29" dur="750" fill="hold"/>
                                            <p:tgtEl>
                                              <p:spTgt spid="23"/>
                                            </p:tgtEl>
                                            <p:attrNameLst>
                                              <p:attrName>fillcolor</p:attrName>
                                            </p:attrNameLst>
                                          </p:cBhvr>
                                          <p:to>
                                            <a:srgbClr val="C00000"/>
                                          </p:to>
                                        </p:animClr>
                                        <p:set>
                                          <p:cBhvr>
                                            <p:cTn id="30" dur="750" fill="hold"/>
                                            <p:tgtEl>
                                              <p:spTgt spid="23"/>
                                            </p:tgtEl>
                                            <p:attrNameLst>
                                              <p:attrName>fill.type</p:attrName>
                                            </p:attrNameLst>
                                          </p:cBhvr>
                                          <p:to>
                                            <p:strVal val="solid"/>
                                          </p:to>
                                        </p:set>
                                        <p:set>
                                          <p:cBhvr>
                                            <p:cTn id="31" dur="750" fill="hold"/>
                                            <p:tgtEl>
                                              <p:spTgt spid="23"/>
                                            </p:tgtEl>
                                            <p:attrNameLst>
                                              <p:attrName>fill.on</p:attrName>
                                            </p:attrNameLst>
                                          </p:cBhvr>
                                          <p:to>
                                            <p:strVal val="true"/>
                                          </p:to>
                                        </p:set>
                                      </p:childTnLst>
                                    </p:cTn>
                                  </p:par>
                                  <p:par>
                                    <p:cTn id="32" presetID="19" presetClass="emph" presetSubtype="0" fill="hold" grpId="0" nodeType="withEffect">
                                      <p:stCondLst>
                                        <p:cond delay="0"/>
                                      </p:stCondLst>
                                      <p:childTnLst>
                                        <p:animClr clrSpc="rgb" dir="cw">
                                          <p:cBhvr override="childStyle">
                                            <p:cTn id="33" dur="750" fill="hold"/>
                                            <p:tgtEl>
                                              <p:spTgt spid="18"/>
                                            </p:tgtEl>
                                            <p:attrNameLst>
                                              <p:attrName>style.color</p:attrName>
                                            </p:attrNameLst>
                                          </p:cBhvr>
                                          <p:to>
                                            <a:srgbClr val="C00000"/>
                                          </p:to>
                                        </p:animClr>
                                        <p:animClr clrSpc="rgb" dir="cw">
                                          <p:cBhvr>
                                            <p:cTn id="34" dur="750" fill="hold"/>
                                            <p:tgtEl>
                                              <p:spTgt spid="18"/>
                                            </p:tgtEl>
                                            <p:attrNameLst>
                                              <p:attrName>fillcolor</p:attrName>
                                            </p:attrNameLst>
                                          </p:cBhvr>
                                          <p:to>
                                            <a:srgbClr val="C00000"/>
                                          </p:to>
                                        </p:animClr>
                                        <p:set>
                                          <p:cBhvr>
                                            <p:cTn id="35" dur="750" fill="hold"/>
                                            <p:tgtEl>
                                              <p:spTgt spid="18"/>
                                            </p:tgtEl>
                                            <p:attrNameLst>
                                              <p:attrName>fill.type</p:attrName>
                                            </p:attrNameLst>
                                          </p:cBhvr>
                                          <p:to>
                                            <p:strVal val="solid"/>
                                          </p:to>
                                        </p:set>
                                        <p:set>
                                          <p:cBhvr>
                                            <p:cTn id="36" dur="750" fill="hold"/>
                                            <p:tgtEl>
                                              <p:spTgt spid="18"/>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750" fill="hold"/>
                                            <p:tgtEl>
                                              <p:spTgt spid="24"/>
                                            </p:tgtEl>
                                            <p:attrNameLst>
                                              <p:attrName>style.color</p:attrName>
                                            </p:attrNameLst>
                                          </p:cBhvr>
                                          <p:to>
                                            <a:srgbClr val="C00000"/>
                                          </p:to>
                                        </p:animClr>
                                        <p:animClr clrSpc="rgb" dir="cw">
                                          <p:cBhvr>
                                            <p:cTn id="39" dur="750" fill="hold"/>
                                            <p:tgtEl>
                                              <p:spTgt spid="24"/>
                                            </p:tgtEl>
                                            <p:attrNameLst>
                                              <p:attrName>fillcolor</p:attrName>
                                            </p:attrNameLst>
                                          </p:cBhvr>
                                          <p:to>
                                            <a:srgbClr val="C00000"/>
                                          </p:to>
                                        </p:animClr>
                                        <p:set>
                                          <p:cBhvr>
                                            <p:cTn id="40" dur="750" fill="hold"/>
                                            <p:tgtEl>
                                              <p:spTgt spid="24"/>
                                            </p:tgtEl>
                                            <p:attrNameLst>
                                              <p:attrName>fill.type</p:attrName>
                                            </p:attrNameLst>
                                          </p:cBhvr>
                                          <p:to>
                                            <p:strVal val="solid"/>
                                          </p:to>
                                        </p:set>
                                        <p:set>
                                          <p:cBhvr>
                                            <p:cTn id="41" dur="750" fill="hold"/>
                                            <p:tgtEl>
                                              <p:spTgt spid="24"/>
                                            </p:tgtEl>
                                            <p:attrNameLst>
                                              <p:attrName>fill.on</p:attrName>
                                            </p:attrNameLst>
                                          </p:cBhvr>
                                          <p:to>
                                            <p:strVal val="true"/>
                                          </p:to>
                                        </p:set>
                                      </p:childTnLst>
                                    </p:cTn>
                                  </p:par>
                                  <p:par>
                                    <p:cTn id="42" presetID="19" presetClass="emph" presetSubtype="0" fill="hold" grpId="0" nodeType="withEffect">
                                      <p:stCondLst>
                                        <p:cond delay="0"/>
                                      </p:stCondLst>
                                      <p:childTnLst>
                                        <p:animClr clrSpc="rgb" dir="cw">
                                          <p:cBhvr override="childStyle">
                                            <p:cTn id="43" dur="750" fill="hold"/>
                                            <p:tgtEl>
                                              <p:spTgt spid="26"/>
                                            </p:tgtEl>
                                            <p:attrNameLst>
                                              <p:attrName>style.color</p:attrName>
                                            </p:attrNameLst>
                                          </p:cBhvr>
                                          <p:to>
                                            <a:srgbClr val="C00000"/>
                                          </p:to>
                                        </p:animClr>
                                        <p:animClr clrSpc="rgb" dir="cw">
                                          <p:cBhvr>
                                            <p:cTn id="44" dur="750" fill="hold"/>
                                            <p:tgtEl>
                                              <p:spTgt spid="26"/>
                                            </p:tgtEl>
                                            <p:attrNameLst>
                                              <p:attrName>fillcolor</p:attrName>
                                            </p:attrNameLst>
                                          </p:cBhvr>
                                          <p:to>
                                            <a:srgbClr val="C00000"/>
                                          </p:to>
                                        </p:animClr>
                                        <p:set>
                                          <p:cBhvr>
                                            <p:cTn id="45" dur="750" fill="hold"/>
                                            <p:tgtEl>
                                              <p:spTgt spid="26"/>
                                            </p:tgtEl>
                                            <p:attrNameLst>
                                              <p:attrName>fill.type</p:attrName>
                                            </p:attrNameLst>
                                          </p:cBhvr>
                                          <p:to>
                                            <p:strVal val="solid"/>
                                          </p:to>
                                        </p:set>
                                        <p:set>
                                          <p:cBhvr>
                                            <p:cTn id="46" dur="750" fill="hold"/>
                                            <p:tgtEl>
                                              <p:spTgt spid="26"/>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6300000">
                                          <p:cBhvr>
                                            <p:cTn id="50" dur="1500" fill="hold"/>
                                            <p:tgtEl>
                                              <p:spTgt spid="28"/>
                                            </p:tgtEl>
                                            <p:attrNameLst>
                                              <p:attrName>r</p:attrName>
                                            </p:attrNameLst>
                                          </p:cBhvr>
                                        </p:animRot>
                                      </p:childTnLst>
                                    </p:cTn>
                                  </p:par>
                                  <p:par>
                                    <p:cTn id="51" presetID="7" presetClass="emph" presetSubtype="2" fill="hold" grpId="1" nodeType="withEffect">
                                      <p:stCondLst>
                                        <p:cond delay="0"/>
                                      </p:stCondLst>
                                      <p:childTnLst>
                                        <p:animClr clrSpc="rgb" dir="cw">
                                          <p:cBhvr>
                                            <p:cTn id="52" dur="750" fill="hold"/>
                                            <p:tgtEl>
                                              <p:spTgt spid="17"/>
                                            </p:tgtEl>
                                            <p:attrNameLst>
                                              <p:attrName>stroke.color</p:attrName>
                                            </p:attrNameLst>
                                          </p:cBhvr>
                                          <p:to>
                                            <a:srgbClr val="008272"/>
                                          </p:to>
                                        </p:animClr>
                                        <p:set>
                                          <p:cBhvr>
                                            <p:cTn id="53" dur="750" fill="hold"/>
                                            <p:tgtEl>
                                              <p:spTgt spid="17"/>
                                            </p:tgtEl>
                                            <p:attrNameLst>
                                              <p:attrName>stroke.on</p:attrName>
                                            </p:attrNameLst>
                                          </p:cBhvr>
                                          <p:to>
                                            <p:strVal val="true"/>
                                          </p:to>
                                        </p:set>
                                      </p:childTnLst>
                                    </p:cTn>
                                  </p:par>
                                  <p:par>
                                    <p:cTn id="54" presetID="1" presetClass="emph" presetSubtype="2" fill="hold" nodeType="withEffect">
                                      <p:stCondLst>
                                        <p:cond delay="0"/>
                                      </p:stCondLst>
                                      <p:childTnLst>
                                        <p:animClr clrSpc="rgb" dir="cw">
                                          <p:cBhvr>
                                            <p:cTn id="55" dur="750" fill="hold"/>
                                            <p:tgtEl>
                                              <p:spTgt spid="38"/>
                                            </p:tgtEl>
                                            <p:attrNameLst>
                                              <p:attrName>fillcolor</p:attrName>
                                            </p:attrNameLst>
                                          </p:cBhvr>
                                          <p:to>
                                            <a:srgbClr val="008272"/>
                                          </p:to>
                                        </p:animClr>
                                        <p:set>
                                          <p:cBhvr>
                                            <p:cTn id="56" dur="750" fill="hold"/>
                                            <p:tgtEl>
                                              <p:spTgt spid="38"/>
                                            </p:tgtEl>
                                            <p:attrNameLst>
                                              <p:attrName>fill.type</p:attrName>
                                            </p:attrNameLst>
                                          </p:cBhvr>
                                          <p:to>
                                            <p:strVal val="solid"/>
                                          </p:to>
                                        </p:set>
                                        <p:set>
                                          <p:cBhvr>
                                            <p:cTn id="57" dur="750" fill="hold"/>
                                            <p:tgtEl>
                                              <p:spTgt spid="38"/>
                                            </p:tgtEl>
                                            <p:attrNameLst>
                                              <p:attrName>fill.on</p:attrName>
                                            </p:attrNameLst>
                                          </p:cBhvr>
                                          <p:to>
                                            <p:strVal val="true"/>
                                          </p:to>
                                        </p:set>
                                      </p:childTnLst>
                                    </p:cTn>
                                  </p:par>
                                  <p:par>
                                    <p:cTn id="58" presetID="19" presetClass="emph" presetSubtype="0" fill="hold" grpId="1" nodeType="withEffect">
                                      <p:stCondLst>
                                        <p:cond delay="0"/>
                                      </p:stCondLst>
                                      <p:childTnLst>
                                        <p:animClr clrSpc="rgb" dir="cw">
                                          <p:cBhvr override="childStyle">
                                            <p:cTn id="59" dur="750" fill="hold"/>
                                            <p:tgtEl>
                                              <p:spTgt spid="27"/>
                                            </p:tgtEl>
                                            <p:attrNameLst>
                                              <p:attrName>style.color</p:attrName>
                                            </p:attrNameLst>
                                          </p:cBhvr>
                                          <p:to>
                                            <a:srgbClr val="008272"/>
                                          </p:to>
                                        </p:animClr>
                                        <p:animClr clrSpc="rgb" dir="cw">
                                          <p:cBhvr>
                                            <p:cTn id="60" dur="750" fill="hold"/>
                                            <p:tgtEl>
                                              <p:spTgt spid="27"/>
                                            </p:tgtEl>
                                            <p:attrNameLst>
                                              <p:attrName>fillcolor</p:attrName>
                                            </p:attrNameLst>
                                          </p:cBhvr>
                                          <p:to>
                                            <a:srgbClr val="008272"/>
                                          </p:to>
                                        </p:animClr>
                                        <p:set>
                                          <p:cBhvr>
                                            <p:cTn id="61" dur="750" fill="hold"/>
                                            <p:tgtEl>
                                              <p:spTgt spid="27"/>
                                            </p:tgtEl>
                                            <p:attrNameLst>
                                              <p:attrName>fill.type</p:attrName>
                                            </p:attrNameLst>
                                          </p:cBhvr>
                                          <p:to>
                                            <p:strVal val="solid"/>
                                          </p:to>
                                        </p:set>
                                        <p:set>
                                          <p:cBhvr>
                                            <p:cTn id="62" dur="750" fill="hold"/>
                                            <p:tgtEl>
                                              <p:spTgt spid="27"/>
                                            </p:tgtEl>
                                            <p:attrNameLst>
                                              <p:attrName>fill.on</p:attrName>
                                            </p:attrNameLst>
                                          </p:cBhvr>
                                          <p:to>
                                            <p:strVal val="true"/>
                                          </p:to>
                                        </p:set>
                                      </p:childTnLst>
                                    </p:cTn>
                                  </p:par>
                                  <p:par>
                                    <p:cTn id="63" presetID="19" presetClass="emph" presetSubtype="0" fill="hold" grpId="1" nodeType="withEffect">
                                      <p:stCondLst>
                                        <p:cond delay="0"/>
                                      </p:stCondLst>
                                      <p:childTnLst>
                                        <p:animClr clrSpc="rgb" dir="cw">
                                          <p:cBhvr override="childStyle">
                                            <p:cTn id="64" dur="750" fill="hold"/>
                                            <p:tgtEl>
                                              <p:spTgt spid="25"/>
                                            </p:tgtEl>
                                            <p:attrNameLst>
                                              <p:attrName>style.color</p:attrName>
                                            </p:attrNameLst>
                                          </p:cBhvr>
                                          <p:to>
                                            <a:srgbClr val="008272"/>
                                          </p:to>
                                        </p:animClr>
                                        <p:animClr clrSpc="rgb" dir="cw">
                                          <p:cBhvr>
                                            <p:cTn id="65" dur="750" fill="hold"/>
                                            <p:tgtEl>
                                              <p:spTgt spid="25"/>
                                            </p:tgtEl>
                                            <p:attrNameLst>
                                              <p:attrName>fillcolor</p:attrName>
                                            </p:attrNameLst>
                                          </p:cBhvr>
                                          <p:to>
                                            <a:srgbClr val="008272"/>
                                          </p:to>
                                        </p:animClr>
                                        <p:set>
                                          <p:cBhvr>
                                            <p:cTn id="66" dur="750" fill="hold"/>
                                            <p:tgtEl>
                                              <p:spTgt spid="25"/>
                                            </p:tgtEl>
                                            <p:attrNameLst>
                                              <p:attrName>fill.type</p:attrName>
                                            </p:attrNameLst>
                                          </p:cBhvr>
                                          <p:to>
                                            <p:strVal val="solid"/>
                                          </p:to>
                                        </p:set>
                                        <p:set>
                                          <p:cBhvr>
                                            <p:cTn id="67" dur="750" fill="hold"/>
                                            <p:tgtEl>
                                              <p:spTgt spid="25"/>
                                            </p:tgtEl>
                                            <p:attrNameLst>
                                              <p:attrName>fill.on</p:attrName>
                                            </p:attrNameLst>
                                          </p:cBhvr>
                                          <p:to>
                                            <p:strVal val="true"/>
                                          </p:to>
                                        </p:set>
                                      </p:childTnLst>
                                    </p:cTn>
                                  </p:par>
                                  <p:par>
                                    <p:cTn id="68" presetID="19" presetClass="emph" presetSubtype="0" fill="hold" grpId="1" nodeType="withEffect">
                                      <p:stCondLst>
                                        <p:cond delay="0"/>
                                      </p:stCondLst>
                                      <p:childTnLst>
                                        <p:animClr clrSpc="rgb" dir="cw">
                                          <p:cBhvr override="childStyle">
                                            <p:cTn id="69" dur="750" fill="hold"/>
                                            <p:tgtEl>
                                              <p:spTgt spid="23"/>
                                            </p:tgtEl>
                                            <p:attrNameLst>
                                              <p:attrName>style.color</p:attrName>
                                            </p:attrNameLst>
                                          </p:cBhvr>
                                          <p:to>
                                            <a:srgbClr val="008272"/>
                                          </p:to>
                                        </p:animClr>
                                        <p:animClr clrSpc="rgb" dir="cw">
                                          <p:cBhvr>
                                            <p:cTn id="70" dur="750" fill="hold"/>
                                            <p:tgtEl>
                                              <p:spTgt spid="23"/>
                                            </p:tgtEl>
                                            <p:attrNameLst>
                                              <p:attrName>fillcolor</p:attrName>
                                            </p:attrNameLst>
                                          </p:cBhvr>
                                          <p:to>
                                            <a:srgbClr val="008272"/>
                                          </p:to>
                                        </p:animClr>
                                        <p:set>
                                          <p:cBhvr>
                                            <p:cTn id="71" dur="750" fill="hold"/>
                                            <p:tgtEl>
                                              <p:spTgt spid="23"/>
                                            </p:tgtEl>
                                            <p:attrNameLst>
                                              <p:attrName>fill.type</p:attrName>
                                            </p:attrNameLst>
                                          </p:cBhvr>
                                          <p:to>
                                            <p:strVal val="solid"/>
                                          </p:to>
                                        </p:set>
                                        <p:set>
                                          <p:cBhvr>
                                            <p:cTn id="72" dur="750" fill="hold"/>
                                            <p:tgtEl>
                                              <p:spTgt spid="23"/>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750" fill="hold"/>
                                            <p:tgtEl>
                                              <p:spTgt spid="18"/>
                                            </p:tgtEl>
                                            <p:attrNameLst>
                                              <p:attrName>style.color</p:attrName>
                                            </p:attrNameLst>
                                          </p:cBhvr>
                                          <p:to>
                                            <a:srgbClr val="008272"/>
                                          </p:to>
                                        </p:animClr>
                                        <p:animClr clrSpc="rgb" dir="cw">
                                          <p:cBhvr>
                                            <p:cTn id="75" dur="750" fill="hold"/>
                                            <p:tgtEl>
                                              <p:spTgt spid="18"/>
                                            </p:tgtEl>
                                            <p:attrNameLst>
                                              <p:attrName>fillcolor</p:attrName>
                                            </p:attrNameLst>
                                          </p:cBhvr>
                                          <p:to>
                                            <a:srgbClr val="008272"/>
                                          </p:to>
                                        </p:animClr>
                                        <p:set>
                                          <p:cBhvr>
                                            <p:cTn id="76" dur="750" fill="hold"/>
                                            <p:tgtEl>
                                              <p:spTgt spid="18"/>
                                            </p:tgtEl>
                                            <p:attrNameLst>
                                              <p:attrName>fill.type</p:attrName>
                                            </p:attrNameLst>
                                          </p:cBhvr>
                                          <p:to>
                                            <p:strVal val="solid"/>
                                          </p:to>
                                        </p:set>
                                        <p:set>
                                          <p:cBhvr>
                                            <p:cTn id="77" dur="750" fill="hold"/>
                                            <p:tgtEl>
                                              <p:spTgt spid="18"/>
                                            </p:tgtEl>
                                            <p:attrNameLst>
                                              <p:attrName>fill.on</p:attrName>
                                            </p:attrNameLst>
                                          </p:cBhvr>
                                          <p:to>
                                            <p:strVal val="true"/>
                                          </p:to>
                                        </p:set>
                                      </p:childTnLst>
                                    </p:cTn>
                                  </p:par>
                                  <p:par>
                                    <p:cTn id="78" presetID="19" presetClass="emph" presetSubtype="0" fill="hold" grpId="1" nodeType="withEffect">
                                      <p:stCondLst>
                                        <p:cond delay="0"/>
                                      </p:stCondLst>
                                      <p:childTnLst>
                                        <p:animClr clrSpc="rgb" dir="cw">
                                          <p:cBhvr override="childStyle">
                                            <p:cTn id="79" dur="800" fill="hold"/>
                                            <p:tgtEl>
                                              <p:spTgt spid="24"/>
                                            </p:tgtEl>
                                            <p:attrNameLst>
                                              <p:attrName>style.color</p:attrName>
                                            </p:attrNameLst>
                                          </p:cBhvr>
                                          <p:to>
                                            <a:srgbClr val="008272"/>
                                          </p:to>
                                        </p:animClr>
                                        <p:animClr clrSpc="rgb" dir="cw">
                                          <p:cBhvr>
                                            <p:cTn id="80" dur="800" fill="hold"/>
                                            <p:tgtEl>
                                              <p:spTgt spid="24"/>
                                            </p:tgtEl>
                                            <p:attrNameLst>
                                              <p:attrName>fillcolor</p:attrName>
                                            </p:attrNameLst>
                                          </p:cBhvr>
                                          <p:to>
                                            <a:srgbClr val="008272"/>
                                          </p:to>
                                        </p:animClr>
                                        <p:set>
                                          <p:cBhvr>
                                            <p:cTn id="81" dur="800" fill="hold"/>
                                            <p:tgtEl>
                                              <p:spTgt spid="24"/>
                                            </p:tgtEl>
                                            <p:attrNameLst>
                                              <p:attrName>fill.type</p:attrName>
                                            </p:attrNameLst>
                                          </p:cBhvr>
                                          <p:to>
                                            <p:strVal val="solid"/>
                                          </p:to>
                                        </p:set>
                                        <p:set>
                                          <p:cBhvr>
                                            <p:cTn id="82" dur="800" fill="hold"/>
                                            <p:tgtEl>
                                              <p:spTgt spid="24"/>
                                            </p:tgtEl>
                                            <p:attrNameLst>
                                              <p:attrName>fill.on</p:attrName>
                                            </p:attrNameLst>
                                          </p:cBhvr>
                                          <p:to>
                                            <p:strVal val="true"/>
                                          </p:to>
                                        </p:set>
                                      </p:childTnLst>
                                    </p:cTn>
                                  </p:par>
                                  <p:par>
                                    <p:cTn id="83" presetID="19" presetClass="emph" presetSubtype="0" fill="hold" grpId="1" nodeType="withEffect">
                                      <p:stCondLst>
                                        <p:cond delay="0"/>
                                      </p:stCondLst>
                                      <p:childTnLst>
                                        <p:animClr clrSpc="rgb" dir="cw">
                                          <p:cBhvr override="childStyle">
                                            <p:cTn id="84" dur="750" fill="hold"/>
                                            <p:tgtEl>
                                              <p:spTgt spid="26"/>
                                            </p:tgtEl>
                                            <p:attrNameLst>
                                              <p:attrName>style.color</p:attrName>
                                            </p:attrNameLst>
                                          </p:cBhvr>
                                          <p:to>
                                            <a:srgbClr val="008272"/>
                                          </p:to>
                                        </p:animClr>
                                        <p:animClr clrSpc="rgb" dir="cw">
                                          <p:cBhvr>
                                            <p:cTn id="85" dur="750" fill="hold"/>
                                            <p:tgtEl>
                                              <p:spTgt spid="26"/>
                                            </p:tgtEl>
                                            <p:attrNameLst>
                                              <p:attrName>fillcolor</p:attrName>
                                            </p:attrNameLst>
                                          </p:cBhvr>
                                          <p:to>
                                            <a:srgbClr val="008272"/>
                                          </p:to>
                                        </p:animClr>
                                        <p:set>
                                          <p:cBhvr>
                                            <p:cTn id="86" dur="750" fill="hold"/>
                                            <p:tgtEl>
                                              <p:spTgt spid="26"/>
                                            </p:tgtEl>
                                            <p:attrNameLst>
                                              <p:attrName>fill.type</p:attrName>
                                            </p:attrNameLst>
                                          </p:cBhvr>
                                          <p:to>
                                            <p:strVal val="solid"/>
                                          </p:to>
                                        </p:set>
                                        <p:set>
                                          <p:cBhvr>
                                            <p:cTn id="87"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1" y="0"/>
            <a:ext cx="12436475" cy="6994525"/>
          </a:xfrm>
          <a:prstGeom prst="rect">
            <a:avLst/>
          </a:prstGeom>
        </p:spPr>
      </p:pic>
      <p:sp>
        <p:nvSpPr>
          <p:cNvPr id="7" name="Text Placeholder 12"/>
          <p:cNvSpPr txBox="1">
            <a:spLocks/>
          </p:cNvSpPr>
          <p:nvPr/>
        </p:nvSpPr>
        <p:spPr>
          <a:xfrm>
            <a:off x="274638" y="1211264"/>
            <a:ext cx="4572000" cy="4572000"/>
          </a:xfrm>
          <a:prstGeom prst="rect">
            <a:avLst/>
          </a:prstGeom>
          <a:solidFill>
            <a:srgbClr val="00188F">
              <a:alpha val="90980"/>
            </a:srgbClr>
          </a:solidFill>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gradFill>
                  <a:gsLst>
                    <a:gs pos="1250">
                      <a:srgbClr val="FFFFFF"/>
                    </a:gs>
                    <a:gs pos="100000">
                      <a:srgbClr val="FFFFFF"/>
                    </a:gs>
                  </a:gsLst>
                  <a:lin ang="5400000" scaled="0"/>
                </a:gradFill>
              </a:rPr>
              <a:t>Security and multi-tenancy</a:t>
            </a:r>
            <a:endParaRPr lang="en-US" sz="4800" dirty="0">
              <a:gradFill>
                <a:gsLst>
                  <a:gs pos="1250">
                    <a:srgbClr val="FFFFFF"/>
                  </a:gs>
                  <a:gs pos="100000">
                    <a:srgbClr val="FFFFFF"/>
                  </a:gs>
                </a:gsLst>
                <a:lin ang="5400000" scaled="0"/>
              </a:gradFill>
            </a:endParaRPr>
          </a:p>
        </p:txBody>
      </p:sp>
      <p:sp>
        <p:nvSpPr>
          <p:cNvPr id="8" name="Rectangle 7"/>
          <p:cNvSpPr/>
          <p:nvPr/>
        </p:nvSpPr>
        <p:spPr bwMode="auto">
          <a:xfrm>
            <a:off x="5212408" y="1577043"/>
            <a:ext cx="548630" cy="548620"/>
          </a:xfrm>
          <a:prstGeom prst="rect">
            <a:avLst/>
          </a:prstGeom>
          <a:solidFill>
            <a:srgbClr val="00188F">
              <a:alpha val="9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510713" y="5783263"/>
            <a:ext cx="548630" cy="548620"/>
          </a:xfrm>
          <a:prstGeom prst="rect">
            <a:avLst/>
          </a:prstGeom>
          <a:solidFill>
            <a:srgbClr val="00188F">
              <a:alpha val="9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212408" y="5783263"/>
            <a:ext cx="548630" cy="548620"/>
          </a:xfrm>
          <a:prstGeom prst="rect">
            <a:avLst/>
          </a:prstGeom>
          <a:solidFill>
            <a:srgbClr val="00188F">
              <a:alpha val="9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510713" y="1577043"/>
            <a:ext cx="548630" cy="548620"/>
          </a:xfrm>
          <a:prstGeom prst="rect">
            <a:avLst/>
          </a:prstGeom>
          <a:solidFill>
            <a:srgbClr val="00188F">
              <a:alpha val="9098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79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3*#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2798181" y="2317073"/>
            <a:ext cx="2277410" cy="18464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Meet compliancy requirements with through encryption</a:t>
            </a:r>
            <a:endParaRPr lang="en-US" dirty="0">
              <a:solidFill>
                <a:srgbClr val="EFEFEF"/>
              </a:solidFill>
            </a:endParaRPr>
          </a:p>
        </p:txBody>
      </p:sp>
      <p:sp>
        <p:nvSpPr>
          <p:cNvPr id="6" name="Rectangle 5"/>
          <p:cNvSpPr/>
          <p:nvPr/>
        </p:nvSpPr>
        <p:spPr bwMode="auto">
          <a:xfrm>
            <a:off x="459644" y="1450314"/>
            <a:ext cx="6544837" cy="8046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Ensure workloads have the highest levels of</a:t>
            </a:r>
            <a:br>
              <a:rPr lang="en-US" dirty="0" smtClean="0">
                <a:solidFill>
                  <a:srgbClr val="EFEFEF"/>
                </a:solidFill>
              </a:rPr>
            </a:br>
            <a:r>
              <a:rPr lang="en-US" dirty="0" smtClean="0">
                <a:solidFill>
                  <a:srgbClr val="EFEFEF"/>
                </a:solidFill>
              </a:rPr>
              <a:t>security &amp; isolation with granular control capabilities</a:t>
            </a:r>
            <a:endParaRPr lang="en-US" dirty="0">
              <a:solidFill>
                <a:srgbClr val="EFEFEF"/>
              </a:solidFill>
            </a:endParaRPr>
          </a:p>
        </p:txBody>
      </p:sp>
      <p:sp>
        <p:nvSpPr>
          <p:cNvPr id="9" name="Rectangle 8"/>
          <p:cNvSpPr/>
          <p:nvPr/>
        </p:nvSpPr>
        <p:spPr bwMode="auto">
          <a:xfrm>
            <a:off x="459643" y="4225902"/>
            <a:ext cx="4624537" cy="1405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Provide in-box hooks for in-house extensibility and customization</a:t>
            </a:r>
            <a:endParaRPr lang="en-US" dirty="0">
              <a:solidFill>
                <a:srgbClr val="EFEFEF"/>
              </a:solidFill>
            </a:endParaRPr>
          </a:p>
        </p:txBody>
      </p:sp>
      <p:sp>
        <p:nvSpPr>
          <p:cNvPr id="20" name="Rectangle 19"/>
          <p:cNvSpPr/>
          <p:nvPr/>
        </p:nvSpPr>
        <p:spPr bwMode="auto">
          <a:xfrm>
            <a:off x="459644" y="2317204"/>
            <a:ext cx="2277410" cy="18464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Integrate with new and existing software &amp; hardware investments</a:t>
            </a:r>
            <a:endParaRPr lang="en-US" dirty="0">
              <a:solidFill>
                <a:srgbClr val="EFEFEF"/>
              </a:solidFill>
            </a:endParaRPr>
          </a:p>
        </p:txBody>
      </p:sp>
      <p:sp>
        <p:nvSpPr>
          <p:cNvPr id="12" name="Rectangle 11"/>
          <p:cNvSpPr/>
          <p:nvPr/>
        </p:nvSpPr>
        <p:spPr bwMode="auto">
          <a:xfrm>
            <a:off x="7074199" y="1450314"/>
            <a:ext cx="4632585" cy="104431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000">
                      <a:srgbClr val="FFFFFF"/>
                    </a:gs>
                    <a:gs pos="0">
                      <a:srgbClr val="FFFFFF"/>
                    </a:gs>
                  </a:gsLst>
                  <a:lin ang="5400000" scaled="0"/>
                </a:gradFill>
              </a:rPr>
              <a:t>PVLANS, Virtual Port ACLs,</a:t>
            </a:r>
            <a:br>
              <a:rPr lang="en-US" dirty="0" smtClean="0">
                <a:gradFill>
                  <a:gsLst>
                    <a:gs pos="100000">
                      <a:srgbClr val="FFFFFF"/>
                    </a:gs>
                    <a:gs pos="0">
                      <a:srgbClr val="FFFFFF"/>
                    </a:gs>
                  </a:gsLst>
                  <a:lin ang="5400000" scaled="0"/>
                </a:gradFill>
              </a:rPr>
            </a:br>
            <a:r>
              <a:rPr lang="en-US" dirty="0" smtClean="0">
                <a:gradFill>
                  <a:gsLst>
                    <a:gs pos="100000">
                      <a:srgbClr val="FFFFFF"/>
                    </a:gs>
                    <a:gs pos="0">
                      <a:srgbClr val="FFFFFF"/>
                    </a:gs>
                  </a:gsLst>
                  <a:lin ang="5400000" scaled="0"/>
                </a:gradFill>
              </a:rPr>
              <a:t>Port Monitoring &amp; Port Mirroring </a:t>
            </a:r>
            <a:endParaRPr lang="en-US" dirty="0">
              <a:gradFill>
                <a:gsLst>
                  <a:gs pos="100000">
                    <a:srgbClr val="FFFFFF"/>
                  </a:gs>
                  <a:gs pos="0">
                    <a:srgbClr val="FFFFFF"/>
                  </a:gs>
                </a:gsLst>
                <a:lin ang="5400000" scaled="0"/>
              </a:gradFill>
            </a:endParaRPr>
          </a:p>
        </p:txBody>
      </p:sp>
      <p:sp>
        <p:nvSpPr>
          <p:cNvPr id="14" name="Rectangle 13"/>
          <p:cNvSpPr/>
          <p:nvPr/>
        </p:nvSpPr>
        <p:spPr bwMode="auto">
          <a:xfrm>
            <a:off x="7082789" y="2567415"/>
            <a:ext cx="2034577" cy="181558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000">
                      <a:srgbClr val="FFFFFF"/>
                    </a:gs>
                    <a:gs pos="0">
                      <a:srgbClr val="FFFFFF"/>
                    </a:gs>
                  </a:gsLst>
                  <a:lin ang="5400000" scaled="0"/>
                </a:gradFill>
              </a:rPr>
              <a:t>Hyper-V Extensible Switch</a:t>
            </a:r>
            <a:endParaRPr lang="en-US" dirty="0">
              <a:gradFill>
                <a:gsLst>
                  <a:gs pos="100000">
                    <a:srgbClr val="FFFFFF"/>
                  </a:gs>
                  <a:gs pos="0">
                    <a:srgbClr val="FFFFFF"/>
                  </a:gs>
                </a:gsLst>
                <a:lin ang="5400000" scaled="0"/>
              </a:gradFill>
            </a:endParaRPr>
          </a:p>
        </p:txBody>
      </p:sp>
      <p:sp>
        <p:nvSpPr>
          <p:cNvPr id="18" name="Title 17"/>
          <p:cNvSpPr>
            <a:spLocks noGrp="1"/>
          </p:cNvSpPr>
          <p:nvPr>
            <p:ph type="title"/>
          </p:nvPr>
        </p:nvSpPr>
        <p:spPr/>
        <p:txBody>
          <a:bodyPr/>
          <a:lstStyle/>
          <a:p>
            <a:r>
              <a:rPr lang="en-US" dirty="0" smtClean="0"/>
              <a:t>Security &amp; Multitenancy</a:t>
            </a:r>
            <a:endParaRPr lang="en-US" dirty="0"/>
          </a:p>
        </p:txBody>
      </p:sp>
      <p:sp>
        <p:nvSpPr>
          <p:cNvPr id="22" name="Rectangle 21"/>
          <p:cNvSpPr/>
          <p:nvPr/>
        </p:nvSpPr>
        <p:spPr bwMode="auto">
          <a:xfrm>
            <a:off x="7082789" y="4483224"/>
            <a:ext cx="4623994" cy="11484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000">
                      <a:srgbClr val="FFFFFF"/>
                    </a:gs>
                    <a:gs pos="0">
                      <a:srgbClr val="FFFFFF"/>
                    </a:gs>
                  </a:gsLst>
                  <a:lin ang="5400000" scaled="0"/>
                </a:gradFill>
              </a:rPr>
              <a:t>Rich partner </a:t>
            </a:r>
            <a:r>
              <a:rPr lang="en-US" dirty="0">
                <a:gradFill>
                  <a:gsLst>
                    <a:gs pos="100000">
                      <a:srgbClr val="FFFFFF"/>
                    </a:gs>
                    <a:gs pos="0">
                      <a:srgbClr val="FFFFFF"/>
                    </a:gs>
                  </a:gsLst>
                  <a:lin ang="5400000" scaled="0"/>
                </a:gradFill>
              </a:rPr>
              <a:t>e</a:t>
            </a:r>
            <a:r>
              <a:rPr lang="en-US" dirty="0" smtClean="0">
                <a:gradFill>
                  <a:gsLst>
                    <a:gs pos="100000">
                      <a:srgbClr val="FFFFFF"/>
                    </a:gs>
                    <a:gs pos="0">
                      <a:srgbClr val="FFFFFF"/>
                    </a:gs>
                  </a:gsLst>
                  <a:lin ang="5400000" scaled="0"/>
                </a:gradFill>
              </a:rPr>
              <a:t>cosystem extending</a:t>
            </a:r>
            <a:br>
              <a:rPr lang="en-US" dirty="0" smtClean="0">
                <a:gradFill>
                  <a:gsLst>
                    <a:gs pos="100000">
                      <a:srgbClr val="FFFFFF"/>
                    </a:gs>
                    <a:gs pos="0">
                      <a:srgbClr val="FFFFFF"/>
                    </a:gs>
                  </a:gsLst>
                  <a:lin ang="5400000" scaled="0"/>
                </a:gradFill>
              </a:rPr>
            </a:br>
            <a:r>
              <a:rPr lang="en-US" dirty="0" smtClean="0">
                <a:gradFill>
                  <a:gsLst>
                    <a:gs pos="100000">
                      <a:srgbClr val="FFFFFF"/>
                    </a:gs>
                    <a:gs pos="0">
                      <a:srgbClr val="FFFFFF"/>
                    </a:gs>
                  </a:gsLst>
                  <a:lin ang="5400000" scaled="0"/>
                </a:gradFill>
              </a:rPr>
              <a:t>platform with powerful solutions</a:t>
            </a:r>
            <a:endParaRPr lang="en-US" dirty="0">
              <a:gradFill>
                <a:gsLst>
                  <a:gs pos="100000">
                    <a:srgbClr val="FFFFFF"/>
                  </a:gs>
                  <a:gs pos="0">
                    <a:srgbClr val="FFFFFF"/>
                  </a:gs>
                </a:gsLst>
                <a:lin ang="5400000" scaled="0"/>
              </a:gradFill>
            </a:endParaRPr>
          </a:p>
        </p:txBody>
      </p:sp>
      <p:sp>
        <p:nvSpPr>
          <p:cNvPr id="23" name="Rectangle 22"/>
          <p:cNvSpPr/>
          <p:nvPr/>
        </p:nvSpPr>
        <p:spPr bwMode="auto">
          <a:xfrm>
            <a:off x="9197006" y="3452117"/>
            <a:ext cx="2509778" cy="93088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000">
                      <a:srgbClr val="FFFFFF"/>
                    </a:gs>
                    <a:gs pos="0">
                      <a:srgbClr val="FFFFFF"/>
                    </a:gs>
                  </a:gsLst>
                  <a:lin ang="5400000" scaled="0"/>
                </a:gradFill>
              </a:rPr>
              <a:t>BitLocker Drive Encryption</a:t>
            </a:r>
            <a:endParaRPr lang="en-US" dirty="0">
              <a:gradFill>
                <a:gsLst>
                  <a:gs pos="100000">
                    <a:srgbClr val="FFFFFF"/>
                  </a:gs>
                  <a:gs pos="0">
                    <a:srgbClr val="FFFFFF"/>
                  </a:gs>
                </a:gsLst>
                <a:lin ang="5400000" scaled="0"/>
              </a:gradFill>
            </a:endParaRPr>
          </a:p>
        </p:txBody>
      </p:sp>
      <p:sp useBgFill="1">
        <p:nvSpPr>
          <p:cNvPr id="25" name="Rectangle 24"/>
          <p:cNvSpPr/>
          <p:nvPr/>
        </p:nvSpPr>
        <p:spPr bwMode="auto">
          <a:xfrm rot="16200000">
            <a:off x="-3204901" y="3193454"/>
            <a:ext cx="6858001" cy="47108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p:nvSpPr>
          <p:cNvPr id="16" name="Rectangle 15"/>
          <p:cNvSpPr/>
          <p:nvPr/>
        </p:nvSpPr>
        <p:spPr bwMode="auto">
          <a:xfrm>
            <a:off x="9197006" y="2567415"/>
            <a:ext cx="2509778" cy="7844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000">
                      <a:srgbClr val="FFFFFF"/>
                    </a:gs>
                    <a:gs pos="0">
                      <a:srgbClr val="FFFFFF"/>
                    </a:gs>
                  </a:gsLst>
                  <a:lin ang="5400000" scaled="0"/>
                </a:gradFill>
              </a:rPr>
              <a:t>DHCP &amp;</a:t>
            </a:r>
            <a:br>
              <a:rPr lang="en-US" dirty="0" smtClean="0">
                <a:gradFill>
                  <a:gsLst>
                    <a:gs pos="100000">
                      <a:srgbClr val="FFFFFF"/>
                    </a:gs>
                    <a:gs pos="0">
                      <a:srgbClr val="FFFFFF"/>
                    </a:gs>
                  </a:gsLst>
                  <a:lin ang="5400000" scaled="0"/>
                </a:gradFill>
              </a:rPr>
            </a:br>
            <a:r>
              <a:rPr lang="en-US" dirty="0" smtClean="0">
                <a:gradFill>
                  <a:gsLst>
                    <a:gs pos="100000">
                      <a:srgbClr val="FFFFFF"/>
                    </a:gs>
                    <a:gs pos="0">
                      <a:srgbClr val="FFFFFF"/>
                    </a:gs>
                  </a:gsLst>
                  <a:lin ang="5400000" scaled="0"/>
                </a:gradFill>
              </a:rPr>
              <a:t>Router Guard</a:t>
            </a:r>
            <a:endParaRPr lang="en-US" dirty="0">
              <a:gradFill>
                <a:gsLst>
                  <a:gs pos="100000">
                    <a:srgbClr val="FFFFFF"/>
                  </a:gs>
                  <a:gs pos="0">
                    <a:srgbClr val="FFFFFF"/>
                  </a:gs>
                </a:gsLst>
                <a:lin ang="5400000" scaled="0"/>
              </a:gradFill>
            </a:endParaRPr>
          </a:p>
        </p:txBody>
      </p:sp>
      <p:pic>
        <p:nvPicPr>
          <p:cNvPr id="17" name="Picture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7274" y="2317073"/>
            <a:ext cx="1857480" cy="3314579"/>
          </a:xfrm>
          <a:prstGeom prst="rect">
            <a:avLst/>
          </a:prstGeom>
        </p:spPr>
      </p:pic>
      <p:sp useBgFill="1">
        <p:nvSpPr>
          <p:cNvPr id="26" name="Rectangle 25"/>
          <p:cNvSpPr/>
          <p:nvPr/>
        </p:nvSpPr>
        <p:spPr bwMode="auto">
          <a:xfrm>
            <a:off x="-11446" y="5631653"/>
            <a:ext cx="12203445" cy="122634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useBgFill="1">
        <p:nvSpPr>
          <p:cNvPr id="24" name="Rectangle 23"/>
          <p:cNvSpPr/>
          <p:nvPr/>
        </p:nvSpPr>
        <p:spPr bwMode="auto">
          <a:xfrm rot="16200000">
            <a:off x="8518998" y="3187784"/>
            <a:ext cx="6858001" cy="48243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Tree>
    <p:extLst>
      <p:ext uri="{BB962C8B-B14F-4D97-AF65-F5344CB8AC3E}">
        <p14:creationId xmlns:p14="http://schemas.microsoft.com/office/powerpoint/2010/main" val="170127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0" fill="hold"/>
                                        <p:tgtEl>
                                          <p:spTgt spid="21"/>
                                        </p:tgtEl>
                                        <p:attrNameLst>
                                          <p:attrName>ppt_x</p:attrName>
                                        </p:attrNameLst>
                                      </p:cBhvr>
                                      <p:tavLst>
                                        <p:tav tm="0">
                                          <p:val>
                                            <p:strVal val="0-#ppt_w/2"/>
                                          </p:val>
                                        </p:tav>
                                        <p:tav tm="100000">
                                          <p:val>
                                            <p:strVal val="#ppt_x"/>
                                          </p:val>
                                        </p:tav>
                                      </p:tavLst>
                                    </p:anim>
                                    <p:anim calcmode="lin" valueType="num">
                                      <p:cBhvr additive="base">
                                        <p:cTn id="17" dur="100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ppt_x"/>
                                          </p:val>
                                        </p:tav>
                                        <p:tav tm="100000">
                                          <p:val>
                                            <p:strVal val="#ppt_x"/>
                                          </p:val>
                                        </p:tav>
                                      </p:tavLst>
                                    </p:anim>
                                    <p:anim calcmode="lin" valueType="num">
                                      <p:cBhvr additive="base">
                                        <p:cTn id="21" dur="10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decel="10000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decel="10000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1+#ppt_w/2"/>
                                          </p:val>
                                        </p:tav>
                                        <p:tav tm="100000">
                                          <p:val>
                                            <p:strVal val="#ppt_x"/>
                                          </p:val>
                                        </p:tav>
                                      </p:tavLst>
                                    </p:anim>
                                    <p:anim calcmode="lin" valueType="num">
                                      <p:cBhvr additive="base">
                                        <p:cTn id="36" dur="1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1+#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1+#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ppt_x"/>
                                          </p:val>
                                        </p:tav>
                                        <p:tav tm="100000">
                                          <p:val>
                                            <p:strVal val="#ppt_x"/>
                                          </p:val>
                                        </p:tav>
                                      </p:tavLst>
                                    </p:anim>
                                    <p:anim calcmode="lin" valueType="num">
                                      <p:cBhvr additive="base">
                                        <p:cTn id="4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9" grpId="0" animBg="1"/>
      <p:bldP spid="20" grpId="0" animBg="1"/>
      <p:bldP spid="12" grpId="0" animBg="1"/>
      <p:bldP spid="14" grpId="0" animBg="1"/>
      <p:bldP spid="22" grpId="0" animBg="1"/>
      <p:bldP spid="2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Extensible Switch</a:t>
            </a:r>
            <a:endParaRPr lang="en-US" dirty="0"/>
          </a:p>
        </p:txBody>
      </p:sp>
      <p:sp>
        <p:nvSpPr>
          <p:cNvPr id="3" name="Right Triangle 2"/>
          <p:cNvSpPr/>
          <p:nvPr/>
        </p:nvSpPr>
        <p:spPr bwMode="auto">
          <a:xfrm flipH="1" flipV="1">
            <a:off x="525167" y="221764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538230" y="1714874"/>
            <a:ext cx="4914811"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54864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Extensible Switch</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Virtual </a:t>
            </a:r>
            <a:r>
              <a:rPr lang="en-US" sz="1600" dirty="0">
                <a:solidFill>
                  <a:srgbClr val="EFEFEF"/>
                </a:solidFill>
                <a:cs typeface="Segoe UI" pitchFamily="34" charset="0"/>
              </a:rPr>
              <a:t>Ethernet switch that runs in the management </a:t>
            </a:r>
            <a:r>
              <a:rPr lang="en-US" sz="1600" dirty="0" smtClean="0">
                <a:solidFill>
                  <a:srgbClr val="EFEFEF"/>
                </a:solidFill>
                <a:cs typeface="Segoe UI" pitchFamily="34" charset="0"/>
              </a:rPr>
              <a:t>OS of the host</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Exists on Windows Server Hyper-V, and Windows Client Hyper-V</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Managed programmatically</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Extensible by partners and customers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Virtual machines connect to the</a:t>
            </a:r>
            <a:br>
              <a:rPr lang="en-US" sz="1600" dirty="0" smtClean="0">
                <a:solidFill>
                  <a:srgbClr val="EFEFEF"/>
                </a:solidFill>
                <a:cs typeface="Segoe UI" pitchFamily="34" charset="0"/>
              </a:rPr>
            </a:br>
            <a:r>
              <a:rPr lang="en-US" sz="1600" dirty="0" smtClean="0">
                <a:solidFill>
                  <a:srgbClr val="EFEFEF"/>
                </a:solidFill>
                <a:cs typeface="Segoe UI" pitchFamily="34" charset="0"/>
              </a:rPr>
              <a:t>extensible switch with their</a:t>
            </a:r>
            <a:br>
              <a:rPr lang="en-US" sz="1600" dirty="0" smtClean="0">
                <a:solidFill>
                  <a:srgbClr val="EFEFEF"/>
                </a:solidFill>
                <a:cs typeface="Segoe UI" pitchFamily="34" charset="0"/>
              </a:rPr>
            </a:br>
            <a:r>
              <a:rPr lang="en-US" sz="1600" dirty="0" smtClean="0">
                <a:solidFill>
                  <a:srgbClr val="EFEFEF"/>
                </a:solidFill>
                <a:cs typeface="Segoe UI" pitchFamily="34" charset="0"/>
              </a:rPr>
              <a:t>virtual network adaptor</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Can bind to a physical NIC or team</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Bypassed by SR-IOV</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smtClean="0">
              <a:solidFill>
                <a:srgbClr val="EFEFEF"/>
              </a:solidFill>
              <a:cs typeface="Segoe UI" pitchFamily="34" charset="0"/>
            </a:endParaRPr>
          </a:p>
        </p:txBody>
      </p:sp>
      <p:sp>
        <p:nvSpPr>
          <p:cNvPr id="5" name="Rectangle 4"/>
          <p:cNvSpPr/>
          <p:nvPr/>
        </p:nvSpPr>
        <p:spPr>
          <a:xfrm>
            <a:off x="525166" y="122704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Layer-2 Network Switch for Virtual Machine Connectivity</a:t>
            </a:r>
            <a:endParaRPr lang="en-US" sz="2400" kern="0" dirty="0">
              <a:solidFill>
                <a:srgbClr val="FFFFFF"/>
              </a:solidFill>
            </a:endParaRPr>
          </a:p>
        </p:txBody>
      </p:sp>
      <p:sp>
        <p:nvSpPr>
          <p:cNvPr id="6" name="Rectangle 5"/>
          <p:cNvSpPr/>
          <p:nvPr/>
        </p:nvSpPr>
        <p:spPr bwMode="auto">
          <a:xfrm>
            <a:off x="6330596" y="1992050"/>
            <a:ext cx="4693912" cy="241370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172" y="4531508"/>
            <a:ext cx="317018" cy="577513"/>
          </a:xfrm>
          <a:prstGeom prst="rect">
            <a:avLst/>
          </a:prstGeom>
        </p:spPr>
      </p:pic>
      <p:sp>
        <p:nvSpPr>
          <p:cNvPr id="8" name="TextBox 7"/>
          <p:cNvSpPr txBox="1"/>
          <p:nvPr/>
        </p:nvSpPr>
        <p:spPr>
          <a:xfrm>
            <a:off x="6437487" y="2117398"/>
            <a:ext cx="875240" cy="15234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machine</a:t>
            </a:r>
          </a:p>
        </p:txBody>
      </p:sp>
      <p:sp>
        <p:nvSpPr>
          <p:cNvPr id="9" name="TextBox 8"/>
          <p:cNvSpPr txBox="1"/>
          <p:nvPr/>
        </p:nvSpPr>
        <p:spPr>
          <a:xfrm>
            <a:off x="7017768" y="2491373"/>
            <a:ext cx="618759"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application</a:t>
            </a:r>
          </a:p>
        </p:txBody>
      </p:sp>
      <p:sp>
        <p:nvSpPr>
          <p:cNvPr id="10" name="TextBox 9"/>
          <p:cNvSpPr txBox="1"/>
          <p:nvPr/>
        </p:nvSpPr>
        <p:spPr>
          <a:xfrm>
            <a:off x="7017768" y="2883296"/>
            <a:ext cx="857155" cy="304699"/>
          </a:xfrm>
          <a:prstGeom prst="rect">
            <a:avLst/>
          </a:prstGeom>
          <a:noFill/>
        </p:spPr>
        <p:txBody>
          <a:bodyPr wrap="squar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network adapter</a:t>
            </a:r>
          </a:p>
        </p:txBody>
      </p:sp>
      <p:sp>
        <p:nvSpPr>
          <p:cNvPr id="11" name="TextBox 10"/>
          <p:cNvSpPr txBox="1"/>
          <p:nvPr/>
        </p:nvSpPr>
        <p:spPr>
          <a:xfrm>
            <a:off x="7725360" y="1591606"/>
            <a:ext cx="1750479" cy="332270"/>
          </a:xfrm>
          <a:prstGeom prst="rect">
            <a:avLst/>
          </a:prstGeom>
          <a:noFill/>
        </p:spPr>
        <p:txBody>
          <a:bodyPr wrap="none" lIns="0" tIns="0" rIns="0" bIns="0" rtlCol="0">
            <a:spAutoFit/>
          </a:bodyPr>
          <a:lstStyle/>
          <a:p>
            <a:pPr algn="r" defTabSz="1088151">
              <a:lnSpc>
                <a:spcPct val="90000"/>
              </a:lnSpc>
            </a:pPr>
            <a:r>
              <a:rPr lang="en-US" sz="2399" dirty="0">
                <a:gradFill>
                  <a:gsLst>
                    <a:gs pos="74312">
                      <a:srgbClr val="505050"/>
                    </a:gs>
                    <a:gs pos="30000">
                      <a:srgbClr val="505050"/>
                    </a:gs>
                  </a:gsLst>
                  <a:lin ang="5400000" scaled="0"/>
                </a:gradFill>
                <a:latin typeface="Segoe UI Light"/>
              </a:rPr>
              <a:t>Hyper–V host</a:t>
            </a:r>
          </a:p>
        </p:txBody>
      </p:sp>
      <p:sp>
        <p:nvSpPr>
          <p:cNvPr id="12" name="TextBox 11"/>
          <p:cNvSpPr txBox="1"/>
          <p:nvPr/>
        </p:nvSpPr>
        <p:spPr>
          <a:xfrm>
            <a:off x="8368053" y="4007181"/>
            <a:ext cx="956993" cy="304699"/>
          </a:xfrm>
          <a:prstGeom prst="rect">
            <a:avLst/>
          </a:prstGeom>
          <a:noFill/>
        </p:spPr>
        <p:txBody>
          <a:bodyPr wrap="none" lIns="0" tIns="0" rIns="0" bIns="0" rtlCol="0">
            <a:spAutoFit/>
          </a:bodyPr>
          <a:lstStyle/>
          <a:p>
            <a:pPr algn="ctr" defTabSz="914363">
              <a:lnSpc>
                <a:spcPct val="90000"/>
              </a:lnSpc>
            </a:pPr>
            <a:r>
              <a:rPr lang="en-US" sz="1100" spc="-50" dirty="0">
                <a:gradFill>
                  <a:gsLst>
                    <a:gs pos="74312">
                      <a:srgbClr val="505050"/>
                    </a:gs>
                    <a:gs pos="30000">
                      <a:srgbClr val="505050"/>
                    </a:gs>
                  </a:gsLst>
                  <a:lin ang="5400000" scaled="0"/>
                </a:gradFill>
              </a:rPr>
              <a:t>Hyper‑V</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Extensible Switch</a:t>
            </a:r>
          </a:p>
        </p:txBody>
      </p:sp>
      <p:sp>
        <p:nvSpPr>
          <p:cNvPr id="13" name="TextBox 12"/>
          <p:cNvSpPr txBox="1"/>
          <p:nvPr/>
        </p:nvSpPr>
        <p:spPr>
          <a:xfrm>
            <a:off x="7476565" y="4523676"/>
            <a:ext cx="936154"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Physical 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adapter</a:t>
            </a:r>
          </a:p>
        </p:txBody>
      </p:sp>
      <p:sp>
        <p:nvSpPr>
          <p:cNvPr id="14" name="TextBox 13"/>
          <p:cNvSpPr txBox="1"/>
          <p:nvPr/>
        </p:nvSpPr>
        <p:spPr>
          <a:xfrm>
            <a:off x="8350018" y="5506547"/>
            <a:ext cx="823945" cy="152349"/>
          </a:xfrm>
          <a:prstGeom prst="rect">
            <a:avLst/>
          </a:prstGeom>
          <a:noFill/>
        </p:spPr>
        <p:txBody>
          <a:bodyPr wrap="none" lIns="0" tIns="0" rIns="0" bIns="0" rtlCol="0">
            <a:spAutoFit/>
          </a:bodyPr>
          <a:lstStyle/>
          <a:p>
            <a:pPr algn="ctr" defTabSz="914363">
              <a:lnSpc>
                <a:spcPct val="90000"/>
              </a:lnSpc>
            </a:pPr>
            <a:r>
              <a:rPr lang="en-US" sz="1100" spc="-50" dirty="0">
                <a:gradFill>
                  <a:gsLst>
                    <a:gs pos="74312">
                      <a:srgbClr val="505050"/>
                    </a:gs>
                    <a:gs pos="30000">
                      <a:srgbClr val="505050"/>
                    </a:gs>
                  </a:gsLst>
                  <a:lin ang="5400000" scaled="0"/>
                </a:gradFill>
              </a:rPr>
              <a:t>Physical switch</a:t>
            </a:r>
          </a:p>
        </p:txBody>
      </p:sp>
      <p:sp>
        <p:nvSpPr>
          <p:cNvPr id="15" name="TextBox 14"/>
          <p:cNvSpPr txBox="1"/>
          <p:nvPr/>
        </p:nvSpPr>
        <p:spPr>
          <a:xfrm>
            <a:off x="8115326" y="2117398"/>
            <a:ext cx="875240" cy="15234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machine</a:t>
            </a:r>
          </a:p>
        </p:txBody>
      </p:sp>
      <p:sp>
        <p:nvSpPr>
          <p:cNvPr id="16" name="TextBox 15"/>
          <p:cNvSpPr txBox="1"/>
          <p:nvPr/>
        </p:nvSpPr>
        <p:spPr>
          <a:xfrm>
            <a:off x="8645125" y="2491373"/>
            <a:ext cx="618759"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application</a:t>
            </a:r>
          </a:p>
        </p:txBody>
      </p:sp>
      <p:sp>
        <p:nvSpPr>
          <p:cNvPr id="17" name="TextBox 16"/>
          <p:cNvSpPr txBox="1"/>
          <p:nvPr/>
        </p:nvSpPr>
        <p:spPr>
          <a:xfrm>
            <a:off x="8645125" y="2957972"/>
            <a:ext cx="856004"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adapter</a:t>
            </a:r>
          </a:p>
        </p:txBody>
      </p:sp>
      <p:sp>
        <p:nvSpPr>
          <p:cNvPr id="18" name="TextBox 17"/>
          <p:cNvSpPr txBox="1"/>
          <p:nvPr/>
        </p:nvSpPr>
        <p:spPr>
          <a:xfrm>
            <a:off x="9638929" y="2117398"/>
            <a:ext cx="875240" cy="15234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machine</a:t>
            </a:r>
          </a:p>
        </p:txBody>
      </p:sp>
      <p:sp>
        <p:nvSpPr>
          <p:cNvPr id="19" name="TextBox 18"/>
          <p:cNvSpPr txBox="1"/>
          <p:nvPr/>
        </p:nvSpPr>
        <p:spPr>
          <a:xfrm>
            <a:off x="10168729" y="2491373"/>
            <a:ext cx="618759"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application</a:t>
            </a:r>
          </a:p>
        </p:txBody>
      </p:sp>
      <p:sp>
        <p:nvSpPr>
          <p:cNvPr id="20" name="TextBox 19"/>
          <p:cNvSpPr txBox="1"/>
          <p:nvPr/>
        </p:nvSpPr>
        <p:spPr>
          <a:xfrm>
            <a:off x="10168728" y="2957972"/>
            <a:ext cx="856004"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adapter</a:t>
            </a:r>
          </a:p>
        </p:txBody>
      </p:sp>
      <p:cxnSp>
        <p:nvCxnSpPr>
          <p:cNvPr id="21" name="Straight Connector 20"/>
          <p:cNvCxnSpPr>
            <a:stCxn id="29" idx="3"/>
          </p:cNvCxnSpPr>
          <p:nvPr/>
        </p:nvCxnSpPr>
        <p:spPr>
          <a:xfrm>
            <a:off x="6883537" y="3105137"/>
            <a:ext cx="1223443" cy="58693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49" idx="0"/>
          </p:cNvCxnSpPr>
          <p:nvPr/>
        </p:nvCxnSpPr>
        <p:spPr>
          <a:xfrm flipV="1">
            <a:off x="8408238" y="2902565"/>
            <a:ext cx="41939" cy="69601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9" idx="1"/>
          </p:cNvCxnSpPr>
          <p:nvPr/>
        </p:nvCxnSpPr>
        <p:spPr>
          <a:xfrm flipV="1">
            <a:off x="8470566" y="3105137"/>
            <a:ext cx="1392014" cy="59732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293603" y="3956694"/>
            <a:ext cx="777841" cy="67359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3"/>
          </p:cNvCxnSpPr>
          <p:nvPr/>
        </p:nvCxnSpPr>
        <p:spPr>
          <a:xfrm>
            <a:off x="7300190" y="4820264"/>
            <a:ext cx="1263871" cy="28150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564060" y="5112158"/>
            <a:ext cx="1119978" cy="25110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424091" y="2342582"/>
            <a:ext cx="477859" cy="965127"/>
            <a:chOff x="6276108" y="2661050"/>
            <a:chExt cx="477983" cy="965378"/>
          </a:xfrm>
        </p:grpSpPr>
        <p:grpSp>
          <p:nvGrpSpPr>
            <p:cNvPr id="28" name="Group 27"/>
            <p:cNvGrpSpPr/>
            <p:nvPr/>
          </p:nvGrpSpPr>
          <p:grpSpPr>
            <a:xfrm>
              <a:off x="6276108" y="2661050"/>
              <a:ext cx="477983" cy="842064"/>
              <a:chOff x="7950995" y="4207662"/>
              <a:chExt cx="696117" cy="1226351"/>
            </a:xfrm>
          </p:grpSpPr>
          <p:sp>
            <p:nvSpPr>
              <p:cNvPr id="30"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08" tIns="45706" rIns="45708" bIns="45708"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3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cxnSp>
            <p:nvCxnSpPr>
              <p:cNvPr id="33" name="Straight Connector 3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218" y="3221180"/>
              <a:ext cx="222456" cy="405248"/>
            </a:xfrm>
            <a:prstGeom prst="rect">
              <a:avLst/>
            </a:prstGeom>
          </p:spPr>
        </p:pic>
      </p:grpSp>
      <p:grpSp>
        <p:nvGrpSpPr>
          <p:cNvPr id="37" name="Group 36"/>
          <p:cNvGrpSpPr/>
          <p:nvPr/>
        </p:nvGrpSpPr>
        <p:grpSpPr>
          <a:xfrm>
            <a:off x="9625533" y="2342582"/>
            <a:ext cx="477859" cy="965127"/>
            <a:chOff x="6276108" y="2661050"/>
            <a:chExt cx="477983" cy="965378"/>
          </a:xfrm>
        </p:grpSpPr>
        <p:grpSp>
          <p:nvGrpSpPr>
            <p:cNvPr id="38" name="Group 37"/>
            <p:cNvGrpSpPr/>
            <p:nvPr/>
          </p:nvGrpSpPr>
          <p:grpSpPr>
            <a:xfrm>
              <a:off x="6276108" y="2661050"/>
              <a:ext cx="477983" cy="842064"/>
              <a:chOff x="7950995" y="4207662"/>
              <a:chExt cx="696117" cy="1226351"/>
            </a:xfrm>
          </p:grpSpPr>
          <p:sp>
            <p:nvSpPr>
              <p:cNvPr id="40"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4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08" tIns="45706" rIns="45708" bIns="45708"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4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cxnSp>
            <p:nvCxnSpPr>
              <p:cNvPr id="43" name="Straight Connector 4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pic>
          <p:nvPicPr>
            <p:cNvPr id="39" name="Picture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218" y="3221180"/>
              <a:ext cx="222456" cy="405248"/>
            </a:xfrm>
            <a:prstGeom prst="rect">
              <a:avLst/>
            </a:prstGeom>
          </p:spPr>
        </p:pic>
      </p:grpSp>
      <p:grpSp>
        <p:nvGrpSpPr>
          <p:cNvPr id="47" name="Group 46"/>
          <p:cNvGrpSpPr/>
          <p:nvPr/>
        </p:nvGrpSpPr>
        <p:grpSpPr>
          <a:xfrm>
            <a:off x="8101930" y="2342582"/>
            <a:ext cx="477859" cy="965127"/>
            <a:chOff x="6276108" y="2661050"/>
            <a:chExt cx="477983" cy="965378"/>
          </a:xfrm>
        </p:grpSpPr>
        <p:grpSp>
          <p:nvGrpSpPr>
            <p:cNvPr id="48" name="Group 47"/>
            <p:cNvGrpSpPr/>
            <p:nvPr/>
          </p:nvGrpSpPr>
          <p:grpSpPr>
            <a:xfrm>
              <a:off x="6276108" y="2661050"/>
              <a:ext cx="477983" cy="842064"/>
              <a:chOff x="7950995" y="4207662"/>
              <a:chExt cx="696117" cy="1226351"/>
            </a:xfrm>
          </p:grpSpPr>
          <p:sp>
            <p:nvSpPr>
              <p:cNvPr id="50"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5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08" tIns="45706" rIns="45708" bIns="45708"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5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cxnSp>
            <p:nvCxnSpPr>
              <p:cNvPr id="53" name="Straight Connector 5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pic>
          <p:nvPicPr>
            <p:cNvPr id="4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218" y="3221180"/>
              <a:ext cx="222456" cy="405248"/>
            </a:xfrm>
            <a:prstGeom prst="rect">
              <a:avLst/>
            </a:prstGeom>
          </p:spPr>
        </p:pic>
      </p:grpSp>
      <p:grpSp>
        <p:nvGrpSpPr>
          <p:cNvPr id="57" name="Group 56"/>
          <p:cNvGrpSpPr/>
          <p:nvPr/>
        </p:nvGrpSpPr>
        <p:grpSpPr>
          <a:xfrm>
            <a:off x="7924106" y="3529323"/>
            <a:ext cx="742755" cy="549926"/>
            <a:chOff x="9013033" y="3848099"/>
            <a:chExt cx="742948" cy="550069"/>
          </a:xfrm>
        </p:grpSpPr>
        <p:sp>
          <p:nvSpPr>
            <p:cNvPr id="58" name="Rectangle 6"/>
            <p:cNvSpPr/>
            <p:nvPr/>
          </p:nvSpPr>
          <p:spPr bwMode="auto">
            <a:xfrm>
              <a:off x="9015413" y="3848099"/>
              <a:ext cx="738186" cy="45720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4331 w 738186"/>
                <a:gd name="connsiteY0" fmla="*/ 0 h 457200"/>
                <a:gd name="connsiteX1" fmla="*/ 738186 w 738186"/>
                <a:gd name="connsiteY1" fmla="*/ 226220 h 457200"/>
                <a:gd name="connsiteX2" fmla="*/ 371475 w 738186"/>
                <a:gd name="connsiteY2" fmla="*/ 457200 h 457200"/>
                <a:gd name="connsiteX3" fmla="*/ 0 w 738186"/>
                <a:gd name="connsiteY3" fmla="*/ 221456 h 457200"/>
                <a:gd name="connsiteX4" fmla="*/ 364331 w 738186"/>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6" h="457200">
                  <a:moveTo>
                    <a:pt x="364331" y="0"/>
                  </a:moveTo>
                  <a:lnTo>
                    <a:pt x="738186" y="226220"/>
                  </a:lnTo>
                  <a:lnTo>
                    <a:pt x="371475" y="457200"/>
                  </a:lnTo>
                  <a:lnTo>
                    <a:pt x="0" y="221456"/>
                  </a:lnTo>
                  <a:lnTo>
                    <a:pt x="364331"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59" name="Rectangle 6"/>
            <p:cNvSpPr/>
            <p:nvPr/>
          </p:nvSpPr>
          <p:spPr bwMode="auto">
            <a:xfrm>
              <a:off x="9384509" y="4074318"/>
              <a:ext cx="371472" cy="32385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9093 w 747711"/>
                <a:gd name="connsiteY0" fmla="*/ 0 h 321469"/>
                <a:gd name="connsiteX1" fmla="*/ 747711 w 747711"/>
                <a:gd name="connsiteY1" fmla="*/ 228601 h 321469"/>
                <a:gd name="connsiteX2" fmla="*/ 0 w 747711"/>
                <a:gd name="connsiteY2" fmla="*/ 321469 h 321469"/>
                <a:gd name="connsiteX3" fmla="*/ 4762 w 747711"/>
                <a:gd name="connsiteY3" fmla="*/ 221456 h 321469"/>
                <a:gd name="connsiteX4" fmla="*/ 369093 w 747711"/>
                <a:gd name="connsiteY4" fmla="*/ 0 h 321469"/>
                <a:gd name="connsiteX0" fmla="*/ 369093 w 371474"/>
                <a:gd name="connsiteY0" fmla="*/ 0 h 321469"/>
                <a:gd name="connsiteX1" fmla="*/ 371474 w 371474"/>
                <a:gd name="connsiteY1" fmla="*/ 100014 h 321469"/>
                <a:gd name="connsiteX2" fmla="*/ 0 w 371474"/>
                <a:gd name="connsiteY2" fmla="*/ 321469 h 321469"/>
                <a:gd name="connsiteX3" fmla="*/ 4762 w 371474"/>
                <a:gd name="connsiteY3" fmla="*/ 221456 h 321469"/>
                <a:gd name="connsiteX4" fmla="*/ 369093 w 371474"/>
                <a:gd name="connsiteY4" fmla="*/ 0 h 321469"/>
                <a:gd name="connsiteX0" fmla="*/ 371474 w 373855"/>
                <a:gd name="connsiteY0" fmla="*/ 0 h 326232"/>
                <a:gd name="connsiteX1" fmla="*/ 373855 w 373855"/>
                <a:gd name="connsiteY1" fmla="*/ 100014 h 326232"/>
                <a:gd name="connsiteX2" fmla="*/ 0 w 373855"/>
                <a:gd name="connsiteY2" fmla="*/ 326232 h 326232"/>
                <a:gd name="connsiteX3" fmla="*/ 7143 w 373855"/>
                <a:gd name="connsiteY3" fmla="*/ 221456 h 326232"/>
                <a:gd name="connsiteX4" fmla="*/ 371474 w 373855"/>
                <a:gd name="connsiteY4" fmla="*/ 0 h 326232"/>
                <a:gd name="connsiteX0" fmla="*/ 366711 w 369092"/>
                <a:gd name="connsiteY0" fmla="*/ 0 h 323850"/>
                <a:gd name="connsiteX1" fmla="*/ 369092 w 369092"/>
                <a:gd name="connsiteY1" fmla="*/ 100014 h 323850"/>
                <a:gd name="connsiteX2" fmla="*/ 0 w 369092"/>
                <a:gd name="connsiteY2" fmla="*/ 323850 h 323850"/>
                <a:gd name="connsiteX3" fmla="*/ 2380 w 369092"/>
                <a:gd name="connsiteY3" fmla="*/ 221456 h 323850"/>
                <a:gd name="connsiteX4" fmla="*/ 366711 w 369092"/>
                <a:gd name="connsiteY4" fmla="*/ 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2" h="323850">
                  <a:moveTo>
                    <a:pt x="366711" y="0"/>
                  </a:moveTo>
                  <a:cubicBezTo>
                    <a:pt x="367505" y="33338"/>
                    <a:pt x="368298" y="66676"/>
                    <a:pt x="369092" y="100014"/>
                  </a:cubicBezTo>
                  <a:lnTo>
                    <a:pt x="0" y="323850"/>
                  </a:lnTo>
                  <a:cubicBezTo>
                    <a:pt x="793" y="289719"/>
                    <a:pt x="1587" y="255587"/>
                    <a:pt x="2380" y="221456"/>
                  </a:cubicBezTo>
                  <a:lnTo>
                    <a:pt x="366711" y="0"/>
                  </a:lnTo>
                  <a:close/>
                </a:path>
              </a:pathLst>
            </a:cu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0" name="Rectangle 6"/>
            <p:cNvSpPr/>
            <p:nvPr/>
          </p:nvSpPr>
          <p:spPr bwMode="auto">
            <a:xfrm>
              <a:off x="9013033" y="4071937"/>
              <a:ext cx="366712" cy="326231"/>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95250 w 473868"/>
                <a:gd name="connsiteY0" fmla="*/ 0 h 457200"/>
                <a:gd name="connsiteX1" fmla="*/ 473868 w 473868"/>
                <a:gd name="connsiteY1" fmla="*/ 228601 h 457200"/>
                <a:gd name="connsiteX2" fmla="*/ 102394 w 473868"/>
                <a:gd name="connsiteY2" fmla="*/ 457200 h 457200"/>
                <a:gd name="connsiteX3" fmla="*/ 0 w 473868"/>
                <a:gd name="connsiteY3" fmla="*/ 185738 h 457200"/>
                <a:gd name="connsiteX4" fmla="*/ 95250 w 473868"/>
                <a:gd name="connsiteY4" fmla="*/ 0 h 457200"/>
                <a:gd name="connsiteX0" fmla="*/ 95250 w 473868"/>
                <a:gd name="connsiteY0" fmla="*/ 0 h 326231"/>
                <a:gd name="connsiteX1" fmla="*/ 473868 w 473868"/>
                <a:gd name="connsiteY1" fmla="*/ 228601 h 326231"/>
                <a:gd name="connsiteX2" fmla="*/ 461962 w 473868"/>
                <a:gd name="connsiteY2" fmla="*/ 326231 h 326231"/>
                <a:gd name="connsiteX3" fmla="*/ 0 w 473868"/>
                <a:gd name="connsiteY3" fmla="*/ 185738 h 326231"/>
                <a:gd name="connsiteX4" fmla="*/ 95250 w 473868"/>
                <a:gd name="connsiteY4" fmla="*/ 0 h 326231"/>
                <a:gd name="connsiteX0" fmla="*/ 0 w 378618"/>
                <a:gd name="connsiteY0" fmla="*/ 0 h 326231"/>
                <a:gd name="connsiteX1" fmla="*/ 378618 w 378618"/>
                <a:gd name="connsiteY1" fmla="*/ 228601 h 326231"/>
                <a:gd name="connsiteX2" fmla="*/ 366712 w 378618"/>
                <a:gd name="connsiteY2" fmla="*/ 326231 h 326231"/>
                <a:gd name="connsiteX3" fmla="*/ 0 w 378618"/>
                <a:gd name="connsiteY3" fmla="*/ 95251 h 326231"/>
                <a:gd name="connsiteX4" fmla="*/ 0 w 378618"/>
                <a:gd name="connsiteY4" fmla="*/ 0 h 326231"/>
                <a:gd name="connsiteX0" fmla="*/ 0 w 366712"/>
                <a:gd name="connsiteY0" fmla="*/ 0 h 326231"/>
                <a:gd name="connsiteX1" fmla="*/ 366711 w 366712"/>
                <a:gd name="connsiteY1" fmla="*/ 226219 h 326231"/>
                <a:gd name="connsiteX2" fmla="*/ 366712 w 366712"/>
                <a:gd name="connsiteY2" fmla="*/ 326231 h 326231"/>
                <a:gd name="connsiteX3" fmla="*/ 0 w 366712"/>
                <a:gd name="connsiteY3" fmla="*/ 95251 h 326231"/>
                <a:gd name="connsiteX4" fmla="*/ 0 w 366712"/>
                <a:gd name="connsiteY4" fmla="*/ 0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326231">
                  <a:moveTo>
                    <a:pt x="0" y="0"/>
                  </a:moveTo>
                  <a:lnTo>
                    <a:pt x="366711" y="226219"/>
                  </a:lnTo>
                  <a:cubicBezTo>
                    <a:pt x="366711" y="259556"/>
                    <a:pt x="366712" y="292894"/>
                    <a:pt x="366712" y="326231"/>
                  </a:cubicBezTo>
                  <a:lnTo>
                    <a:pt x="0" y="95251"/>
                  </a:lnTo>
                  <a:lnTo>
                    <a:pt x="0" y="0"/>
                  </a:lnTo>
                  <a:close/>
                </a:path>
              </a:pathLst>
            </a:custGeom>
            <a:solidFill>
              <a:schemeClr val="bg1">
                <a:alpha val="57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1" name="Oval 60"/>
            <p:cNvSpPr>
              <a:spLocks noChangeAspect="1"/>
            </p:cNvSpPr>
            <p:nvPr/>
          </p:nvSpPr>
          <p:spPr bwMode="auto">
            <a:xfrm rot="2631701">
              <a:off x="9034543" y="4124236"/>
              <a:ext cx="38132" cy="27432"/>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2" name="Oval 61"/>
            <p:cNvSpPr>
              <a:spLocks noChangeAspect="1"/>
            </p:cNvSpPr>
            <p:nvPr/>
          </p:nvSpPr>
          <p:spPr bwMode="auto">
            <a:xfrm rot="2631701">
              <a:off x="9096456" y="4164715"/>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3" name="Oval 62"/>
            <p:cNvSpPr>
              <a:spLocks noChangeAspect="1"/>
            </p:cNvSpPr>
            <p:nvPr/>
          </p:nvSpPr>
          <p:spPr bwMode="auto">
            <a:xfrm rot="2631701">
              <a:off x="9146462" y="4198052"/>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4" name="Oval 63"/>
            <p:cNvSpPr>
              <a:spLocks noChangeAspect="1"/>
            </p:cNvSpPr>
            <p:nvPr/>
          </p:nvSpPr>
          <p:spPr bwMode="auto">
            <a:xfrm rot="2631701">
              <a:off x="9205995" y="42337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5" name="Oval 64"/>
            <p:cNvSpPr>
              <a:spLocks noChangeAspect="1"/>
            </p:cNvSpPr>
            <p:nvPr/>
          </p:nvSpPr>
          <p:spPr bwMode="auto">
            <a:xfrm rot="2631701">
              <a:off x="9256002" y="42718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6" name="Oval 65"/>
            <p:cNvSpPr>
              <a:spLocks noChangeAspect="1"/>
            </p:cNvSpPr>
            <p:nvPr/>
          </p:nvSpPr>
          <p:spPr bwMode="auto">
            <a:xfrm rot="2631701">
              <a:off x="9308390" y="4300444"/>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grpSp>
        <p:nvGrpSpPr>
          <p:cNvPr id="67" name="Group 66"/>
          <p:cNvGrpSpPr/>
          <p:nvPr/>
        </p:nvGrpSpPr>
        <p:grpSpPr>
          <a:xfrm>
            <a:off x="8360410" y="4876692"/>
            <a:ext cx="742755" cy="549926"/>
            <a:chOff x="9013033" y="3848099"/>
            <a:chExt cx="742948" cy="550069"/>
          </a:xfrm>
        </p:grpSpPr>
        <p:sp>
          <p:nvSpPr>
            <p:cNvPr id="68" name="Rectangle 6"/>
            <p:cNvSpPr/>
            <p:nvPr/>
          </p:nvSpPr>
          <p:spPr bwMode="auto">
            <a:xfrm>
              <a:off x="9015413" y="3848099"/>
              <a:ext cx="738186" cy="45720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4331 w 738186"/>
                <a:gd name="connsiteY0" fmla="*/ 0 h 457200"/>
                <a:gd name="connsiteX1" fmla="*/ 738186 w 738186"/>
                <a:gd name="connsiteY1" fmla="*/ 226220 h 457200"/>
                <a:gd name="connsiteX2" fmla="*/ 371475 w 738186"/>
                <a:gd name="connsiteY2" fmla="*/ 457200 h 457200"/>
                <a:gd name="connsiteX3" fmla="*/ 0 w 738186"/>
                <a:gd name="connsiteY3" fmla="*/ 221456 h 457200"/>
                <a:gd name="connsiteX4" fmla="*/ 364331 w 738186"/>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6" h="457200">
                  <a:moveTo>
                    <a:pt x="364331" y="0"/>
                  </a:moveTo>
                  <a:lnTo>
                    <a:pt x="738186" y="226220"/>
                  </a:lnTo>
                  <a:lnTo>
                    <a:pt x="371475" y="457200"/>
                  </a:lnTo>
                  <a:lnTo>
                    <a:pt x="0" y="221456"/>
                  </a:lnTo>
                  <a:lnTo>
                    <a:pt x="364331"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9" name="Rectangle 6"/>
            <p:cNvSpPr/>
            <p:nvPr/>
          </p:nvSpPr>
          <p:spPr bwMode="auto">
            <a:xfrm>
              <a:off x="9384509" y="4074318"/>
              <a:ext cx="371472" cy="32385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9093 w 747711"/>
                <a:gd name="connsiteY0" fmla="*/ 0 h 321469"/>
                <a:gd name="connsiteX1" fmla="*/ 747711 w 747711"/>
                <a:gd name="connsiteY1" fmla="*/ 228601 h 321469"/>
                <a:gd name="connsiteX2" fmla="*/ 0 w 747711"/>
                <a:gd name="connsiteY2" fmla="*/ 321469 h 321469"/>
                <a:gd name="connsiteX3" fmla="*/ 4762 w 747711"/>
                <a:gd name="connsiteY3" fmla="*/ 221456 h 321469"/>
                <a:gd name="connsiteX4" fmla="*/ 369093 w 747711"/>
                <a:gd name="connsiteY4" fmla="*/ 0 h 321469"/>
                <a:gd name="connsiteX0" fmla="*/ 369093 w 371474"/>
                <a:gd name="connsiteY0" fmla="*/ 0 h 321469"/>
                <a:gd name="connsiteX1" fmla="*/ 371474 w 371474"/>
                <a:gd name="connsiteY1" fmla="*/ 100014 h 321469"/>
                <a:gd name="connsiteX2" fmla="*/ 0 w 371474"/>
                <a:gd name="connsiteY2" fmla="*/ 321469 h 321469"/>
                <a:gd name="connsiteX3" fmla="*/ 4762 w 371474"/>
                <a:gd name="connsiteY3" fmla="*/ 221456 h 321469"/>
                <a:gd name="connsiteX4" fmla="*/ 369093 w 371474"/>
                <a:gd name="connsiteY4" fmla="*/ 0 h 321469"/>
                <a:gd name="connsiteX0" fmla="*/ 371474 w 373855"/>
                <a:gd name="connsiteY0" fmla="*/ 0 h 326232"/>
                <a:gd name="connsiteX1" fmla="*/ 373855 w 373855"/>
                <a:gd name="connsiteY1" fmla="*/ 100014 h 326232"/>
                <a:gd name="connsiteX2" fmla="*/ 0 w 373855"/>
                <a:gd name="connsiteY2" fmla="*/ 326232 h 326232"/>
                <a:gd name="connsiteX3" fmla="*/ 7143 w 373855"/>
                <a:gd name="connsiteY3" fmla="*/ 221456 h 326232"/>
                <a:gd name="connsiteX4" fmla="*/ 371474 w 373855"/>
                <a:gd name="connsiteY4" fmla="*/ 0 h 326232"/>
                <a:gd name="connsiteX0" fmla="*/ 366711 w 369092"/>
                <a:gd name="connsiteY0" fmla="*/ 0 h 323850"/>
                <a:gd name="connsiteX1" fmla="*/ 369092 w 369092"/>
                <a:gd name="connsiteY1" fmla="*/ 100014 h 323850"/>
                <a:gd name="connsiteX2" fmla="*/ 0 w 369092"/>
                <a:gd name="connsiteY2" fmla="*/ 323850 h 323850"/>
                <a:gd name="connsiteX3" fmla="*/ 2380 w 369092"/>
                <a:gd name="connsiteY3" fmla="*/ 221456 h 323850"/>
                <a:gd name="connsiteX4" fmla="*/ 366711 w 369092"/>
                <a:gd name="connsiteY4" fmla="*/ 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2" h="323850">
                  <a:moveTo>
                    <a:pt x="366711" y="0"/>
                  </a:moveTo>
                  <a:cubicBezTo>
                    <a:pt x="367505" y="33338"/>
                    <a:pt x="368298" y="66676"/>
                    <a:pt x="369092" y="100014"/>
                  </a:cubicBezTo>
                  <a:lnTo>
                    <a:pt x="0" y="323850"/>
                  </a:lnTo>
                  <a:cubicBezTo>
                    <a:pt x="793" y="289719"/>
                    <a:pt x="1587" y="255587"/>
                    <a:pt x="2380" y="221456"/>
                  </a:cubicBezTo>
                  <a:lnTo>
                    <a:pt x="366711" y="0"/>
                  </a:lnTo>
                  <a:close/>
                </a:path>
              </a:pathLst>
            </a:cu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0" name="Rectangle 6"/>
            <p:cNvSpPr/>
            <p:nvPr/>
          </p:nvSpPr>
          <p:spPr bwMode="auto">
            <a:xfrm>
              <a:off x="9013033" y="4071937"/>
              <a:ext cx="366712" cy="326231"/>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95250 w 473868"/>
                <a:gd name="connsiteY0" fmla="*/ 0 h 457200"/>
                <a:gd name="connsiteX1" fmla="*/ 473868 w 473868"/>
                <a:gd name="connsiteY1" fmla="*/ 228601 h 457200"/>
                <a:gd name="connsiteX2" fmla="*/ 102394 w 473868"/>
                <a:gd name="connsiteY2" fmla="*/ 457200 h 457200"/>
                <a:gd name="connsiteX3" fmla="*/ 0 w 473868"/>
                <a:gd name="connsiteY3" fmla="*/ 185738 h 457200"/>
                <a:gd name="connsiteX4" fmla="*/ 95250 w 473868"/>
                <a:gd name="connsiteY4" fmla="*/ 0 h 457200"/>
                <a:gd name="connsiteX0" fmla="*/ 95250 w 473868"/>
                <a:gd name="connsiteY0" fmla="*/ 0 h 326231"/>
                <a:gd name="connsiteX1" fmla="*/ 473868 w 473868"/>
                <a:gd name="connsiteY1" fmla="*/ 228601 h 326231"/>
                <a:gd name="connsiteX2" fmla="*/ 461962 w 473868"/>
                <a:gd name="connsiteY2" fmla="*/ 326231 h 326231"/>
                <a:gd name="connsiteX3" fmla="*/ 0 w 473868"/>
                <a:gd name="connsiteY3" fmla="*/ 185738 h 326231"/>
                <a:gd name="connsiteX4" fmla="*/ 95250 w 473868"/>
                <a:gd name="connsiteY4" fmla="*/ 0 h 326231"/>
                <a:gd name="connsiteX0" fmla="*/ 0 w 378618"/>
                <a:gd name="connsiteY0" fmla="*/ 0 h 326231"/>
                <a:gd name="connsiteX1" fmla="*/ 378618 w 378618"/>
                <a:gd name="connsiteY1" fmla="*/ 228601 h 326231"/>
                <a:gd name="connsiteX2" fmla="*/ 366712 w 378618"/>
                <a:gd name="connsiteY2" fmla="*/ 326231 h 326231"/>
                <a:gd name="connsiteX3" fmla="*/ 0 w 378618"/>
                <a:gd name="connsiteY3" fmla="*/ 95251 h 326231"/>
                <a:gd name="connsiteX4" fmla="*/ 0 w 378618"/>
                <a:gd name="connsiteY4" fmla="*/ 0 h 326231"/>
                <a:gd name="connsiteX0" fmla="*/ 0 w 366712"/>
                <a:gd name="connsiteY0" fmla="*/ 0 h 326231"/>
                <a:gd name="connsiteX1" fmla="*/ 366711 w 366712"/>
                <a:gd name="connsiteY1" fmla="*/ 226219 h 326231"/>
                <a:gd name="connsiteX2" fmla="*/ 366712 w 366712"/>
                <a:gd name="connsiteY2" fmla="*/ 326231 h 326231"/>
                <a:gd name="connsiteX3" fmla="*/ 0 w 366712"/>
                <a:gd name="connsiteY3" fmla="*/ 95251 h 326231"/>
                <a:gd name="connsiteX4" fmla="*/ 0 w 366712"/>
                <a:gd name="connsiteY4" fmla="*/ 0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326231">
                  <a:moveTo>
                    <a:pt x="0" y="0"/>
                  </a:moveTo>
                  <a:lnTo>
                    <a:pt x="366711" y="226219"/>
                  </a:lnTo>
                  <a:cubicBezTo>
                    <a:pt x="366711" y="259556"/>
                    <a:pt x="366712" y="292894"/>
                    <a:pt x="366712" y="326231"/>
                  </a:cubicBezTo>
                  <a:lnTo>
                    <a:pt x="0" y="95251"/>
                  </a:lnTo>
                  <a:lnTo>
                    <a:pt x="0" y="0"/>
                  </a:lnTo>
                  <a:close/>
                </a:path>
              </a:pathLst>
            </a:custGeom>
            <a:solidFill>
              <a:schemeClr val="bg1">
                <a:alpha val="57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1" name="Oval 70"/>
            <p:cNvSpPr>
              <a:spLocks noChangeAspect="1"/>
            </p:cNvSpPr>
            <p:nvPr/>
          </p:nvSpPr>
          <p:spPr bwMode="auto">
            <a:xfrm rot="2631701">
              <a:off x="9034543" y="4124236"/>
              <a:ext cx="38132" cy="27432"/>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2" name="Oval 71"/>
            <p:cNvSpPr>
              <a:spLocks noChangeAspect="1"/>
            </p:cNvSpPr>
            <p:nvPr/>
          </p:nvSpPr>
          <p:spPr bwMode="auto">
            <a:xfrm rot="2631701">
              <a:off x="9096456" y="4164715"/>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3" name="Oval 72"/>
            <p:cNvSpPr>
              <a:spLocks noChangeAspect="1"/>
            </p:cNvSpPr>
            <p:nvPr/>
          </p:nvSpPr>
          <p:spPr bwMode="auto">
            <a:xfrm rot="2631701">
              <a:off x="9146462" y="4198052"/>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4" name="Oval 73"/>
            <p:cNvSpPr>
              <a:spLocks noChangeAspect="1"/>
            </p:cNvSpPr>
            <p:nvPr/>
          </p:nvSpPr>
          <p:spPr bwMode="auto">
            <a:xfrm rot="2631701">
              <a:off x="9205995" y="42337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5" name="Oval 74"/>
            <p:cNvSpPr>
              <a:spLocks noChangeAspect="1"/>
            </p:cNvSpPr>
            <p:nvPr/>
          </p:nvSpPr>
          <p:spPr bwMode="auto">
            <a:xfrm rot="2631701">
              <a:off x="9256002" y="42718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6" name="Oval 75"/>
            <p:cNvSpPr>
              <a:spLocks noChangeAspect="1"/>
            </p:cNvSpPr>
            <p:nvPr/>
          </p:nvSpPr>
          <p:spPr bwMode="auto">
            <a:xfrm rot="2631701">
              <a:off x="9308390" y="4300444"/>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grpSp>
        <p:nvGrpSpPr>
          <p:cNvPr id="77" name="Group 76"/>
          <p:cNvGrpSpPr/>
          <p:nvPr/>
        </p:nvGrpSpPr>
        <p:grpSpPr>
          <a:xfrm>
            <a:off x="9677155" y="4820852"/>
            <a:ext cx="1157482" cy="1185516"/>
            <a:chOff x="11267741" y="4122684"/>
            <a:chExt cx="1157783" cy="1185825"/>
          </a:xfrm>
        </p:grpSpPr>
        <p:grpSp>
          <p:nvGrpSpPr>
            <p:cNvPr id="78" name="Group 77"/>
            <p:cNvGrpSpPr/>
            <p:nvPr/>
          </p:nvGrpSpPr>
          <p:grpSpPr>
            <a:xfrm>
              <a:off x="11267741" y="4122684"/>
              <a:ext cx="584103" cy="829873"/>
              <a:chOff x="11503185" y="2990642"/>
              <a:chExt cx="936030" cy="1329879"/>
            </a:xfrm>
          </p:grpSpPr>
          <p:grpSp>
            <p:nvGrpSpPr>
              <p:cNvPr id="271" name="Group 270"/>
              <p:cNvGrpSpPr/>
              <p:nvPr/>
            </p:nvGrpSpPr>
            <p:grpSpPr>
              <a:xfrm>
                <a:off x="11503185" y="3617246"/>
                <a:ext cx="936030" cy="703275"/>
                <a:chOff x="11937864" y="1489949"/>
                <a:chExt cx="936030" cy="703275"/>
              </a:xfrm>
            </p:grpSpPr>
            <p:sp>
              <p:nvSpPr>
                <p:cNvPr id="348" name="Freeform 347"/>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49" name="Freeform 348"/>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50" name="Freeform 349"/>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51" name="Freeform 350"/>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52" name="Freeform 351"/>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353" name="Group 352"/>
                <p:cNvGrpSpPr/>
                <p:nvPr/>
              </p:nvGrpSpPr>
              <p:grpSpPr>
                <a:xfrm>
                  <a:off x="12266260" y="2003879"/>
                  <a:ext cx="124496" cy="72278"/>
                  <a:chOff x="8689438" y="1739741"/>
                  <a:chExt cx="252156" cy="130974"/>
                </a:xfrm>
                <a:scene3d>
                  <a:camera prst="isometricLeftDown"/>
                  <a:lightRig rig="threePt" dir="t"/>
                </a:scene3d>
              </p:grpSpPr>
              <p:cxnSp>
                <p:nvCxnSpPr>
                  <p:cNvPr id="354" name="Straight Connector 353"/>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2" name="Group 271"/>
              <p:cNvGrpSpPr/>
              <p:nvPr/>
            </p:nvGrpSpPr>
            <p:grpSpPr>
              <a:xfrm>
                <a:off x="11503185" y="3456709"/>
                <a:ext cx="936030" cy="703275"/>
                <a:chOff x="11937864" y="1489949"/>
                <a:chExt cx="936030" cy="703275"/>
              </a:xfrm>
            </p:grpSpPr>
            <p:sp>
              <p:nvSpPr>
                <p:cNvPr id="330" name="Freeform 329"/>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1" name="Freeform 330"/>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2" name="Freeform 331"/>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3" name="Freeform 332"/>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4" name="Freeform 333"/>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335" name="Group 334"/>
                <p:cNvGrpSpPr/>
                <p:nvPr/>
              </p:nvGrpSpPr>
              <p:grpSpPr>
                <a:xfrm>
                  <a:off x="12266260" y="2003879"/>
                  <a:ext cx="124496" cy="72278"/>
                  <a:chOff x="8689438" y="1739741"/>
                  <a:chExt cx="252156" cy="130974"/>
                </a:xfrm>
                <a:scene3d>
                  <a:camera prst="isometricLeftDown"/>
                  <a:lightRig rig="threePt" dir="t"/>
                </a:scene3d>
              </p:grpSpPr>
              <p:cxnSp>
                <p:nvCxnSpPr>
                  <p:cNvPr id="336" name="Straight Connector 335"/>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3" name="Group 272"/>
              <p:cNvGrpSpPr/>
              <p:nvPr/>
            </p:nvGrpSpPr>
            <p:grpSpPr>
              <a:xfrm>
                <a:off x="11503185" y="3300729"/>
                <a:ext cx="936030" cy="703275"/>
                <a:chOff x="11937864" y="1489949"/>
                <a:chExt cx="936030" cy="703275"/>
              </a:xfrm>
            </p:grpSpPr>
            <p:sp>
              <p:nvSpPr>
                <p:cNvPr id="312" name="Freeform 311"/>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3" name="Freeform 312"/>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4" name="Freeform 313"/>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5" name="Freeform 314"/>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6" name="Freeform 315"/>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317" name="Group 316"/>
                <p:cNvGrpSpPr/>
                <p:nvPr/>
              </p:nvGrpSpPr>
              <p:grpSpPr>
                <a:xfrm>
                  <a:off x="12266260" y="2003879"/>
                  <a:ext cx="124496" cy="72278"/>
                  <a:chOff x="8689438" y="1739741"/>
                  <a:chExt cx="252156" cy="130974"/>
                </a:xfrm>
                <a:scene3d>
                  <a:camera prst="isometricLeftDown"/>
                  <a:lightRig rig="threePt" dir="t"/>
                </a:scene3d>
              </p:grpSpPr>
              <p:cxnSp>
                <p:nvCxnSpPr>
                  <p:cNvPr id="318" name="Straight Connector 317"/>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4" name="Group 273"/>
              <p:cNvGrpSpPr/>
              <p:nvPr/>
            </p:nvGrpSpPr>
            <p:grpSpPr>
              <a:xfrm>
                <a:off x="11503185" y="3146622"/>
                <a:ext cx="936030" cy="703275"/>
                <a:chOff x="11937864" y="1489949"/>
                <a:chExt cx="936030" cy="703275"/>
              </a:xfrm>
            </p:grpSpPr>
            <p:sp>
              <p:nvSpPr>
                <p:cNvPr id="294" name="Freeform 293"/>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5" name="Freeform 294"/>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6" name="Freeform 295"/>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7" name="Freeform 296"/>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8" name="Freeform 297"/>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99" name="Group 298"/>
                <p:cNvGrpSpPr/>
                <p:nvPr/>
              </p:nvGrpSpPr>
              <p:grpSpPr>
                <a:xfrm>
                  <a:off x="12266260" y="2003879"/>
                  <a:ext cx="124496" cy="72278"/>
                  <a:chOff x="8689438" y="1739741"/>
                  <a:chExt cx="252156" cy="130974"/>
                </a:xfrm>
                <a:scene3d>
                  <a:camera prst="isometricLeftDown"/>
                  <a:lightRig rig="threePt" dir="t"/>
                </a:scene3d>
              </p:grpSpPr>
              <p:cxnSp>
                <p:nvCxnSpPr>
                  <p:cNvPr id="300" name="Straight Connector 299"/>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5" name="Group 274"/>
              <p:cNvGrpSpPr/>
              <p:nvPr/>
            </p:nvGrpSpPr>
            <p:grpSpPr>
              <a:xfrm>
                <a:off x="11503185" y="2990642"/>
                <a:ext cx="936030" cy="703275"/>
                <a:chOff x="11937864" y="1489949"/>
                <a:chExt cx="936030" cy="703275"/>
              </a:xfrm>
            </p:grpSpPr>
            <p:sp>
              <p:nvSpPr>
                <p:cNvPr id="276" name="Freeform 275"/>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77" name="Freeform 276"/>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78" name="Freeform 277"/>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79" name="Freeform 278"/>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80" name="Freeform 279"/>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81" name="Group 280"/>
                <p:cNvGrpSpPr/>
                <p:nvPr/>
              </p:nvGrpSpPr>
              <p:grpSpPr>
                <a:xfrm>
                  <a:off x="12266260" y="2003879"/>
                  <a:ext cx="124496" cy="72278"/>
                  <a:chOff x="8689438" y="1739741"/>
                  <a:chExt cx="252156" cy="130974"/>
                </a:xfrm>
                <a:scene3d>
                  <a:camera prst="isometricLeftDown"/>
                  <a:lightRig rig="threePt" dir="t"/>
                </a:scene3d>
              </p:grpSpPr>
              <p:cxnSp>
                <p:nvCxnSpPr>
                  <p:cNvPr id="282" name="Straight Connector 281"/>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79" name="Group 78"/>
            <p:cNvGrpSpPr/>
            <p:nvPr/>
          </p:nvGrpSpPr>
          <p:grpSpPr>
            <a:xfrm>
              <a:off x="11557462" y="4300660"/>
              <a:ext cx="584103" cy="829873"/>
              <a:chOff x="11503185" y="2990642"/>
              <a:chExt cx="936030" cy="1329879"/>
            </a:xfrm>
          </p:grpSpPr>
          <p:grpSp>
            <p:nvGrpSpPr>
              <p:cNvPr id="176" name="Group 175"/>
              <p:cNvGrpSpPr/>
              <p:nvPr/>
            </p:nvGrpSpPr>
            <p:grpSpPr>
              <a:xfrm>
                <a:off x="11503185" y="3617246"/>
                <a:ext cx="936030" cy="703275"/>
                <a:chOff x="11937864" y="1489949"/>
                <a:chExt cx="936030" cy="703275"/>
              </a:xfrm>
            </p:grpSpPr>
            <p:sp>
              <p:nvSpPr>
                <p:cNvPr id="253" name="Freeform 252"/>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4" name="Freeform 253"/>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5" name="Freeform 254"/>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6" name="Freeform 255"/>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7" name="Freeform 256"/>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58" name="Group 257"/>
                <p:cNvGrpSpPr/>
                <p:nvPr/>
              </p:nvGrpSpPr>
              <p:grpSpPr>
                <a:xfrm>
                  <a:off x="12266260" y="2003879"/>
                  <a:ext cx="124496" cy="72278"/>
                  <a:chOff x="8689438" y="1739741"/>
                  <a:chExt cx="252156" cy="130974"/>
                </a:xfrm>
                <a:scene3d>
                  <a:camera prst="isometricLeftDown"/>
                  <a:lightRig rig="threePt" dir="t"/>
                </a:scene3d>
              </p:grpSpPr>
              <p:cxnSp>
                <p:nvCxnSpPr>
                  <p:cNvPr id="259" name="Straight Connector 258"/>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77" name="Group 176"/>
              <p:cNvGrpSpPr/>
              <p:nvPr/>
            </p:nvGrpSpPr>
            <p:grpSpPr>
              <a:xfrm>
                <a:off x="11503185" y="3456709"/>
                <a:ext cx="936030" cy="703275"/>
                <a:chOff x="11937864" y="1489949"/>
                <a:chExt cx="936030" cy="703275"/>
              </a:xfrm>
            </p:grpSpPr>
            <p:sp>
              <p:nvSpPr>
                <p:cNvPr id="235" name="Freeform 234"/>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6" name="Freeform 235"/>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7" name="Freeform 236"/>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8" name="Freeform 237"/>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9" name="Freeform 238"/>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40" name="Group 239"/>
                <p:cNvGrpSpPr/>
                <p:nvPr/>
              </p:nvGrpSpPr>
              <p:grpSpPr>
                <a:xfrm>
                  <a:off x="12266260" y="2003879"/>
                  <a:ext cx="124496" cy="72278"/>
                  <a:chOff x="8689438" y="1739741"/>
                  <a:chExt cx="252156" cy="130974"/>
                </a:xfrm>
                <a:scene3d>
                  <a:camera prst="isometricLeftDown"/>
                  <a:lightRig rig="threePt" dir="t"/>
                </a:scene3d>
              </p:grpSpPr>
              <p:cxnSp>
                <p:nvCxnSpPr>
                  <p:cNvPr id="241" name="Straight Connector 240"/>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78" name="Group 177"/>
              <p:cNvGrpSpPr/>
              <p:nvPr/>
            </p:nvGrpSpPr>
            <p:grpSpPr>
              <a:xfrm>
                <a:off x="11503185" y="3300729"/>
                <a:ext cx="936030" cy="703275"/>
                <a:chOff x="11937864" y="1489949"/>
                <a:chExt cx="936030" cy="703275"/>
              </a:xfrm>
            </p:grpSpPr>
            <p:sp>
              <p:nvSpPr>
                <p:cNvPr id="217" name="Freeform 216"/>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18" name="Freeform 217"/>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19" name="Freeform 218"/>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20" name="Freeform 219"/>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21" name="Freeform 220"/>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22" name="Group 221"/>
                <p:cNvGrpSpPr/>
                <p:nvPr/>
              </p:nvGrpSpPr>
              <p:grpSpPr>
                <a:xfrm>
                  <a:off x="12266260" y="2003879"/>
                  <a:ext cx="124496" cy="72278"/>
                  <a:chOff x="8689438" y="1739741"/>
                  <a:chExt cx="252156" cy="130974"/>
                </a:xfrm>
                <a:scene3d>
                  <a:camera prst="isometricLeftDown"/>
                  <a:lightRig rig="threePt" dir="t"/>
                </a:scene3d>
              </p:grpSpPr>
              <p:cxnSp>
                <p:nvCxnSpPr>
                  <p:cNvPr id="223" name="Straight Connector 222"/>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79" name="Group 178"/>
              <p:cNvGrpSpPr/>
              <p:nvPr/>
            </p:nvGrpSpPr>
            <p:grpSpPr>
              <a:xfrm>
                <a:off x="11503185" y="3146622"/>
                <a:ext cx="936030" cy="703275"/>
                <a:chOff x="11937864" y="1489949"/>
                <a:chExt cx="936030" cy="703275"/>
              </a:xfrm>
            </p:grpSpPr>
            <p:sp>
              <p:nvSpPr>
                <p:cNvPr id="199" name="Freeform 198"/>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0" name="Freeform 199"/>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1" name="Freeform 200"/>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2" name="Freeform 201"/>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3" name="Freeform 202"/>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04" name="Group 203"/>
                <p:cNvGrpSpPr/>
                <p:nvPr/>
              </p:nvGrpSpPr>
              <p:grpSpPr>
                <a:xfrm>
                  <a:off x="12266260" y="2003879"/>
                  <a:ext cx="124496" cy="72278"/>
                  <a:chOff x="8689438" y="1739741"/>
                  <a:chExt cx="252156" cy="130974"/>
                </a:xfrm>
                <a:scene3d>
                  <a:camera prst="isometricLeftDown"/>
                  <a:lightRig rig="threePt" dir="t"/>
                </a:scene3d>
              </p:grpSpPr>
              <p:cxnSp>
                <p:nvCxnSpPr>
                  <p:cNvPr id="205" name="Straight Connector 204"/>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80" name="Group 179"/>
              <p:cNvGrpSpPr/>
              <p:nvPr/>
            </p:nvGrpSpPr>
            <p:grpSpPr>
              <a:xfrm>
                <a:off x="11503185" y="2990642"/>
                <a:ext cx="936030" cy="703275"/>
                <a:chOff x="11937864" y="1489949"/>
                <a:chExt cx="936030" cy="703275"/>
              </a:xfrm>
            </p:grpSpPr>
            <p:sp>
              <p:nvSpPr>
                <p:cNvPr id="181" name="Freeform 180"/>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2" name="Freeform 181"/>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3" name="Freeform 182"/>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4" name="Freeform 183"/>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5" name="Freeform 184"/>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86" name="Group 185"/>
                <p:cNvGrpSpPr/>
                <p:nvPr/>
              </p:nvGrpSpPr>
              <p:grpSpPr>
                <a:xfrm>
                  <a:off x="12266260" y="2003879"/>
                  <a:ext cx="124496" cy="72278"/>
                  <a:chOff x="8689438" y="1739741"/>
                  <a:chExt cx="252156" cy="130974"/>
                </a:xfrm>
                <a:scene3d>
                  <a:camera prst="isometricLeftDown"/>
                  <a:lightRig rig="threePt" dir="t"/>
                </a:scene3d>
              </p:grpSpPr>
              <p:cxnSp>
                <p:nvCxnSpPr>
                  <p:cNvPr id="187" name="Straight Connector 186"/>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80" name="Group 79"/>
            <p:cNvGrpSpPr/>
            <p:nvPr/>
          </p:nvGrpSpPr>
          <p:grpSpPr>
            <a:xfrm>
              <a:off x="11841421" y="4478635"/>
              <a:ext cx="584103" cy="829874"/>
              <a:chOff x="11503185" y="2990640"/>
              <a:chExt cx="936030" cy="1329881"/>
            </a:xfrm>
          </p:grpSpPr>
          <p:grpSp>
            <p:nvGrpSpPr>
              <p:cNvPr id="81" name="Group 80"/>
              <p:cNvGrpSpPr/>
              <p:nvPr/>
            </p:nvGrpSpPr>
            <p:grpSpPr>
              <a:xfrm>
                <a:off x="11503185" y="3617246"/>
                <a:ext cx="936030" cy="703275"/>
                <a:chOff x="11937864" y="1489949"/>
                <a:chExt cx="936030" cy="703275"/>
              </a:xfrm>
            </p:grpSpPr>
            <p:sp>
              <p:nvSpPr>
                <p:cNvPr id="158" name="Freeform 157"/>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59" name="Freeform 158"/>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60" name="Freeform 159"/>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61" name="Freeform 160"/>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62" name="Freeform 161"/>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63" name="Group 162"/>
                <p:cNvGrpSpPr/>
                <p:nvPr/>
              </p:nvGrpSpPr>
              <p:grpSpPr>
                <a:xfrm>
                  <a:off x="12266260" y="2003879"/>
                  <a:ext cx="124496" cy="72278"/>
                  <a:chOff x="8689438" y="1739741"/>
                  <a:chExt cx="252156" cy="130974"/>
                </a:xfrm>
                <a:scene3d>
                  <a:camera prst="isometricLeftDown"/>
                  <a:lightRig rig="threePt" dir="t"/>
                </a:scene3d>
              </p:grpSpPr>
              <p:cxnSp>
                <p:nvCxnSpPr>
                  <p:cNvPr id="164" name="Straight Connector 163"/>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11503185" y="3456709"/>
                <a:ext cx="936030" cy="703275"/>
                <a:chOff x="11937864" y="1489949"/>
                <a:chExt cx="936030" cy="703275"/>
              </a:xfrm>
            </p:grpSpPr>
            <p:sp>
              <p:nvSpPr>
                <p:cNvPr id="140" name="Freeform 139"/>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1" name="Freeform 140"/>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2" name="Freeform 141"/>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3" name="Freeform 142"/>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4" name="Freeform 143"/>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45" name="Group 144"/>
                <p:cNvGrpSpPr/>
                <p:nvPr/>
              </p:nvGrpSpPr>
              <p:grpSpPr>
                <a:xfrm>
                  <a:off x="12266260" y="2003879"/>
                  <a:ext cx="124496" cy="72278"/>
                  <a:chOff x="8689438" y="1739741"/>
                  <a:chExt cx="252156" cy="130974"/>
                </a:xfrm>
                <a:scene3d>
                  <a:camera prst="isometricLeftDown"/>
                  <a:lightRig rig="threePt" dir="t"/>
                </a:scene3d>
              </p:grpSpPr>
              <p:cxnSp>
                <p:nvCxnSpPr>
                  <p:cNvPr id="146" name="Straight Connector 145"/>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3" name="Group 82"/>
              <p:cNvGrpSpPr/>
              <p:nvPr/>
            </p:nvGrpSpPr>
            <p:grpSpPr>
              <a:xfrm>
                <a:off x="11503185" y="3300729"/>
                <a:ext cx="936030" cy="703275"/>
                <a:chOff x="11937864" y="1489949"/>
                <a:chExt cx="936030" cy="703275"/>
              </a:xfrm>
            </p:grpSpPr>
            <p:sp>
              <p:nvSpPr>
                <p:cNvPr id="122" name="Freeform 121"/>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3" name="Freeform 122"/>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4" name="Freeform 123"/>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5" name="Freeform 124"/>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6" name="Freeform 125"/>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27" name="Group 126"/>
                <p:cNvGrpSpPr/>
                <p:nvPr/>
              </p:nvGrpSpPr>
              <p:grpSpPr>
                <a:xfrm>
                  <a:off x="12266260" y="2003879"/>
                  <a:ext cx="124496" cy="72278"/>
                  <a:chOff x="8689438" y="1739741"/>
                  <a:chExt cx="252156" cy="130974"/>
                </a:xfrm>
                <a:scene3d>
                  <a:camera prst="isometricLeftDown"/>
                  <a:lightRig rig="threePt" dir="t"/>
                </a:scene3d>
              </p:grpSpPr>
              <p:cxnSp>
                <p:nvCxnSpPr>
                  <p:cNvPr id="128" name="Straight Connector 127"/>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11503185" y="3146622"/>
                <a:ext cx="936030" cy="703275"/>
                <a:chOff x="11937864" y="1489949"/>
                <a:chExt cx="936030" cy="703275"/>
              </a:xfrm>
            </p:grpSpPr>
            <p:sp>
              <p:nvSpPr>
                <p:cNvPr id="104" name="Freeform 103"/>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5" name="Freeform 104"/>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6" name="Freeform 105"/>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7" name="Freeform 106"/>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8" name="Freeform 107"/>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09" name="Group 108"/>
                <p:cNvGrpSpPr/>
                <p:nvPr/>
              </p:nvGrpSpPr>
              <p:grpSpPr>
                <a:xfrm>
                  <a:off x="12266260" y="2003879"/>
                  <a:ext cx="124496" cy="72278"/>
                  <a:chOff x="8689438" y="1739741"/>
                  <a:chExt cx="252156" cy="130974"/>
                </a:xfrm>
                <a:scene3d>
                  <a:camera prst="isometricLeftDown"/>
                  <a:lightRig rig="threePt" dir="t"/>
                </a:scene3d>
              </p:grpSpPr>
              <p:cxnSp>
                <p:nvCxnSpPr>
                  <p:cNvPr id="110" name="Straight Connector 109"/>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5" name="Group 84"/>
              <p:cNvGrpSpPr/>
              <p:nvPr/>
            </p:nvGrpSpPr>
            <p:grpSpPr>
              <a:xfrm>
                <a:off x="11503185" y="2990640"/>
                <a:ext cx="936030" cy="703277"/>
                <a:chOff x="11937864" y="1489947"/>
                <a:chExt cx="936030" cy="703277"/>
              </a:xfrm>
            </p:grpSpPr>
            <p:sp>
              <p:nvSpPr>
                <p:cNvPr id="86" name="Freeform 85"/>
                <p:cNvSpPr/>
                <p:nvPr/>
              </p:nvSpPr>
              <p:spPr bwMode="auto">
                <a:xfrm>
                  <a:off x="11976163" y="1489947"/>
                  <a:ext cx="890589" cy="554830"/>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87" name="Freeform 86"/>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88" name="Freeform 87"/>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89" name="Freeform 88"/>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90" name="Freeform 89"/>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91" name="Group 90"/>
                <p:cNvGrpSpPr/>
                <p:nvPr/>
              </p:nvGrpSpPr>
              <p:grpSpPr>
                <a:xfrm>
                  <a:off x="12266260" y="2003879"/>
                  <a:ext cx="124496" cy="72278"/>
                  <a:chOff x="8689438" y="1739741"/>
                  <a:chExt cx="252156" cy="130974"/>
                </a:xfrm>
                <a:scene3d>
                  <a:camera prst="isometricLeftDown"/>
                  <a:lightRig rig="threePt" dir="t"/>
                </a:scene3d>
              </p:grpSpPr>
              <p:cxnSp>
                <p:nvCxnSpPr>
                  <p:cNvPr id="92" name="Straight Connector 91"/>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22766258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Extensible Switch</a:t>
            </a:r>
            <a:endParaRPr lang="en-US" dirty="0"/>
          </a:p>
        </p:txBody>
      </p:sp>
      <p:sp>
        <p:nvSpPr>
          <p:cNvPr id="3" name="Right Triangle 2"/>
          <p:cNvSpPr/>
          <p:nvPr/>
        </p:nvSpPr>
        <p:spPr bwMode="auto">
          <a:xfrm flipH="1" flipV="1">
            <a:off x="525167" y="2310109"/>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749831" y="1595737"/>
            <a:ext cx="4491612"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54864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Granular In-box Capabilities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ARP/ND Poisoning (</a:t>
            </a:r>
            <a:r>
              <a:rPr lang="en-US" sz="1600" dirty="0" smtClean="0">
                <a:solidFill>
                  <a:srgbClr val="EFEFEF"/>
                </a:solidFill>
                <a:cs typeface="Segoe UI" pitchFamily="34" charset="0"/>
              </a:rPr>
              <a:t>spoofing)</a:t>
            </a:r>
            <a:br>
              <a:rPr lang="en-US" sz="1600" dirty="0" smtClean="0">
                <a:solidFill>
                  <a:srgbClr val="EFEFEF"/>
                </a:solidFill>
                <a:cs typeface="Segoe UI" pitchFamily="34" charset="0"/>
              </a:rPr>
            </a:br>
            <a:r>
              <a:rPr lang="en-US" sz="1600" dirty="0" smtClean="0">
                <a:solidFill>
                  <a:srgbClr val="EFEFEF"/>
                </a:solidFill>
                <a:cs typeface="Segoe UI" pitchFamily="34" charset="0"/>
              </a:rPr>
              <a:t>protection</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DHCP Guard </a:t>
            </a:r>
            <a:r>
              <a:rPr lang="en-US" sz="1600" dirty="0" smtClean="0">
                <a:solidFill>
                  <a:srgbClr val="EFEFEF"/>
                </a:solidFill>
                <a:cs typeface="Segoe UI" pitchFamily="34" charset="0"/>
              </a:rPr>
              <a:t>protection</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Virtual Port </a:t>
            </a:r>
            <a:r>
              <a:rPr lang="en-US" sz="1600" dirty="0" smtClean="0">
                <a:solidFill>
                  <a:srgbClr val="EFEFEF"/>
                </a:solidFill>
                <a:cs typeface="Segoe UI" pitchFamily="34" charset="0"/>
              </a:rPr>
              <a:t>ACLs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Trunk Mode to VMs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Network Traffic Monitoring</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Isolated (Private) VLAN (PVLANs)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PowerShell &amp; WMI Interfaces for extensibility</a:t>
            </a:r>
          </a:p>
        </p:txBody>
      </p:sp>
      <p:sp>
        <p:nvSpPr>
          <p:cNvPr id="5" name="Rectangle 4"/>
          <p:cNvSpPr/>
          <p:nvPr/>
        </p:nvSpPr>
        <p:spPr>
          <a:xfrm>
            <a:off x="525166" y="1319510"/>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Layer-2 Network Switch for Virtual Machine Connectivity</a:t>
            </a:r>
            <a:endParaRPr lang="en-US" sz="2400" kern="0" dirty="0">
              <a:solidFill>
                <a:srgbClr val="FFFFFF"/>
              </a:solidFill>
            </a:endParaRPr>
          </a:p>
        </p:txBody>
      </p:sp>
      <p:sp>
        <p:nvSpPr>
          <p:cNvPr id="6" name="Rectangle 5"/>
          <p:cNvSpPr/>
          <p:nvPr/>
        </p:nvSpPr>
        <p:spPr bwMode="auto">
          <a:xfrm>
            <a:off x="6330596" y="1992050"/>
            <a:ext cx="4693912" cy="241370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172" y="4531508"/>
            <a:ext cx="317018" cy="577513"/>
          </a:xfrm>
          <a:prstGeom prst="rect">
            <a:avLst/>
          </a:prstGeom>
        </p:spPr>
      </p:pic>
      <p:sp>
        <p:nvSpPr>
          <p:cNvPr id="8" name="TextBox 7"/>
          <p:cNvSpPr txBox="1"/>
          <p:nvPr/>
        </p:nvSpPr>
        <p:spPr>
          <a:xfrm>
            <a:off x="6437487" y="2117398"/>
            <a:ext cx="875240" cy="15234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machine</a:t>
            </a:r>
          </a:p>
        </p:txBody>
      </p:sp>
      <p:sp>
        <p:nvSpPr>
          <p:cNvPr id="9" name="TextBox 8"/>
          <p:cNvSpPr txBox="1"/>
          <p:nvPr/>
        </p:nvSpPr>
        <p:spPr>
          <a:xfrm>
            <a:off x="7017768" y="2491373"/>
            <a:ext cx="618759"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application</a:t>
            </a:r>
          </a:p>
        </p:txBody>
      </p:sp>
      <p:sp>
        <p:nvSpPr>
          <p:cNvPr id="10" name="TextBox 9"/>
          <p:cNvSpPr txBox="1"/>
          <p:nvPr/>
        </p:nvSpPr>
        <p:spPr>
          <a:xfrm>
            <a:off x="7017768" y="2883296"/>
            <a:ext cx="857155" cy="304699"/>
          </a:xfrm>
          <a:prstGeom prst="rect">
            <a:avLst/>
          </a:prstGeom>
          <a:noFill/>
        </p:spPr>
        <p:txBody>
          <a:bodyPr wrap="squar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network adapter</a:t>
            </a:r>
          </a:p>
        </p:txBody>
      </p:sp>
      <p:sp>
        <p:nvSpPr>
          <p:cNvPr id="11" name="TextBox 10"/>
          <p:cNvSpPr txBox="1"/>
          <p:nvPr/>
        </p:nvSpPr>
        <p:spPr>
          <a:xfrm>
            <a:off x="7725360" y="1591606"/>
            <a:ext cx="1750479" cy="332270"/>
          </a:xfrm>
          <a:prstGeom prst="rect">
            <a:avLst/>
          </a:prstGeom>
          <a:noFill/>
        </p:spPr>
        <p:txBody>
          <a:bodyPr wrap="none" lIns="0" tIns="0" rIns="0" bIns="0" rtlCol="0">
            <a:spAutoFit/>
          </a:bodyPr>
          <a:lstStyle/>
          <a:p>
            <a:pPr algn="r" defTabSz="1088151">
              <a:lnSpc>
                <a:spcPct val="90000"/>
              </a:lnSpc>
            </a:pPr>
            <a:r>
              <a:rPr lang="en-US" sz="2399" dirty="0">
                <a:gradFill>
                  <a:gsLst>
                    <a:gs pos="74312">
                      <a:srgbClr val="505050"/>
                    </a:gs>
                    <a:gs pos="30000">
                      <a:srgbClr val="505050"/>
                    </a:gs>
                  </a:gsLst>
                  <a:lin ang="5400000" scaled="0"/>
                </a:gradFill>
                <a:latin typeface="Segoe UI Light"/>
              </a:rPr>
              <a:t>Hyper–V host</a:t>
            </a:r>
          </a:p>
        </p:txBody>
      </p:sp>
      <p:sp>
        <p:nvSpPr>
          <p:cNvPr id="12" name="TextBox 11"/>
          <p:cNvSpPr txBox="1"/>
          <p:nvPr/>
        </p:nvSpPr>
        <p:spPr>
          <a:xfrm>
            <a:off x="8368053" y="4007181"/>
            <a:ext cx="956993" cy="304699"/>
          </a:xfrm>
          <a:prstGeom prst="rect">
            <a:avLst/>
          </a:prstGeom>
          <a:noFill/>
        </p:spPr>
        <p:txBody>
          <a:bodyPr wrap="none" lIns="0" tIns="0" rIns="0" bIns="0" rtlCol="0">
            <a:spAutoFit/>
          </a:bodyPr>
          <a:lstStyle/>
          <a:p>
            <a:pPr algn="ctr" defTabSz="914363">
              <a:lnSpc>
                <a:spcPct val="90000"/>
              </a:lnSpc>
            </a:pPr>
            <a:r>
              <a:rPr lang="en-US" sz="1100" spc="-50" dirty="0">
                <a:gradFill>
                  <a:gsLst>
                    <a:gs pos="74312">
                      <a:srgbClr val="505050"/>
                    </a:gs>
                    <a:gs pos="30000">
                      <a:srgbClr val="505050"/>
                    </a:gs>
                  </a:gsLst>
                  <a:lin ang="5400000" scaled="0"/>
                </a:gradFill>
              </a:rPr>
              <a:t>Hyper‑V</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Extensible Switch</a:t>
            </a:r>
          </a:p>
        </p:txBody>
      </p:sp>
      <p:sp>
        <p:nvSpPr>
          <p:cNvPr id="13" name="TextBox 12"/>
          <p:cNvSpPr txBox="1"/>
          <p:nvPr/>
        </p:nvSpPr>
        <p:spPr>
          <a:xfrm>
            <a:off x="7476565" y="4523676"/>
            <a:ext cx="936154"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Physical 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adapter</a:t>
            </a:r>
          </a:p>
        </p:txBody>
      </p:sp>
      <p:sp>
        <p:nvSpPr>
          <p:cNvPr id="14" name="TextBox 13"/>
          <p:cNvSpPr txBox="1"/>
          <p:nvPr/>
        </p:nvSpPr>
        <p:spPr>
          <a:xfrm>
            <a:off x="8350018" y="5506547"/>
            <a:ext cx="823945" cy="152349"/>
          </a:xfrm>
          <a:prstGeom prst="rect">
            <a:avLst/>
          </a:prstGeom>
          <a:noFill/>
        </p:spPr>
        <p:txBody>
          <a:bodyPr wrap="none" lIns="0" tIns="0" rIns="0" bIns="0" rtlCol="0">
            <a:spAutoFit/>
          </a:bodyPr>
          <a:lstStyle/>
          <a:p>
            <a:pPr algn="ctr" defTabSz="914363">
              <a:lnSpc>
                <a:spcPct val="90000"/>
              </a:lnSpc>
            </a:pPr>
            <a:r>
              <a:rPr lang="en-US" sz="1100" spc="-50" dirty="0">
                <a:gradFill>
                  <a:gsLst>
                    <a:gs pos="74312">
                      <a:srgbClr val="505050"/>
                    </a:gs>
                    <a:gs pos="30000">
                      <a:srgbClr val="505050"/>
                    </a:gs>
                  </a:gsLst>
                  <a:lin ang="5400000" scaled="0"/>
                </a:gradFill>
              </a:rPr>
              <a:t>Physical switch</a:t>
            </a:r>
          </a:p>
        </p:txBody>
      </p:sp>
      <p:sp>
        <p:nvSpPr>
          <p:cNvPr id="15" name="TextBox 14"/>
          <p:cNvSpPr txBox="1"/>
          <p:nvPr/>
        </p:nvSpPr>
        <p:spPr>
          <a:xfrm>
            <a:off x="8115326" y="2117398"/>
            <a:ext cx="875240" cy="15234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machine</a:t>
            </a:r>
          </a:p>
        </p:txBody>
      </p:sp>
      <p:sp>
        <p:nvSpPr>
          <p:cNvPr id="16" name="TextBox 15"/>
          <p:cNvSpPr txBox="1"/>
          <p:nvPr/>
        </p:nvSpPr>
        <p:spPr>
          <a:xfrm>
            <a:off x="8645125" y="2491373"/>
            <a:ext cx="618759"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application</a:t>
            </a:r>
          </a:p>
        </p:txBody>
      </p:sp>
      <p:sp>
        <p:nvSpPr>
          <p:cNvPr id="17" name="TextBox 16"/>
          <p:cNvSpPr txBox="1"/>
          <p:nvPr/>
        </p:nvSpPr>
        <p:spPr>
          <a:xfrm>
            <a:off x="8645125" y="2957972"/>
            <a:ext cx="856004"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adapter</a:t>
            </a:r>
          </a:p>
        </p:txBody>
      </p:sp>
      <p:sp>
        <p:nvSpPr>
          <p:cNvPr id="18" name="TextBox 17"/>
          <p:cNvSpPr txBox="1"/>
          <p:nvPr/>
        </p:nvSpPr>
        <p:spPr>
          <a:xfrm>
            <a:off x="9638929" y="2117398"/>
            <a:ext cx="875240" cy="15234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machine</a:t>
            </a:r>
          </a:p>
        </p:txBody>
      </p:sp>
      <p:sp>
        <p:nvSpPr>
          <p:cNvPr id="19" name="TextBox 18"/>
          <p:cNvSpPr txBox="1"/>
          <p:nvPr/>
        </p:nvSpPr>
        <p:spPr>
          <a:xfrm>
            <a:off x="10168729" y="2491373"/>
            <a:ext cx="618759"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application</a:t>
            </a:r>
          </a:p>
        </p:txBody>
      </p:sp>
      <p:sp>
        <p:nvSpPr>
          <p:cNvPr id="20" name="TextBox 19"/>
          <p:cNvSpPr txBox="1"/>
          <p:nvPr/>
        </p:nvSpPr>
        <p:spPr>
          <a:xfrm>
            <a:off x="10168728" y="2957972"/>
            <a:ext cx="856004" cy="304699"/>
          </a:xfrm>
          <a:prstGeom prst="rect">
            <a:avLst/>
          </a:prstGeom>
          <a:noFill/>
        </p:spPr>
        <p:txBody>
          <a:bodyPr wrap="none" lIns="0" tIns="0" rIns="0" bIns="0" rtlCol="0">
            <a:spAutoFit/>
          </a:bodyPr>
          <a:lstStyle/>
          <a:p>
            <a:pPr defTabSz="914363">
              <a:lnSpc>
                <a:spcPct val="90000"/>
              </a:lnSpc>
            </a:pPr>
            <a:r>
              <a:rPr lang="en-US" sz="1100" spc="-50" dirty="0">
                <a:gradFill>
                  <a:gsLst>
                    <a:gs pos="74312">
                      <a:srgbClr val="505050"/>
                    </a:gs>
                    <a:gs pos="30000">
                      <a:srgbClr val="505050"/>
                    </a:gs>
                  </a:gsLst>
                  <a:lin ang="5400000" scaled="0"/>
                </a:gradFill>
              </a:rPr>
              <a:t>Virtual network</a:t>
            </a:r>
            <a:br>
              <a:rPr lang="en-US" sz="1100" spc="-50" dirty="0">
                <a:gradFill>
                  <a:gsLst>
                    <a:gs pos="74312">
                      <a:srgbClr val="505050"/>
                    </a:gs>
                    <a:gs pos="30000">
                      <a:srgbClr val="505050"/>
                    </a:gs>
                  </a:gsLst>
                  <a:lin ang="5400000" scaled="0"/>
                </a:gradFill>
              </a:rPr>
            </a:br>
            <a:r>
              <a:rPr lang="en-US" sz="1100" spc="-50" dirty="0">
                <a:gradFill>
                  <a:gsLst>
                    <a:gs pos="74312">
                      <a:srgbClr val="505050"/>
                    </a:gs>
                    <a:gs pos="30000">
                      <a:srgbClr val="505050"/>
                    </a:gs>
                  </a:gsLst>
                  <a:lin ang="5400000" scaled="0"/>
                </a:gradFill>
              </a:rPr>
              <a:t>adapter</a:t>
            </a:r>
          </a:p>
        </p:txBody>
      </p:sp>
      <p:cxnSp>
        <p:nvCxnSpPr>
          <p:cNvPr id="21" name="Straight Connector 20"/>
          <p:cNvCxnSpPr>
            <a:stCxn id="29" idx="3"/>
          </p:cNvCxnSpPr>
          <p:nvPr/>
        </p:nvCxnSpPr>
        <p:spPr>
          <a:xfrm>
            <a:off x="6883537" y="3105137"/>
            <a:ext cx="1223443" cy="58693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49" idx="0"/>
          </p:cNvCxnSpPr>
          <p:nvPr/>
        </p:nvCxnSpPr>
        <p:spPr>
          <a:xfrm flipV="1">
            <a:off x="8408238" y="2902565"/>
            <a:ext cx="41939" cy="69601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9" idx="1"/>
          </p:cNvCxnSpPr>
          <p:nvPr/>
        </p:nvCxnSpPr>
        <p:spPr>
          <a:xfrm flipV="1">
            <a:off x="8470566" y="3105137"/>
            <a:ext cx="1392014" cy="59732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293603" y="3956694"/>
            <a:ext cx="777841" cy="67359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3"/>
          </p:cNvCxnSpPr>
          <p:nvPr/>
        </p:nvCxnSpPr>
        <p:spPr>
          <a:xfrm>
            <a:off x="7300190" y="4820264"/>
            <a:ext cx="1263871" cy="28150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564060" y="5112158"/>
            <a:ext cx="1119978" cy="25110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424091" y="2342582"/>
            <a:ext cx="477859" cy="965127"/>
            <a:chOff x="6276108" y="2661050"/>
            <a:chExt cx="477983" cy="965378"/>
          </a:xfrm>
        </p:grpSpPr>
        <p:grpSp>
          <p:nvGrpSpPr>
            <p:cNvPr id="28" name="Group 27"/>
            <p:cNvGrpSpPr/>
            <p:nvPr/>
          </p:nvGrpSpPr>
          <p:grpSpPr>
            <a:xfrm>
              <a:off x="6276108" y="2661050"/>
              <a:ext cx="477983" cy="842064"/>
              <a:chOff x="7950995" y="4207662"/>
              <a:chExt cx="696117" cy="1226351"/>
            </a:xfrm>
          </p:grpSpPr>
          <p:sp>
            <p:nvSpPr>
              <p:cNvPr id="30"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08" tIns="45706" rIns="45708" bIns="45708"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3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cxnSp>
            <p:nvCxnSpPr>
              <p:cNvPr id="33" name="Straight Connector 3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218" y="3221180"/>
              <a:ext cx="222456" cy="405248"/>
            </a:xfrm>
            <a:prstGeom prst="rect">
              <a:avLst/>
            </a:prstGeom>
          </p:spPr>
        </p:pic>
      </p:grpSp>
      <p:grpSp>
        <p:nvGrpSpPr>
          <p:cNvPr id="37" name="Group 36"/>
          <p:cNvGrpSpPr/>
          <p:nvPr/>
        </p:nvGrpSpPr>
        <p:grpSpPr>
          <a:xfrm>
            <a:off x="9625533" y="2342582"/>
            <a:ext cx="477859" cy="965127"/>
            <a:chOff x="6276108" y="2661050"/>
            <a:chExt cx="477983" cy="965378"/>
          </a:xfrm>
        </p:grpSpPr>
        <p:grpSp>
          <p:nvGrpSpPr>
            <p:cNvPr id="38" name="Group 37"/>
            <p:cNvGrpSpPr/>
            <p:nvPr/>
          </p:nvGrpSpPr>
          <p:grpSpPr>
            <a:xfrm>
              <a:off x="6276108" y="2661050"/>
              <a:ext cx="477983" cy="842064"/>
              <a:chOff x="7950995" y="4207662"/>
              <a:chExt cx="696117" cy="1226351"/>
            </a:xfrm>
          </p:grpSpPr>
          <p:sp>
            <p:nvSpPr>
              <p:cNvPr id="40"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4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08" tIns="45706" rIns="45708" bIns="45708"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4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cxnSp>
            <p:nvCxnSpPr>
              <p:cNvPr id="43" name="Straight Connector 4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pic>
          <p:nvPicPr>
            <p:cNvPr id="39" name="Picture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218" y="3221180"/>
              <a:ext cx="222456" cy="405248"/>
            </a:xfrm>
            <a:prstGeom prst="rect">
              <a:avLst/>
            </a:prstGeom>
          </p:spPr>
        </p:pic>
      </p:grpSp>
      <p:grpSp>
        <p:nvGrpSpPr>
          <p:cNvPr id="47" name="Group 46"/>
          <p:cNvGrpSpPr/>
          <p:nvPr/>
        </p:nvGrpSpPr>
        <p:grpSpPr>
          <a:xfrm>
            <a:off x="8101930" y="2342582"/>
            <a:ext cx="477859" cy="965127"/>
            <a:chOff x="6276108" y="2661050"/>
            <a:chExt cx="477983" cy="965378"/>
          </a:xfrm>
        </p:grpSpPr>
        <p:grpSp>
          <p:nvGrpSpPr>
            <p:cNvPr id="48" name="Group 47"/>
            <p:cNvGrpSpPr/>
            <p:nvPr/>
          </p:nvGrpSpPr>
          <p:grpSpPr>
            <a:xfrm>
              <a:off x="6276108" y="2661050"/>
              <a:ext cx="477983" cy="842064"/>
              <a:chOff x="7950995" y="4207662"/>
              <a:chExt cx="696117" cy="1226351"/>
            </a:xfrm>
          </p:grpSpPr>
          <p:sp>
            <p:nvSpPr>
              <p:cNvPr id="50"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5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08" tIns="45706" rIns="45708" bIns="45708" numCol="1" rtlCol="0" anchor="b" anchorCtr="0" compatLnSpc="1">
                <a:prstTxWarp prst="textNoShape">
                  <a:avLst/>
                </a:prstTxWarp>
              </a:bodyPr>
              <a:lstStyle/>
              <a:p>
                <a:pPr defTabSz="913843"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5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cxnSp>
            <p:nvCxnSpPr>
              <p:cNvPr id="53" name="Straight Connector 5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pic>
          <p:nvPicPr>
            <p:cNvPr id="4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218" y="3221180"/>
              <a:ext cx="222456" cy="405248"/>
            </a:xfrm>
            <a:prstGeom prst="rect">
              <a:avLst/>
            </a:prstGeom>
          </p:spPr>
        </p:pic>
      </p:grpSp>
      <p:grpSp>
        <p:nvGrpSpPr>
          <p:cNvPr id="57" name="Group 56"/>
          <p:cNvGrpSpPr/>
          <p:nvPr/>
        </p:nvGrpSpPr>
        <p:grpSpPr>
          <a:xfrm>
            <a:off x="7924106" y="3529323"/>
            <a:ext cx="742755" cy="549926"/>
            <a:chOff x="9013033" y="3848099"/>
            <a:chExt cx="742948" cy="550069"/>
          </a:xfrm>
        </p:grpSpPr>
        <p:sp>
          <p:nvSpPr>
            <p:cNvPr id="58" name="Rectangle 6"/>
            <p:cNvSpPr/>
            <p:nvPr/>
          </p:nvSpPr>
          <p:spPr bwMode="auto">
            <a:xfrm>
              <a:off x="9015413" y="3848099"/>
              <a:ext cx="738186" cy="45720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4331 w 738186"/>
                <a:gd name="connsiteY0" fmla="*/ 0 h 457200"/>
                <a:gd name="connsiteX1" fmla="*/ 738186 w 738186"/>
                <a:gd name="connsiteY1" fmla="*/ 226220 h 457200"/>
                <a:gd name="connsiteX2" fmla="*/ 371475 w 738186"/>
                <a:gd name="connsiteY2" fmla="*/ 457200 h 457200"/>
                <a:gd name="connsiteX3" fmla="*/ 0 w 738186"/>
                <a:gd name="connsiteY3" fmla="*/ 221456 h 457200"/>
                <a:gd name="connsiteX4" fmla="*/ 364331 w 738186"/>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6" h="457200">
                  <a:moveTo>
                    <a:pt x="364331" y="0"/>
                  </a:moveTo>
                  <a:lnTo>
                    <a:pt x="738186" y="226220"/>
                  </a:lnTo>
                  <a:lnTo>
                    <a:pt x="371475" y="457200"/>
                  </a:lnTo>
                  <a:lnTo>
                    <a:pt x="0" y="221456"/>
                  </a:lnTo>
                  <a:lnTo>
                    <a:pt x="364331"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59" name="Rectangle 6"/>
            <p:cNvSpPr/>
            <p:nvPr/>
          </p:nvSpPr>
          <p:spPr bwMode="auto">
            <a:xfrm>
              <a:off x="9384509" y="4074318"/>
              <a:ext cx="371472" cy="32385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9093 w 747711"/>
                <a:gd name="connsiteY0" fmla="*/ 0 h 321469"/>
                <a:gd name="connsiteX1" fmla="*/ 747711 w 747711"/>
                <a:gd name="connsiteY1" fmla="*/ 228601 h 321469"/>
                <a:gd name="connsiteX2" fmla="*/ 0 w 747711"/>
                <a:gd name="connsiteY2" fmla="*/ 321469 h 321469"/>
                <a:gd name="connsiteX3" fmla="*/ 4762 w 747711"/>
                <a:gd name="connsiteY3" fmla="*/ 221456 h 321469"/>
                <a:gd name="connsiteX4" fmla="*/ 369093 w 747711"/>
                <a:gd name="connsiteY4" fmla="*/ 0 h 321469"/>
                <a:gd name="connsiteX0" fmla="*/ 369093 w 371474"/>
                <a:gd name="connsiteY0" fmla="*/ 0 h 321469"/>
                <a:gd name="connsiteX1" fmla="*/ 371474 w 371474"/>
                <a:gd name="connsiteY1" fmla="*/ 100014 h 321469"/>
                <a:gd name="connsiteX2" fmla="*/ 0 w 371474"/>
                <a:gd name="connsiteY2" fmla="*/ 321469 h 321469"/>
                <a:gd name="connsiteX3" fmla="*/ 4762 w 371474"/>
                <a:gd name="connsiteY3" fmla="*/ 221456 h 321469"/>
                <a:gd name="connsiteX4" fmla="*/ 369093 w 371474"/>
                <a:gd name="connsiteY4" fmla="*/ 0 h 321469"/>
                <a:gd name="connsiteX0" fmla="*/ 371474 w 373855"/>
                <a:gd name="connsiteY0" fmla="*/ 0 h 326232"/>
                <a:gd name="connsiteX1" fmla="*/ 373855 w 373855"/>
                <a:gd name="connsiteY1" fmla="*/ 100014 h 326232"/>
                <a:gd name="connsiteX2" fmla="*/ 0 w 373855"/>
                <a:gd name="connsiteY2" fmla="*/ 326232 h 326232"/>
                <a:gd name="connsiteX3" fmla="*/ 7143 w 373855"/>
                <a:gd name="connsiteY3" fmla="*/ 221456 h 326232"/>
                <a:gd name="connsiteX4" fmla="*/ 371474 w 373855"/>
                <a:gd name="connsiteY4" fmla="*/ 0 h 326232"/>
                <a:gd name="connsiteX0" fmla="*/ 366711 w 369092"/>
                <a:gd name="connsiteY0" fmla="*/ 0 h 323850"/>
                <a:gd name="connsiteX1" fmla="*/ 369092 w 369092"/>
                <a:gd name="connsiteY1" fmla="*/ 100014 h 323850"/>
                <a:gd name="connsiteX2" fmla="*/ 0 w 369092"/>
                <a:gd name="connsiteY2" fmla="*/ 323850 h 323850"/>
                <a:gd name="connsiteX3" fmla="*/ 2380 w 369092"/>
                <a:gd name="connsiteY3" fmla="*/ 221456 h 323850"/>
                <a:gd name="connsiteX4" fmla="*/ 366711 w 369092"/>
                <a:gd name="connsiteY4" fmla="*/ 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2" h="323850">
                  <a:moveTo>
                    <a:pt x="366711" y="0"/>
                  </a:moveTo>
                  <a:cubicBezTo>
                    <a:pt x="367505" y="33338"/>
                    <a:pt x="368298" y="66676"/>
                    <a:pt x="369092" y="100014"/>
                  </a:cubicBezTo>
                  <a:lnTo>
                    <a:pt x="0" y="323850"/>
                  </a:lnTo>
                  <a:cubicBezTo>
                    <a:pt x="793" y="289719"/>
                    <a:pt x="1587" y="255587"/>
                    <a:pt x="2380" y="221456"/>
                  </a:cubicBezTo>
                  <a:lnTo>
                    <a:pt x="366711" y="0"/>
                  </a:lnTo>
                  <a:close/>
                </a:path>
              </a:pathLst>
            </a:cu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0" name="Rectangle 6"/>
            <p:cNvSpPr/>
            <p:nvPr/>
          </p:nvSpPr>
          <p:spPr bwMode="auto">
            <a:xfrm>
              <a:off x="9013033" y="4071937"/>
              <a:ext cx="366712" cy="326231"/>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95250 w 473868"/>
                <a:gd name="connsiteY0" fmla="*/ 0 h 457200"/>
                <a:gd name="connsiteX1" fmla="*/ 473868 w 473868"/>
                <a:gd name="connsiteY1" fmla="*/ 228601 h 457200"/>
                <a:gd name="connsiteX2" fmla="*/ 102394 w 473868"/>
                <a:gd name="connsiteY2" fmla="*/ 457200 h 457200"/>
                <a:gd name="connsiteX3" fmla="*/ 0 w 473868"/>
                <a:gd name="connsiteY3" fmla="*/ 185738 h 457200"/>
                <a:gd name="connsiteX4" fmla="*/ 95250 w 473868"/>
                <a:gd name="connsiteY4" fmla="*/ 0 h 457200"/>
                <a:gd name="connsiteX0" fmla="*/ 95250 w 473868"/>
                <a:gd name="connsiteY0" fmla="*/ 0 h 326231"/>
                <a:gd name="connsiteX1" fmla="*/ 473868 w 473868"/>
                <a:gd name="connsiteY1" fmla="*/ 228601 h 326231"/>
                <a:gd name="connsiteX2" fmla="*/ 461962 w 473868"/>
                <a:gd name="connsiteY2" fmla="*/ 326231 h 326231"/>
                <a:gd name="connsiteX3" fmla="*/ 0 w 473868"/>
                <a:gd name="connsiteY3" fmla="*/ 185738 h 326231"/>
                <a:gd name="connsiteX4" fmla="*/ 95250 w 473868"/>
                <a:gd name="connsiteY4" fmla="*/ 0 h 326231"/>
                <a:gd name="connsiteX0" fmla="*/ 0 w 378618"/>
                <a:gd name="connsiteY0" fmla="*/ 0 h 326231"/>
                <a:gd name="connsiteX1" fmla="*/ 378618 w 378618"/>
                <a:gd name="connsiteY1" fmla="*/ 228601 h 326231"/>
                <a:gd name="connsiteX2" fmla="*/ 366712 w 378618"/>
                <a:gd name="connsiteY2" fmla="*/ 326231 h 326231"/>
                <a:gd name="connsiteX3" fmla="*/ 0 w 378618"/>
                <a:gd name="connsiteY3" fmla="*/ 95251 h 326231"/>
                <a:gd name="connsiteX4" fmla="*/ 0 w 378618"/>
                <a:gd name="connsiteY4" fmla="*/ 0 h 326231"/>
                <a:gd name="connsiteX0" fmla="*/ 0 w 366712"/>
                <a:gd name="connsiteY0" fmla="*/ 0 h 326231"/>
                <a:gd name="connsiteX1" fmla="*/ 366711 w 366712"/>
                <a:gd name="connsiteY1" fmla="*/ 226219 h 326231"/>
                <a:gd name="connsiteX2" fmla="*/ 366712 w 366712"/>
                <a:gd name="connsiteY2" fmla="*/ 326231 h 326231"/>
                <a:gd name="connsiteX3" fmla="*/ 0 w 366712"/>
                <a:gd name="connsiteY3" fmla="*/ 95251 h 326231"/>
                <a:gd name="connsiteX4" fmla="*/ 0 w 366712"/>
                <a:gd name="connsiteY4" fmla="*/ 0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326231">
                  <a:moveTo>
                    <a:pt x="0" y="0"/>
                  </a:moveTo>
                  <a:lnTo>
                    <a:pt x="366711" y="226219"/>
                  </a:lnTo>
                  <a:cubicBezTo>
                    <a:pt x="366711" y="259556"/>
                    <a:pt x="366712" y="292894"/>
                    <a:pt x="366712" y="326231"/>
                  </a:cubicBezTo>
                  <a:lnTo>
                    <a:pt x="0" y="95251"/>
                  </a:lnTo>
                  <a:lnTo>
                    <a:pt x="0" y="0"/>
                  </a:lnTo>
                  <a:close/>
                </a:path>
              </a:pathLst>
            </a:custGeom>
            <a:solidFill>
              <a:schemeClr val="bg1">
                <a:alpha val="57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1" name="Oval 60"/>
            <p:cNvSpPr>
              <a:spLocks noChangeAspect="1"/>
            </p:cNvSpPr>
            <p:nvPr/>
          </p:nvSpPr>
          <p:spPr bwMode="auto">
            <a:xfrm rot="2631701">
              <a:off x="9034543" y="4124236"/>
              <a:ext cx="38132" cy="27432"/>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2" name="Oval 61"/>
            <p:cNvSpPr>
              <a:spLocks noChangeAspect="1"/>
            </p:cNvSpPr>
            <p:nvPr/>
          </p:nvSpPr>
          <p:spPr bwMode="auto">
            <a:xfrm rot="2631701">
              <a:off x="9096456" y="4164715"/>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3" name="Oval 62"/>
            <p:cNvSpPr>
              <a:spLocks noChangeAspect="1"/>
            </p:cNvSpPr>
            <p:nvPr/>
          </p:nvSpPr>
          <p:spPr bwMode="auto">
            <a:xfrm rot="2631701">
              <a:off x="9146462" y="4198052"/>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4" name="Oval 63"/>
            <p:cNvSpPr>
              <a:spLocks noChangeAspect="1"/>
            </p:cNvSpPr>
            <p:nvPr/>
          </p:nvSpPr>
          <p:spPr bwMode="auto">
            <a:xfrm rot="2631701">
              <a:off x="9205995" y="42337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5" name="Oval 64"/>
            <p:cNvSpPr>
              <a:spLocks noChangeAspect="1"/>
            </p:cNvSpPr>
            <p:nvPr/>
          </p:nvSpPr>
          <p:spPr bwMode="auto">
            <a:xfrm rot="2631701">
              <a:off x="9256002" y="42718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6" name="Oval 65"/>
            <p:cNvSpPr>
              <a:spLocks noChangeAspect="1"/>
            </p:cNvSpPr>
            <p:nvPr/>
          </p:nvSpPr>
          <p:spPr bwMode="auto">
            <a:xfrm rot="2631701">
              <a:off x="9308390" y="4300444"/>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grpSp>
        <p:nvGrpSpPr>
          <p:cNvPr id="67" name="Group 66"/>
          <p:cNvGrpSpPr/>
          <p:nvPr/>
        </p:nvGrpSpPr>
        <p:grpSpPr>
          <a:xfrm>
            <a:off x="8360410" y="4876692"/>
            <a:ext cx="742755" cy="549926"/>
            <a:chOff x="9013033" y="3848099"/>
            <a:chExt cx="742948" cy="550069"/>
          </a:xfrm>
        </p:grpSpPr>
        <p:sp>
          <p:nvSpPr>
            <p:cNvPr id="68" name="Rectangle 6"/>
            <p:cNvSpPr/>
            <p:nvPr/>
          </p:nvSpPr>
          <p:spPr bwMode="auto">
            <a:xfrm>
              <a:off x="9015413" y="3848099"/>
              <a:ext cx="738186" cy="45720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4331 w 738186"/>
                <a:gd name="connsiteY0" fmla="*/ 0 h 457200"/>
                <a:gd name="connsiteX1" fmla="*/ 738186 w 738186"/>
                <a:gd name="connsiteY1" fmla="*/ 226220 h 457200"/>
                <a:gd name="connsiteX2" fmla="*/ 371475 w 738186"/>
                <a:gd name="connsiteY2" fmla="*/ 457200 h 457200"/>
                <a:gd name="connsiteX3" fmla="*/ 0 w 738186"/>
                <a:gd name="connsiteY3" fmla="*/ 221456 h 457200"/>
                <a:gd name="connsiteX4" fmla="*/ 364331 w 738186"/>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6" h="457200">
                  <a:moveTo>
                    <a:pt x="364331" y="0"/>
                  </a:moveTo>
                  <a:lnTo>
                    <a:pt x="738186" y="226220"/>
                  </a:lnTo>
                  <a:lnTo>
                    <a:pt x="371475" y="457200"/>
                  </a:lnTo>
                  <a:lnTo>
                    <a:pt x="0" y="221456"/>
                  </a:lnTo>
                  <a:lnTo>
                    <a:pt x="364331"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69" name="Rectangle 6"/>
            <p:cNvSpPr/>
            <p:nvPr/>
          </p:nvSpPr>
          <p:spPr bwMode="auto">
            <a:xfrm>
              <a:off x="9384509" y="4074318"/>
              <a:ext cx="371472" cy="323850"/>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369093 w 747711"/>
                <a:gd name="connsiteY0" fmla="*/ 0 h 321469"/>
                <a:gd name="connsiteX1" fmla="*/ 747711 w 747711"/>
                <a:gd name="connsiteY1" fmla="*/ 228601 h 321469"/>
                <a:gd name="connsiteX2" fmla="*/ 0 w 747711"/>
                <a:gd name="connsiteY2" fmla="*/ 321469 h 321469"/>
                <a:gd name="connsiteX3" fmla="*/ 4762 w 747711"/>
                <a:gd name="connsiteY3" fmla="*/ 221456 h 321469"/>
                <a:gd name="connsiteX4" fmla="*/ 369093 w 747711"/>
                <a:gd name="connsiteY4" fmla="*/ 0 h 321469"/>
                <a:gd name="connsiteX0" fmla="*/ 369093 w 371474"/>
                <a:gd name="connsiteY0" fmla="*/ 0 h 321469"/>
                <a:gd name="connsiteX1" fmla="*/ 371474 w 371474"/>
                <a:gd name="connsiteY1" fmla="*/ 100014 h 321469"/>
                <a:gd name="connsiteX2" fmla="*/ 0 w 371474"/>
                <a:gd name="connsiteY2" fmla="*/ 321469 h 321469"/>
                <a:gd name="connsiteX3" fmla="*/ 4762 w 371474"/>
                <a:gd name="connsiteY3" fmla="*/ 221456 h 321469"/>
                <a:gd name="connsiteX4" fmla="*/ 369093 w 371474"/>
                <a:gd name="connsiteY4" fmla="*/ 0 h 321469"/>
                <a:gd name="connsiteX0" fmla="*/ 371474 w 373855"/>
                <a:gd name="connsiteY0" fmla="*/ 0 h 326232"/>
                <a:gd name="connsiteX1" fmla="*/ 373855 w 373855"/>
                <a:gd name="connsiteY1" fmla="*/ 100014 h 326232"/>
                <a:gd name="connsiteX2" fmla="*/ 0 w 373855"/>
                <a:gd name="connsiteY2" fmla="*/ 326232 h 326232"/>
                <a:gd name="connsiteX3" fmla="*/ 7143 w 373855"/>
                <a:gd name="connsiteY3" fmla="*/ 221456 h 326232"/>
                <a:gd name="connsiteX4" fmla="*/ 371474 w 373855"/>
                <a:gd name="connsiteY4" fmla="*/ 0 h 326232"/>
                <a:gd name="connsiteX0" fmla="*/ 366711 w 369092"/>
                <a:gd name="connsiteY0" fmla="*/ 0 h 323850"/>
                <a:gd name="connsiteX1" fmla="*/ 369092 w 369092"/>
                <a:gd name="connsiteY1" fmla="*/ 100014 h 323850"/>
                <a:gd name="connsiteX2" fmla="*/ 0 w 369092"/>
                <a:gd name="connsiteY2" fmla="*/ 323850 h 323850"/>
                <a:gd name="connsiteX3" fmla="*/ 2380 w 369092"/>
                <a:gd name="connsiteY3" fmla="*/ 221456 h 323850"/>
                <a:gd name="connsiteX4" fmla="*/ 366711 w 369092"/>
                <a:gd name="connsiteY4" fmla="*/ 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2" h="323850">
                  <a:moveTo>
                    <a:pt x="366711" y="0"/>
                  </a:moveTo>
                  <a:cubicBezTo>
                    <a:pt x="367505" y="33338"/>
                    <a:pt x="368298" y="66676"/>
                    <a:pt x="369092" y="100014"/>
                  </a:cubicBezTo>
                  <a:lnTo>
                    <a:pt x="0" y="323850"/>
                  </a:lnTo>
                  <a:cubicBezTo>
                    <a:pt x="793" y="289719"/>
                    <a:pt x="1587" y="255587"/>
                    <a:pt x="2380" y="221456"/>
                  </a:cubicBezTo>
                  <a:lnTo>
                    <a:pt x="366711" y="0"/>
                  </a:lnTo>
                  <a:close/>
                </a:path>
              </a:pathLst>
            </a:cu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0" name="Rectangle 6"/>
            <p:cNvSpPr/>
            <p:nvPr/>
          </p:nvSpPr>
          <p:spPr bwMode="auto">
            <a:xfrm>
              <a:off x="9013033" y="4071937"/>
              <a:ext cx="366712" cy="326231"/>
            </a:xfrm>
            <a:custGeom>
              <a:avLst/>
              <a:gdLst>
                <a:gd name="connsiteX0" fmla="*/ 0 w 740568"/>
                <a:gd name="connsiteY0" fmla="*/ 0 h 385762"/>
                <a:gd name="connsiteX1" fmla="*/ 740568 w 740568"/>
                <a:gd name="connsiteY1" fmla="*/ 0 h 385762"/>
                <a:gd name="connsiteX2" fmla="*/ 740568 w 740568"/>
                <a:gd name="connsiteY2" fmla="*/ 385762 h 385762"/>
                <a:gd name="connsiteX3" fmla="*/ 0 w 740568"/>
                <a:gd name="connsiteY3" fmla="*/ 385762 h 385762"/>
                <a:gd name="connsiteX4" fmla="*/ 0 w 740568"/>
                <a:gd name="connsiteY4" fmla="*/ 0 h 385762"/>
                <a:gd name="connsiteX0" fmla="*/ 0 w 740568"/>
                <a:gd name="connsiteY0" fmla="*/ 0 h 621506"/>
                <a:gd name="connsiteX1" fmla="*/ 740568 w 740568"/>
                <a:gd name="connsiteY1" fmla="*/ 0 h 621506"/>
                <a:gd name="connsiteX2" fmla="*/ 371475 w 740568"/>
                <a:gd name="connsiteY2" fmla="*/ 621506 h 621506"/>
                <a:gd name="connsiteX3" fmla="*/ 0 w 740568"/>
                <a:gd name="connsiteY3" fmla="*/ 385762 h 621506"/>
                <a:gd name="connsiteX4" fmla="*/ 0 w 740568"/>
                <a:gd name="connsiteY4" fmla="*/ 0 h 621506"/>
                <a:gd name="connsiteX0" fmla="*/ 0 w 742949"/>
                <a:gd name="connsiteY0" fmla="*/ 0 h 621506"/>
                <a:gd name="connsiteX1" fmla="*/ 742949 w 742949"/>
                <a:gd name="connsiteY1" fmla="*/ 392907 h 621506"/>
                <a:gd name="connsiteX2" fmla="*/ 371475 w 742949"/>
                <a:gd name="connsiteY2" fmla="*/ 621506 h 621506"/>
                <a:gd name="connsiteX3" fmla="*/ 0 w 742949"/>
                <a:gd name="connsiteY3" fmla="*/ 385762 h 621506"/>
                <a:gd name="connsiteX4" fmla="*/ 0 w 742949"/>
                <a:gd name="connsiteY4" fmla="*/ 0 h 621506"/>
                <a:gd name="connsiteX0" fmla="*/ 364331 w 742949"/>
                <a:gd name="connsiteY0" fmla="*/ 0 h 457200"/>
                <a:gd name="connsiteX1" fmla="*/ 742949 w 742949"/>
                <a:gd name="connsiteY1" fmla="*/ 228601 h 457200"/>
                <a:gd name="connsiteX2" fmla="*/ 371475 w 742949"/>
                <a:gd name="connsiteY2" fmla="*/ 457200 h 457200"/>
                <a:gd name="connsiteX3" fmla="*/ 0 w 742949"/>
                <a:gd name="connsiteY3" fmla="*/ 221456 h 457200"/>
                <a:gd name="connsiteX4" fmla="*/ 364331 w 742949"/>
                <a:gd name="connsiteY4" fmla="*/ 0 h 457200"/>
                <a:gd name="connsiteX0" fmla="*/ 95250 w 473868"/>
                <a:gd name="connsiteY0" fmla="*/ 0 h 457200"/>
                <a:gd name="connsiteX1" fmla="*/ 473868 w 473868"/>
                <a:gd name="connsiteY1" fmla="*/ 228601 h 457200"/>
                <a:gd name="connsiteX2" fmla="*/ 102394 w 473868"/>
                <a:gd name="connsiteY2" fmla="*/ 457200 h 457200"/>
                <a:gd name="connsiteX3" fmla="*/ 0 w 473868"/>
                <a:gd name="connsiteY3" fmla="*/ 185738 h 457200"/>
                <a:gd name="connsiteX4" fmla="*/ 95250 w 473868"/>
                <a:gd name="connsiteY4" fmla="*/ 0 h 457200"/>
                <a:gd name="connsiteX0" fmla="*/ 95250 w 473868"/>
                <a:gd name="connsiteY0" fmla="*/ 0 h 326231"/>
                <a:gd name="connsiteX1" fmla="*/ 473868 w 473868"/>
                <a:gd name="connsiteY1" fmla="*/ 228601 h 326231"/>
                <a:gd name="connsiteX2" fmla="*/ 461962 w 473868"/>
                <a:gd name="connsiteY2" fmla="*/ 326231 h 326231"/>
                <a:gd name="connsiteX3" fmla="*/ 0 w 473868"/>
                <a:gd name="connsiteY3" fmla="*/ 185738 h 326231"/>
                <a:gd name="connsiteX4" fmla="*/ 95250 w 473868"/>
                <a:gd name="connsiteY4" fmla="*/ 0 h 326231"/>
                <a:gd name="connsiteX0" fmla="*/ 0 w 378618"/>
                <a:gd name="connsiteY0" fmla="*/ 0 h 326231"/>
                <a:gd name="connsiteX1" fmla="*/ 378618 w 378618"/>
                <a:gd name="connsiteY1" fmla="*/ 228601 h 326231"/>
                <a:gd name="connsiteX2" fmla="*/ 366712 w 378618"/>
                <a:gd name="connsiteY2" fmla="*/ 326231 h 326231"/>
                <a:gd name="connsiteX3" fmla="*/ 0 w 378618"/>
                <a:gd name="connsiteY3" fmla="*/ 95251 h 326231"/>
                <a:gd name="connsiteX4" fmla="*/ 0 w 378618"/>
                <a:gd name="connsiteY4" fmla="*/ 0 h 326231"/>
                <a:gd name="connsiteX0" fmla="*/ 0 w 366712"/>
                <a:gd name="connsiteY0" fmla="*/ 0 h 326231"/>
                <a:gd name="connsiteX1" fmla="*/ 366711 w 366712"/>
                <a:gd name="connsiteY1" fmla="*/ 226219 h 326231"/>
                <a:gd name="connsiteX2" fmla="*/ 366712 w 366712"/>
                <a:gd name="connsiteY2" fmla="*/ 326231 h 326231"/>
                <a:gd name="connsiteX3" fmla="*/ 0 w 366712"/>
                <a:gd name="connsiteY3" fmla="*/ 95251 h 326231"/>
                <a:gd name="connsiteX4" fmla="*/ 0 w 366712"/>
                <a:gd name="connsiteY4" fmla="*/ 0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2" h="326231">
                  <a:moveTo>
                    <a:pt x="0" y="0"/>
                  </a:moveTo>
                  <a:lnTo>
                    <a:pt x="366711" y="226219"/>
                  </a:lnTo>
                  <a:cubicBezTo>
                    <a:pt x="366711" y="259556"/>
                    <a:pt x="366712" y="292894"/>
                    <a:pt x="366712" y="326231"/>
                  </a:cubicBezTo>
                  <a:lnTo>
                    <a:pt x="0" y="95251"/>
                  </a:lnTo>
                  <a:lnTo>
                    <a:pt x="0" y="0"/>
                  </a:lnTo>
                  <a:close/>
                </a:path>
              </a:pathLst>
            </a:custGeom>
            <a:solidFill>
              <a:schemeClr val="bg1">
                <a:alpha val="57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1" name="Oval 70"/>
            <p:cNvSpPr>
              <a:spLocks noChangeAspect="1"/>
            </p:cNvSpPr>
            <p:nvPr/>
          </p:nvSpPr>
          <p:spPr bwMode="auto">
            <a:xfrm rot="2631701">
              <a:off x="9034543" y="4124236"/>
              <a:ext cx="38132" cy="27432"/>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2" name="Oval 71"/>
            <p:cNvSpPr>
              <a:spLocks noChangeAspect="1"/>
            </p:cNvSpPr>
            <p:nvPr/>
          </p:nvSpPr>
          <p:spPr bwMode="auto">
            <a:xfrm rot="2631701">
              <a:off x="9096456" y="4164715"/>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3" name="Oval 72"/>
            <p:cNvSpPr>
              <a:spLocks noChangeAspect="1"/>
            </p:cNvSpPr>
            <p:nvPr/>
          </p:nvSpPr>
          <p:spPr bwMode="auto">
            <a:xfrm rot="2631701">
              <a:off x="9146462" y="4198052"/>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4" name="Oval 73"/>
            <p:cNvSpPr>
              <a:spLocks noChangeAspect="1"/>
            </p:cNvSpPr>
            <p:nvPr/>
          </p:nvSpPr>
          <p:spPr bwMode="auto">
            <a:xfrm rot="2631701">
              <a:off x="9205995" y="42337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5" name="Oval 74"/>
            <p:cNvSpPr>
              <a:spLocks noChangeAspect="1"/>
            </p:cNvSpPr>
            <p:nvPr/>
          </p:nvSpPr>
          <p:spPr bwMode="auto">
            <a:xfrm rot="2631701">
              <a:off x="9256002" y="4271870"/>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76" name="Oval 75"/>
            <p:cNvSpPr>
              <a:spLocks noChangeAspect="1"/>
            </p:cNvSpPr>
            <p:nvPr/>
          </p:nvSpPr>
          <p:spPr bwMode="auto">
            <a:xfrm rot="2631701">
              <a:off x="9308390" y="4300444"/>
              <a:ext cx="38132" cy="27432"/>
            </a:xfrm>
            <a:prstGeom prst="ellipse">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grpSp>
        <p:nvGrpSpPr>
          <p:cNvPr id="77" name="Group 76"/>
          <p:cNvGrpSpPr/>
          <p:nvPr/>
        </p:nvGrpSpPr>
        <p:grpSpPr>
          <a:xfrm>
            <a:off x="9677155" y="4820852"/>
            <a:ext cx="1157482" cy="1185517"/>
            <a:chOff x="11267741" y="4122684"/>
            <a:chExt cx="1157783" cy="1185826"/>
          </a:xfrm>
        </p:grpSpPr>
        <p:grpSp>
          <p:nvGrpSpPr>
            <p:cNvPr id="78" name="Group 77"/>
            <p:cNvGrpSpPr/>
            <p:nvPr/>
          </p:nvGrpSpPr>
          <p:grpSpPr>
            <a:xfrm>
              <a:off x="11267741" y="4122684"/>
              <a:ext cx="584103" cy="829873"/>
              <a:chOff x="11503185" y="2990642"/>
              <a:chExt cx="936030" cy="1329879"/>
            </a:xfrm>
          </p:grpSpPr>
          <p:grpSp>
            <p:nvGrpSpPr>
              <p:cNvPr id="271" name="Group 270"/>
              <p:cNvGrpSpPr/>
              <p:nvPr/>
            </p:nvGrpSpPr>
            <p:grpSpPr>
              <a:xfrm>
                <a:off x="11503185" y="3617246"/>
                <a:ext cx="936030" cy="703275"/>
                <a:chOff x="11937864" y="1489949"/>
                <a:chExt cx="936030" cy="703275"/>
              </a:xfrm>
            </p:grpSpPr>
            <p:sp>
              <p:nvSpPr>
                <p:cNvPr id="348" name="Freeform 347"/>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49" name="Freeform 348"/>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50" name="Freeform 349"/>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51" name="Freeform 350"/>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52" name="Freeform 351"/>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353" name="Group 352"/>
                <p:cNvGrpSpPr/>
                <p:nvPr/>
              </p:nvGrpSpPr>
              <p:grpSpPr>
                <a:xfrm>
                  <a:off x="12266260" y="2003879"/>
                  <a:ext cx="124496" cy="72278"/>
                  <a:chOff x="8689438" y="1739741"/>
                  <a:chExt cx="252156" cy="130974"/>
                </a:xfrm>
                <a:scene3d>
                  <a:camera prst="isometricLeftDown"/>
                  <a:lightRig rig="threePt" dir="t"/>
                </a:scene3d>
              </p:grpSpPr>
              <p:cxnSp>
                <p:nvCxnSpPr>
                  <p:cNvPr id="354" name="Straight Connector 353"/>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2" name="Group 271"/>
              <p:cNvGrpSpPr/>
              <p:nvPr/>
            </p:nvGrpSpPr>
            <p:grpSpPr>
              <a:xfrm>
                <a:off x="11503185" y="3456709"/>
                <a:ext cx="936030" cy="703275"/>
                <a:chOff x="11937864" y="1489949"/>
                <a:chExt cx="936030" cy="703275"/>
              </a:xfrm>
            </p:grpSpPr>
            <p:sp>
              <p:nvSpPr>
                <p:cNvPr id="330" name="Freeform 329"/>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1" name="Freeform 330"/>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2" name="Freeform 331"/>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3" name="Freeform 332"/>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34" name="Freeform 333"/>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335" name="Group 334"/>
                <p:cNvGrpSpPr/>
                <p:nvPr/>
              </p:nvGrpSpPr>
              <p:grpSpPr>
                <a:xfrm>
                  <a:off x="12266260" y="2003879"/>
                  <a:ext cx="124496" cy="72278"/>
                  <a:chOff x="8689438" y="1739741"/>
                  <a:chExt cx="252156" cy="130974"/>
                </a:xfrm>
                <a:scene3d>
                  <a:camera prst="isometricLeftDown"/>
                  <a:lightRig rig="threePt" dir="t"/>
                </a:scene3d>
              </p:grpSpPr>
              <p:cxnSp>
                <p:nvCxnSpPr>
                  <p:cNvPr id="336" name="Straight Connector 335"/>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3" name="Group 272"/>
              <p:cNvGrpSpPr/>
              <p:nvPr/>
            </p:nvGrpSpPr>
            <p:grpSpPr>
              <a:xfrm>
                <a:off x="11503185" y="3300729"/>
                <a:ext cx="936030" cy="703275"/>
                <a:chOff x="11937864" y="1489949"/>
                <a:chExt cx="936030" cy="703275"/>
              </a:xfrm>
            </p:grpSpPr>
            <p:sp>
              <p:nvSpPr>
                <p:cNvPr id="312" name="Freeform 311"/>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3" name="Freeform 312"/>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4" name="Freeform 313"/>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5" name="Freeform 314"/>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316" name="Freeform 315"/>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317" name="Group 316"/>
                <p:cNvGrpSpPr/>
                <p:nvPr/>
              </p:nvGrpSpPr>
              <p:grpSpPr>
                <a:xfrm>
                  <a:off x="12266260" y="2003879"/>
                  <a:ext cx="124496" cy="72278"/>
                  <a:chOff x="8689438" y="1739741"/>
                  <a:chExt cx="252156" cy="130974"/>
                </a:xfrm>
                <a:scene3d>
                  <a:camera prst="isometricLeftDown"/>
                  <a:lightRig rig="threePt" dir="t"/>
                </a:scene3d>
              </p:grpSpPr>
              <p:cxnSp>
                <p:nvCxnSpPr>
                  <p:cNvPr id="318" name="Straight Connector 317"/>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4" name="Group 273"/>
              <p:cNvGrpSpPr/>
              <p:nvPr/>
            </p:nvGrpSpPr>
            <p:grpSpPr>
              <a:xfrm>
                <a:off x="11503185" y="3146622"/>
                <a:ext cx="936030" cy="703275"/>
                <a:chOff x="11937864" y="1489949"/>
                <a:chExt cx="936030" cy="703275"/>
              </a:xfrm>
            </p:grpSpPr>
            <p:sp>
              <p:nvSpPr>
                <p:cNvPr id="294" name="Freeform 293"/>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5" name="Freeform 294"/>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6" name="Freeform 295"/>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7" name="Freeform 296"/>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98" name="Freeform 297"/>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99" name="Group 298"/>
                <p:cNvGrpSpPr/>
                <p:nvPr/>
              </p:nvGrpSpPr>
              <p:grpSpPr>
                <a:xfrm>
                  <a:off x="12266260" y="2003879"/>
                  <a:ext cx="124496" cy="72278"/>
                  <a:chOff x="8689438" y="1739741"/>
                  <a:chExt cx="252156" cy="130974"/>
                </a:xfrm>
                <a:scene3d>
                  <a:camera prst="isometricLeftDown"/>
                  <a:lightRig rig="threePt" dir="t"/>
                </a:scene3d>
              </p:grpSpPr>
              <p:cxnSp>
                <p:nvCxnSpPr>
                  <p:cNvPr id="300" name="Straight Connector 299"/>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75" name="Group 274"/>
              <p:cNvGrpSpPr/>
              <p:nvPr/>
            </p:nvGrpSpPr>
            <p:grpSpPr>
              <a:xfrm>
                <a:off x="11503185" y="2990642"/>
                <a:ext cx="936030" cy="703275"/>
                <a:chOff x="11937864" y="1489949"/>
                <a:chExt cx="936030" cy="703275"/>
              </a:xfrm>
            </p:grpSpPr>
            <p:sp>
              <p:nvSpPr>
                <p:cNvPr id="276" name="Freeform 275"/>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77" name="Freeform 276"/>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78" name="Freeform 277"/>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79" name="Freeform 278"/>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80" name="Freeform 279"/>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81" name="Group 280"/>
                <p:cNvGrpSpPr/>
                <p:nvPr/>
              </p:nvGrpSpPr>
              <p:grpSpPr>
                <a:xfrm>
                  <a:off x="12266260" y="2003879"/>
                  <a:ext cx="124496" cy="72278"/>
                  <a:chOff x="8689438" y="1739741"/>
                  <a:chExt cx="252156" cy="130974"/>
                </a:xfrm>
                <a:scene3d>
                  <a:camera prst="isometricLeftDown"/>
                  <a:lightRig rig="threePt" dir="t"/>
                </a:scene3d>
              </p:grpSpPr>
              <p:cxnSp>
                <p:nvCxnSpPr>
                  <p:cNvPr id="282" name="Straight Connector 281"/>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79" name="Group 78"/>
            <p:cNvGrpSpPr/>
            <p:nvPr/>
          </p:nvGrpSpPr>
          <p:grpSpPr>
            <a:xfrm>
              <a:off x="11557462" y="4300660"/>
              <a:ext cx="584103" cy="829873"/>
              <a:chOff x="11503185" y="2990642"/>
              <a:chExt cx="936030" cy="1329879"/>
            </a:xfrm>
          </p:grpSpPr>
          <p:grpSp>
            <p:nvGrpSpPr>
              <p:cNvPr id="176" name="Group 175"/>
              <p:cNvGrpSpPr/>
              <p:nvPr/>
            </p:nvGrpSpPr>
            <p:grpSpPr>
              <a:xfrm>
                <a:off x="11503185" y="3617246"/>
                <a:ext cx="936030" cy="703275"/>
                <a:chOff x="11937864" y="1489949"/>
                <a:chExt cx="936030" cy="703275"/>
              </a:xfrm>
            </p:grpSpPr>
            <p:sp>
              <p:nvSpPr>
                <p:cNvPr id="253" name="Freeform 252"/>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4" name="Freeform 253"/>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5" name="Freeform 254"/>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6" name="Freeform 255"/>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57" name="Freeform 256"/>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58" name="Group 257"/>
                <p:cNvGrpSpPr/>
                <p:nvPr/>
              </p:nvGrpSpPr>
              <p:grpSpPr>
                <a:xfrm>
                  <a:off x="12266260" y="2003879"/>
                  <a:ext cx="124496" cy="72278"/>
                  <a:chOff x="8689438" y="1739741"/>
                  <a:chExt cx="252156" cy="130974"/>
                </a:xfrm>
                <a:scene3d>
                  <a:camera prst="isometricLeftDown"/>
                  <a:lightRig rig="threePt" dir="t"/>
                </a:scene3d>
              </p:grpSpPr>
              <p:cxnSp>
                <p:nvCxnSpPr>
                  <p:cNvPr id="259" name="Straight Connector 258"/>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77" name="Group 176"/>
              <p:cNvGrpSpPr/>
              <p:nvPr/>
            </p:nvGrpSpPr>
            <p:grpSpPr>
              <a:xfrm>
                <a:off x="11503185" y="3456709"/>
                <a:ext cx="936030" cy="703275"/>
                <a:chOff x="11937864" y="1489949"/>
                <a:chExt cx="936030" cy="703275"/>
              </a:xfrm>
            </p:grpSpPr>
            <p:sp>
              <p:nvSpPr>
                <p:cNvPr id="235" name="Freeform 234"/>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6" name="Freeform 235"/>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7" name="Freeform 236"/>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8" name="Freeform 237"/>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39" name="Freeform 238"/>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40" name="Group 239"/>
                <p:cNvGrpSpPr/>
                <p:nvPr/>
              </p:nvGrpSpPr>
              <p:grpSpPr>
                <a:xfrm>
                  <a:off x="12266260" y="2003879"/>
                  <a:ext cx="124496" cy="72278"/>
                  <a:chOff x="8689438" y="1739741"/>
                  <a:chExt cx="252156" cy="130974"/>
                </a:xfrm>
                <a:scene3d>
                  <a:camera prst="isometricLeftDown"/>
                  <a:lightRig rig="threePt" dir="t"/>
                </a:scene3d>
              </p:grpSpPr>
              <p:cxnSp>
                <p:nvCxnSpPr>
                  <p:cNvPr id="241" name="Straight Connector 240"/>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78" name="Group 177"/>
              <p:cNvGrpSpPr/>
              <p:nvPr/>
            </p:nvGrpSpPr>
            <p:grpSpPr>
              <a:xfrm>
                <a:off x="11503185" y="3300729"/>
                <a:ext cx="936030" cy="703275"/>
                <a:chOff x="11937864" y="1489949"/>
                <a:chExt cx="936030" cy="703275"/>
              </a:xfrm>
            </p:grpSpPr>
            <p:sp>
              <p:nvSpPr>
                <p:cNvPr id="217" name="Freeform 216"/>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18" name="Freeform 217"/>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19" name="Freeform 218"/>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20" name="Freeform 219"/>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21" name="Freeform 220"/>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22" name="Group 221"/>
                <p:cNvGrpSpPr/>
                <p:nvPr/>
              </p:nvGrpSpPr>
              <p:grpSpPr>
                <a:xfrm>
                  <a:off x="12266260" y="2003879"/>
                  <a:ext cx="124496" cy="72278"/>
                  <a:chOff x="8689438" y="1739741"/>
                  <a:chExt cx="252156" cy="130974"/>
                </a:xfrm>
                <a:scene3d>
                  <a:camera prst="isometricLeftDown"/>
                  <a:lightRig rig="threePt" dir="t"/>
                </a:scene3d>
              </p:grpSpPr>
              <p:cxnSp>
                <p:nvCxnSpPr>
                  <p:cNvPr id="223" name="Straight Connector 222"/>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79" name="Group 178"/>
              <p:cNvGrpSpPr/>
              <p:nvPr/>
            </p:nvGrpSpPr>
            <p:grpSpPr>
              <a:xfrm>
                <a:off x="11503185" y="3146622"/>
                <a:ext cx="936030" cy="703275"/>
                <a:chOff x="11937864" y="1489949"/>
                <a:chExt cx="936030" cy="703275"/>
              </a:xfrm>
            </p:grpSpPr>
            <p:sp>
              <p:nvSpPr>
                <p:cNvPr id="199" name="Freeform 198"/>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0" name="Freeform 199"/>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1" name="Freeform 200"/>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2" name="Freeform 201"/>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203" name="Freeform 202"/>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204" name="Group 203"/>
                <p:cNvGrpSpPr/>
                <p:nvPr/>
              </p:nvGrpSpPr>
              <p:grpSpPr>
                <a:xfrm>
                  <a:off x="12266260" y="2003879"/>
                  <a:ext cx="124496" cy="72278"/>
                  <a:chOff x="8689438" y="1739741"/>
                  <a:chExt cx="252156" cy="130974"/>
                </a:xfrm>
                <a:scene3d>
                  <a:camera prst="isometricLeftDown"/>
                  <a:lightRig rig="threePt" dir="t"/>
                </a:scene3d>
              </p:grpSpPr>
              <p:cxnSp>
                <p:nvCxnSpPr>
                  <p:cNvPr id="205" name="Straight Connector 204"/>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80" name="Group 179"/>
              <p:cNvGrpSpPr/>
              <p:nvPr/>
            </p:nvGrpSpPr>
            <p:grpSpPr>
              <a:xfrm>
                <a:off x="11503185" y="2990642"/>
                <a:ext cx="936030" cy="703275"/>
                <a:chOff x="11937864" y="1489949"/>
                <a:chExt cx="936030" cy="703275"/>
              </a:xfrm>
            </p:grpSpPr>
            <p:sp>
              <p:nvSpPr>
                <p:cNvPr id="181" name="Freeform 180"/>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2" name="Freeform 181"/>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3" name="Freeform 182"/>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4" name="Freeform 183"/>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85" name="Freeform 184"/>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86" name="Group 185"/>
                <p:cNvGrpSpPr/>
                <p:nvPr/>
              </p:nvGrpSpPr>
              <p:grpSpPr>
                <a:xfrm>
                  <a:off x="12266260" y="2003879"/>
                  <a:ext cx="124496" cy="72278"/>
                  <a:chOff x="8689438" y="1739741"/>
                  <a:chExt cx="252156" cy="130974"/>
                </a:xfrm>
                <a:scene3d>
                  <a:camera prst="isometricLeftDown"/>
                  <a:lightRig rig="threePt" dir="t"/>
                </a:scene3d>
              </p:grpSpPr>
              <p:cxnSp>
                <p:nvCxnSpPr>
                  <p:cNvPr id="187" name="Straight Connector 186"/>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80" name="Group 79"/>
            <p:cNvGrpSpPr/>
            <p:nvPr/>
          </p:nvGrpSpPr>
          <p:grpSpPr>
            <a:xfrm>
              <a:off x="11841421" y="4478637"/>
              <a:ext cx="584103" cy="829873"/>
              <a:chOff x="11503185" y="2990642"/>
              <a:chExt cx="936030" cy="1329879"/>
            </a:xfrm>
          </p:grpSpPr>
          <p:grpSp>
            <p:nvGrpSpPr>
              <p:cNvPr id="81" name="Group 80"/>
              <p:cNvGrpSpPr/>
              <p:nvPr/>
            </p:nvGrpSpPr>
            <p:grpSpPr>
              <a:xfrm>
                <a:off x="11503185" y="3617246"/>
                <a:ext cx="936030" cy="703275"/>
                <a:chOff x="11937864" y="1489949"/>
                <a:chExt cx="936030" cy="703275"/>
              </a:xfrm>
            </p:grpSpPr>
            <p:sp>
              <p:nvSpPr>
                <p:cNvPr id="158" name="Freeform 157"/>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59" name="Freeform 158"/>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60" name="Freeform 159"/>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61" name="Freeform 160"/>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62" name="Freeform 161"/>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63" name="Group 162"/>
                <p:cNvGrpSpPr/>
                <p:nvPr/>
              </p:nvGrpSpPr>
              <p:grpSpPr>
                <a:xfrm>
                  <a:off x="12266260" y="2003879"/>
                  <a:ext cx="124496" cy="72278"/>
                  <a:chOff x="8689438" y="1739741"/>
                  <a:chExt cx="252156" cy="130974"/>
                </a:xfrm>
                <a:scene3d>
                  <a:camera prst="isometricLeftDown"/>
                  <a:lightRig rig="threePt" dir="t"/>
                </a:scene3d>
              </p:grpSpPr>
              <p:cxnSp>
                <p:nvCxnSpPr>
                  <p:cNvPr id="164" name="Straight Connector 163"/>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11503185" y="3456709"/>
                <a:ext cx="936030" cy="703275"/>
                <a:chOff x="11937864" y="1489949"/>
                <a:chExt cx="936030" cy="703275"/>
              </a:xfrm>
            </p:grpSpPr>
            <p:sp>
              <p:nvSpPr>
                <p:cNvPr id="140" name="Freeform 139"/>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1" name="Freeform 140"/>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2" name="Freeform 141"/>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3" name="Freeform 142"/>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44" name="Freeform 143"/>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45" name="Group 144"/>
                <p:cNvGrpSpPr/>
                <p:nvPr/>
              </p:nvGrpSpPr>
              <p:grpSpPr>
                <a:xfrm>
                  <a:off x="12266260" y="2003879"/>
                  <a:ext cx="124496" cy="72278"/>
                  <a:chOff x="8689438" y="1739741"/>
                  <a:chExt cx="252156" cy="130974"/>
                </a:xfrm>
                <a:scene3d>
                  <a:camera prst="isometricLeftDown"/>
                  <a:lightRig rig="threePt" dir="t"/>
                </a:scene3d>
              </p:grpSpPr>
              <p:cxnSp>
                <p:nvCxnSpPr>
                  <p:cNvPr id="146" name="Straight Connector 145"/>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3" name="Group 82"/>
              <p:cNvGrpSpPr/>
              <p:nvPr/>
            </p:nvGrpSpPr>
            <p:grpSpPr>
              <a:xfrm>
                <a:off x="11503185" y="3300729"/>
                <a:ext cx="936030" cy="703275"/>
                <a:chOff x="11937864" y="1489949"/>
                <a:chExt cx="936030" cy="703275"/>
              </a:xfrm>
            </p:grpSpPr>
            <p:sp>
              <p:nvSpPr>
                <p:cNvPr id="122" name="Freeform 121"/>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3" name="Freeform 122"/>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4" name="Freeform 123"/>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5" name="Freeform 124"/>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26" name="Freeform 125"/>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27" name="Group 126"/>
                <p:cNvGrpSpPr/>
                <p:nvPr/>
              </p:nvGrpSpPr>
              <p:grpSpPr>
                <a:xfrm>
                  <a:off x="12266260" y="2003879"/>
                  <a:ext cx="124496" cy="72278"/>
                  <a:chOff x="8689438" y="1739741"/>
                  <a:chExt cx="252156" cy="130974"/>
                </a:xfrm>
                <a:scene3d>
                  <a:camera prst="isometricLeftDown"/>
                  <a:lightRig rig="threePt" dir="t"/>
                </a:scene3d>
              </p:grpSpPr>
              <p:cxnSp>
                <p:nvCxnSpPr>
                  <p:cNvPr id="128" name="Straight Connector 127"/>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11503185" y="3146622"/>
                <a:ext cx="936030" cy="703275"/>
                <a:chOff x="11937864" y="1489949"/>
                <a:chExt cx="936030" cy="703275"/>
              </a:xfrm>
            </p:grpSpPr>
            <p:sp>
              <p:nvSpPr>
                <p:cNvPr id="104" name="Freeform 103"/>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5" name="Freeform 104"/>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6" name="Freeform 105"/>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7" name="Freeform 106"/>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108" name="Freeform 107"/>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109" name="Group 108"/>
                <p:cNvGrpSpPr/>
                <p:nvPr/>
              </p:nvGrpSpPr>
              <p:grpSpPr>
                <a:xfrm>
                  <a:off x="12266260" y="2003879"/>
                  <a:ext cx="124496" cy="72278"/>
                  <a:chOff x="8689438" y="1739741"/>
                  <a:chExt cx="252156" cy="130974"/>
                </a:xfrm>
                <a:scene3d>
                  <a:camera prst="isometricLeftDown"/>
                  <a:lightRig rig="threePt" dir="t"/>
                </a:scene3d>
              </p:grpSpPr>
              <p:cxnSp>
                <p:nvCxnSpPr>
                  <p:cNvPr id="110" name="Straight Connector 109"/>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85" name="Group 84"/>
              <p:cNvGrpSpPr/>
              <p:nvPr/>
            </p:nvGrpSpPr>
            <p:grpSpPr>
              <a:xfrm>
                <a:off x="11503185" y="2990642"/>
                <a:ext cx="936030" cy="703275"/>
                <a:chOff x="11937864" y="1489949"/>
                <a:chExt cx="936030" cy="703275"/>
              </a:xfrm>
            </p:grpSpPr>
            <p:sp>
              <p:nvSpPr>
                <p:cNvPr id="86" name="Freeform 85"/>
                <p:cNvSpPr/>
                <p:nvPr/>
              </p:nvSpPr>
              <p:spPr bwMode="auto">
                <a:xfrm>
                  <a:off x="11976162" y="1489949"/>
                  <a:ext cx="890588" cy="554831"/>
                </a:xfrm>
                <a:custGeom>
                  <a:avLst/>
                  <a:gdLst>
                    <a:gd name="connsiteX0" fmla="*/ 0 w 890588"/>
                    <a:gd name="connsiteY0" fmla="*/ 273843 h 554831"/>
                    <a:gd name="connsiteX1" fmla="*/ 442913 w 890588"/>
                    <a:gd name="connsiteY1" fmla="*/ 0 h 554831"/>
                    <a:gd name="connsiteX2" fmla="*/ 890588 w 890588"/>
                    <a:gd name="connsiteY2" fmla="*/ 283368 h 554831"/>
                    <a:gd name="connsiteX3" fmla="*/ 459582 w 890588"/>
                    <a:gd name="connsiteY3" fmla="*/ 554831 h 554831"/>
                    <a:gd name="connsiteX4" fmla="*/ 0 w 890588"/>
                    <a:gd name="connsiteY4" fmla="*/ 273843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8" h="554831">
                      <a:moveTo>
                        <a:pt x="0" y="273843"/>
                      </a:moveTo>
                      <a:lnTo>
                        <a:pt x="442913" y="0"/>
                      </a:lnTo>
                      <a:lnTo>
                        <a:pt x="890588" y="283368"/>
                      </a:lnTo>
                      <a:lnTo>
                        <a:pt x="459582" y="554831"/>
                      </a:lnTo>
                      <a:lnTo>
                        <a:pt x="0" y="273843"/>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87" name="Freeform 86"/>
                <p:cNvSpPr/>
                <p:nvPr/>
              </p:nvSpPr>
              <p:spPr bwMode="auto">
                <a:xfrm>
                  <a:off x="12428600" y="1775699"/>
                  <a:ext cx="445294" cy="390525"/>
                </a:xfrm>
                <a:custGeom>
                  <a:avLst/>
                  <a:gdLst>
                    <a:gd name="connsiteX0" fmla="*/ 4762 w 445294"/>
                    <a:gd name="connsiteY0" fmla="*/ 264318 h 390525"/>
                    <a:gd name="connsiteX1" fmla="*/ 0 w 445294"/>
                    <a:gd name="connsiteY1" fmla="*/ 390525 h 390525"/>
                    <a:gd name="connsiteX2" fmla="*/ 445294 w 445294"/>
                    <a:gd name="connsiteY2" fmla="*/ 104775 h 390525"/>
                    <a:gd name="connsiteX3" fmla="*/ 445294 w 445294"/>
                    <a:gd name="connsiteY3" fmla="*/ 0 h 390525"/>
                    <a:gd name="connsiteX4" fmla="*/ 4762 w 445294"/>
                    <a:gd name="connsiteY4" fmla="*/ 26431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94" h="390525">
                      <a:moveTo>
                        <a:pt x="4762" y="264318"/>
                      </a:moveTo>
                      <a:lnTo>
                        <a:pt x="0" y="390525"/>
                      </a:lnTo>
                      <a:lnTo>
                        <a:pt x="445294" y="104775"/>
                      </a:lnTo>
                      <a:lnTo>
                        <a:pt x="445294" y="0"/>
                      </a:lnTo>
                      <a:lnTo>
                        <a:pt x="4762" y="264318"/>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88" name="Freeform 87"/>
                <p:cNvSpPr/>
                <p:nvPr/>
              </p:nvSpPr>
              <p:spPr bwMode="auto">
                <a:xfrm>
                  <a:off x="11976162" y="1761411"/>
                  <a:ext cx="457200" cy="402431"/>
                </a:xfrm>
                <a:custGeom>
                  <a:avLst/>
                  <a:gdLst>
                    <a:gd name="connsiteX0" fmla="*/ 0 w 457200"/>
                    <a:gd name="connsiteY0" fmla="*/ 0 h 402431"/>
                    <a:gd name="connsiteX1" fmla="*/ 0 w 457200"/>
                    <a:gd name="connsiteY1" fmla="*/ 135731 h 402431"/>
                    <a:gd name="connsiteX2" fmla="*/ 452438 w 457200"/>
                    <a:gd name="connsiteY2" fmla="*/ 402431 h 402431"/>
                    <a:gd name="connsiteX3" fmla="*/ 457200 w 457200"/>
                    <a:gd name="connsiteY3" fmla="*/ 276225 h 402431"/>
                    <a:gd name="connsiteX4" fmla="*/ 0 w 457200"/>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02431">
                      <a:moveTo>
                        <a:pt x="0" y="0"/>
                      </a:moveTo>
                      <a:lnTo>
                        <a:pt x="0" y="135731"/>
                      </a:lnTo>
                      <a:lnTo>
                        <a:pt x="452438" y="402431"/>
                      </a:lnTo>
                      <a:lnTo>
                        <a:pt x="457200" y="276225"/>
                      </a:lnTo>
                      <a:lnTo>
                        <a:pt x="0" y="0"/>
                      </a:lnTo>
                      <a:close/>
                    </a:path>
                  </a:pathLst>
                </a:custGeom>
                <a:solidFill>
                  <a:srgbClr val="FFFFFF"/>
                </a:solidFill>
                <a:ln>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89" name="Freeform 88"/>
                <p:cNvSpPr/>
                <p:nvPr/>
              </p:nvSpPr>
              <p:spPr bwMode="auto">
                <a:xfrm>
                  <a:off x="11937864" y="1786944"/>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sp>
              <p:nvSpPr>
                <p:cNvPr id="90" name="Freeform 89"/>
                <p:cNvSpPr/>
                <p:nvPr/>
              </p:nvSpPr>
              <p:spPr bwMode="auto">
                <a:xfrm>
                  <a:off x="12390488" y="2068099"/>
                  <a:ext cx="45719" cy="125125"/>
                </a:xfrm>
                <a:custGeom>
                  <a:avLst/>
                  <a:gdLst/>
                  <a:ahLst/>
                  <a:cxnLst/>
                  <a:rect l="l" t="t" r="r" b="b"/>
                  <a:pathLst>
                    <a:path w="110378" h="302085">
                      <a:moveTo>
                        <a:pt x="104569" y="0"/>
                      </a:moveTo>
                      <a:cubicBezTo>
                        <a:pt x="104918" y="13941"/>
                        <a:pt x="105266" y="27882"/>
                        <a:pt x="105615" y="41824"/>
                      </a:cubicBezTo>
                      <a:lnTo>
                        <a:pt x="53464" y="78457"/>
                      </a:lnTo>
                      <a:lnTo>
                        <a:pt x="56632" y="227728"/>
                      </a:lnTo>
                      <a:lnTo>
                        <a:pt x="109254" y="187403"/>
                      </a:lnTo>
                      <a:lnTo>
                        <a:pt x="110378" y="232373"/>
                      </a:lnTo>
                      <a:lnTo>
                        <a:pt x="5811" y="302085"/>
                      </a:lnTo>
                      <a:lnTo>
                        <a:pt x="0" y="63903"/>
                      </a:lnTo>
                      <a:close/>
                    </a:path>
                  </a:pathLst>
                </a:cu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74312">
                          <a:srgbClr val="505050"/>
                        </a:gs>
                        <a:gs pos="30000">
                          <a:srgbClr val="505050"/>
                        </a:gs>
                      </a:gsLst>
                      <a:lin ang="5400000" scaled="0"/>
                    </a:gradFill>
                  </a:endParaRPr>
                </a:p>
              </p:txBody>
            </p:sp>
            <p:grpSp>
              <p:nvGrpSpPr>
                <p:cNvPr id="91" name="Group 90"/>
                <p:cNvGrpSpPr/>
                <p:nvPr/>
              </p:nvGrpSpPr>
              <p:grpSpPr>
                <a:xfrm>
                  <a:off x="12266260" y="2003879"/>
                  <a:ext cx="124496" cy="72278"/>
                  <a:chOff x="8689438" y="1739741"/>
                  <a:chExt cx="252156" cy="130974"/>
                </a:xfrm>
                <a:scene3d>
                  <a:camera prst="isometricLeftDown"/>
                  <a:lightRig rig="threePt" dir="t"/>
                </a:scene3d>
              </p:grpSpPr>
              <p:cxnSp>
                <p:nvCxnSpPr>
                  <p:cNvPr id="92" name="Straight Connector 91"/>
                  <p:cNvCxnSpPr/>
                  <p:nvPr/>
                </p:nvCxnSpPr>
                <p:spPr>
                  <a:xfrm>
                    <a:off x="8689438" y="1763556"/>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689438" y="1775463"/>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689438" y="1787370"/>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689438" y="179927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689438" y="175164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689438" y="173974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689438" y="1834994"/>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689438" y="1846901"/>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689438" y="1858808"/>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689438" y="1870715"/>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689438" y="1823087"/>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689438" y="1811179"/>
                    <a:ext cx="252156" cy="0"/>
                  </a:xfrm>
                  <a:prstGeom prst="line">
                    <a:avLst/>
                  </a:prstGeom>
                  <a:ln w="31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6902071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Isolated (Private) VLANs</a:t>
            </a:r>
            <a:endParaRPr lang="en-US" dirty="0"/>
          </a:p>
        </p:txBody>
      </p:sp>
      <p:sp>
        <p:nvSpPr>
          <p:cNvPr id="3" name="Right Triangle 2"/>
          <p:cNvSpPr/>
          <p:nvPr/>
        </p:nvSpPr>
        <p:spPr bwMode="auto">
          <a:xfrm flipH="1" flipV="1">
            <a:off x="519250" y="2279287"/>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669988" y="1638841"/>
            <a:ext cx="4639467"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548640" bIns="3657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Enables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Isolation of virtual machines from other virtual machines even within the same VLAN</a:t>
            </a:r>
            <a:endParaRPr lang="en-US" sz="1600" dirty="0">
              <a:solidFill>
                <a:srgbClr val="EFEFEF"/>
              </a:solidFill>
              <a:cs typeface="Segoe UI" pitchFamily="34" charset="0"/>
            </a:endParaRP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Creation of </a:t>
            </a:r>
            <a:r>
              <a:rPr lang="en-US" sz="1600" dirty="0">
                <a:solidFill>
                  <a:srgbClr val="EFEFEF"/>
                </a:solidFill>
                <a:cs typeface="Segoe UI" pitchFamily="34" charset="0"/>
              </a:rPr>
              <a:t>community groups of virtual machines that can exchange data </a:t>
            </a:r>
            <a:r>
              <a:rPr lang="en-US" sz="1600" dirty="0" smtClean="0">
                <a:solidFill>
                  <a:srgbClr val="EFEFEF"/>
                </a:solidFill>
                <a:cs typeface="Segoe UI" pitchFamily="34" charset="0"/>
              </a:rPr>
              <a:t>packets</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3 Port Types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Isolated</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Community</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Promiscuous</a:t>
            </a:r>
            <a:endParaRPr lang="en-US" sz="1600" dirty="0">
              <a:solidFill>
                <a:srgbClr val="EFEFEF"/>
              </a:solidFill>
              <a:cs typeface="Segoe UI" pitchFamily="34" charset="0"/>
            </a:endParaRPr>
          </a:p>
        </p:txBody>
      </p:sp>
      <p:sp>
        <p:nvSpPr>
          <p:cNvPr id="5" name="Rectangle 4"/>
          <p:cNvSpPr/>
          <p:nvPr/>
        </p:nvSpPr>
        <p:spPr>
          <a:xfrm>
            <a:off x="519249" y="1288688"/>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Segregate traffic within VLANs</a:t>
            </a:r>
            <a:endParaRPr lang="en-US" sz="2400" kern="0" dirty="0">
              <a:solidFill>
                <a:srgbClr val="FFFFFF"/>
              </a:solidFill>
            </a:endParaRPr>
          </a:p>
        </p:txBody>
      </p:sp>
      <p:sp>
        <p:nvSpPr>
          <p:cNvPr id="6" name="Slide Number Placeholder 5"/>
          <p:cNvSpPr txBox="1">
            <a:spLocks noGrp="1"/>
          </p:cNvSpPr>
          <p:nvPr/>
        </p:nvSpPr>
        <p:spPr bwMode="auto">
          <a:xfrm>
            <a:off x="5679141" y="5210474"/>
            <a:ext cx="6028723" cy="871933"/>
          </a:xfrm>
          <a:prstGeom prst="rect">
            <a:avLst/>
          </a:prstGeom>
          <a:solidFill>
            <a:schemeClr val="bg1">
              <a:lumMod val="95000"/>
            </a:schemeClr>
          </a:solidFill>
          <a:ln w="9525">
            <a:noFill/>
            <a:miter lim="800000"/>
            <a:headEnd/>
            <a:tailEnd/>
          </a:ln>
        </p:spPr>
        <p:txBody>
          <a:bodyPr lIns="108812" tIns="54406" rIns="108812" bIns="54406" anchor="t"/>
          <a:lstStyle/>
          <a:p>
            <a:pPr indent="-235403" defTabSz="1088411"/>
            <a:r>
              <a:rPr lang="en-US" sz="1400" b="1" dirty="0">
                <a:gradFill>
                  <a:gsLst>
                    <a:gs pos="74312">
                      <a:srgbClr val="505050">
                        <a:lumMod val="50000"/>
                      </a:srgbClr>
                    </a:gs>
                    <a:gs pos="0">
                      <a:srgbClr val="505050">
                        <a:lumMod val="50000"/>
                      </a:srgbClr>
                    </a:gs>
                  </a:gsLst>
                  <a:lin ang="5400000" scaled="0"/>
                </a:gradFill>
              </a:rPr>
              <a:t>Example PVLAN:</a:t>
            </a:r>
          </a:p>
          <a:p>
            <a:pPr indent="-235403" defTabSz="1088411"/>
            <a:r>
              <a:rPr lang="en-US" sz="1400" dirty="0">
                <a:gradFill>
                  <a:gsLst>
                    <a:gs pos="74312">
                      <a:srgbClr val="505050"/>
                    </a:gs>
                    <a:gs pos="30000">
                      <a:srgbClr val="505050"/>
                    </a:gs>
                  </a:gsLst>
                  <a:lin ang="5400000" scaled="0"/>
                </a:gradFill>
              </a:rPr>
              <a:t>‒ Primary VLAN ID is 2</a:t>
            </a:r>
          </a:p>
          <a:p>
            <a:pPr indent="-235403" defTabSz="1088411"/>
            <a:r>
              <a:rPr lang="en-US" sz="1400" dirty="0">
                <a:gradFill>
                  <a:gsLst>
                    <a:gs pos="74312">
                      <a:srgbClr val="505050"/>
                    </a:gs>
                    <a:gs pos="30000">
                      <a:srgbClr val="505050"/>
                    </a:gs>
                  </a:gsLst>
                  <a:lin ang="5400000" scaled="0"/>
                </a:gradFill>
              </a:rPr>
              <a:t>‒ Secondary VLAN IDs are 4 and 5</a:t>
            </a:r>
          </a:p>
        </p:txBody>
      </p:sp>
      <p:sp>
        <p:nvSpPr>
          <p:cNvPr id="7" name="TextBox 6"/>
          <p:cNvSpPr txBox="1"/>
          <p:nvPr/>
        </p:nvSpPr>
        <p:spPr>
          <a:xfrm>
            <a:off x="8407057" y="4596730"/>
            <a:ext cx="314189" cy="207749"/>
          </a:xfrm>
          <a:prstGeom prst="rect">
            <a:avLst/>
          </a:prstGeom>
          <a:noFill/>
        </p:spPr>
        <p:txBody>
          <a:bodyPr wrap="none" lIns="0" tIns="0" rIns="0" bIns="0" rtlCol="0">
            <a:spAutoFit/>
          </a:bodyPr>
          <a:lstStyle/>
          <a:p>
            <a:pPr>
              <a:lnSpc>
                <a:spcPct val="90000"/>
              </a:lnSpc>
            </a:pPr>
            <a:r>
              <a:rPr lang="en-US" sz="1500" kern="0" dirty="0">
                <a:gradFill>
                  <a:gsLst>
                    <a:gs pos="74312">
                      <a:srgbClr val="505050"/>
                    </a:gs>
                    <a:gs pos="30000">
                      <a:srgbClr val="505050"/>
                    </a:gs>
                  </a:gsLst>
                  <a:lin ang="5400000" scaled="0"/>
                </a:gradFill>
              </a:rPr>
              <a:t>NIC</a:t>
            </a:r>
          </a:p>
        </p:txBody>
      </p:sp>
      <p:cxnSp>
        <p:nvCxnSpPr>
          <p:cNvPr id="8" name="Straight Connector 7"/>
          <p:cNvCxnSpPr/>
          <p:nvPr/>
        </p:nvCxnSpPr>
        <p:spPr>
          <a:xfrm flipH="1">
            <a:off x="5880101" y="2378064"/>
            <a:ext cx="11042" cy="1266837"/>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873750" y="3642221"/>
            <a:ext cx="2359676" cy="2681"/>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33426" y="3790001"/>
            <a:ext cx="0" cy="685513"/>
          </a:xfrm>
          <a:prstGeom prst="line">
            <a:avLst/>
          </a:prstGeom>
          <a:ln w="19050" cmpd="sng">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19348"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6884"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15464" y="3103093"/>
            <a:ext cx="529937"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20376"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77505"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20376" y="3103093"/>
            <a:ext cx="457128"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52082" y="2388454"/>
            <a:ext cx="1650" cy="1467196"/>
          </a:xfrm>
          <a:prstGeom prst="line">
            <a:avLst/>
          </a:prstGeom>
          <a:ln w="19050" cmpd="sng">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69518" y="2378063"/>
            <a:ext cx="0" cy="1265671"/>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04034" y="2388453"/>
            <a:ext cx="0" cy="997528"/>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566074"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49887"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53881" y="238845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52566" y="3103093"/>
            <a:ext cx="401315" cy="6491"/>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49888" y="3103093"/>
            <a:ext cx="51803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57329" y="2378063"/>
            <a:ext cx="0" cy="731520"/>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789485" y="2388453"/>
            <a:ext cx="0" cy="997528"/>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89486" y="3375497"/>
            <a:ext cx="2114549" cy="9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923590" y="3634006"/>
            <a:ext cx="2356250" cy="10895"/>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923590" y="3855650"/>
            <a:ext cx="0" cy="619863"/>
          </a:xfrm>
          <a:prstGeom prst="line">
            <a:avLst/>
          </a:prstGeom>
          <a:ln w="19050" cmpd="sng">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0" name="Rectangle 29"/>
          <p:cNvSpPr>
            <a:spLocks noChangeAspect="1"/>
          </p:cNvSpPr>
          <p:nvPr/>
        </p:nvSpPr>
        <p:spPr bwMode="auto">
          <a:xfrm>
            <a:off x="5681092" y="4066327"/>
            <a:ext cx="182880" cy="1828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b" anchorCtr="0" compatLnSpc="1">
            <a:prstTxWarp prst="textNoShape">
              <a:avLst/>
            </a:prstTxWarp>
          </a:bodyPr>
          <a:lstStyle/>
          <a:p>
            <a:pPr algn="ctr" defTabSz="914061" fontAlgn="base">
              <a:lnSpc>
                <a:spcPct val="90000"/>
              </a:lnSpc>
              <a:spcBef>
                <a:spcPct val="0"/>
              </a:spcBef>
              <a:spcAft>
                <a:spcPct val="0"/>
              </a:spcAft>
            </a:pPr>
            <a:endParaRPr lang="en-US" sz="1500" spc="-51" dirty="0">
              <a:gradFill>
                <a:gsLst>
                  <a:gs pos="74312">
                    <a:srgbClr val="505050"/>
                  </a:gs>
                  <a:gs pos="30000">
                    <a:srgbClr val="505050"/>
                  </a:gs>
                </a:gsLst>
                <a:lin ang="5400000" scaled="0"/>
              </a:gradFill>
            </a:endParaRPr>
          </a:p>
        </p:txBody>
      </p:sp>
      <p:sp>
        <p:nvSpPr>
          <p:cNvPr id="31" name="Rectangle 30"/>
          <p:cNvSpPr>
            <a:spLocks noChangeAspect="1"/>
          </p:cNvSpPr>
          <p:nvPr/>
        </p:nvSpPr>
        <p:spPr bwMode="auto">
          <a:xfrm>
            <a:off x="5681092" y="4495817"/>
            <a:ext cx="182880" cy="18288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b" anchorCtr="0" compatLnSpc="1">
            <a:prstTxWarp prst="textNoShape">
              <a:avLst/>
            </a:prstTxWarp>
          </a:bodyPr>
          <a:lstStyle/>
          <a:p>
            <a:pPr algn="ctr" defTabSz="914061" fontAlgn="base">
              <a:lnSpc>
                <a:spcPct val="90000"/>
              </a:lnSpc>
              <a:spcBef>
                <a:spcPct val="0"/>
              </a:spcBef>
              <a:spcAft>
                <a:spcPct val="0"/>
              </a:spcAft>
            </a:pPr>
            <a:endParaRPr lang="en-US" sz="1500" spc="-51" dirty="0">
              <a:gradFill>
                <a:gsLst>
                  <a:gs pos="74312">
                    <a:srgbClr val="505050"/>
                  </a:gs>
                  <a:gs pos="30000">
                    <a:srgbClr val="505050"/>
                  </a:gs>
                </a:gsLst>
                <a:lin ang="5400000" scaled="0"/>
              </a:gradFill>
            </a:endParaRPr>
          </a:p>
        </p:txBody>
      </p:sp>
      <p:sp>
        <p:nvSpPr>
          <p:cNvPr id="32" name="Rectangle 31"/>
          <p:cNvSpPr>
            <a:spLocks noChangeAspect="1"/>
          </p:cNvSpPr>
          <p:nvPr/>
        </p:nvSpPr>
        <p:spPr bwMode="auto">
          <a:xfrm>
            <a:off x="5681092" y="4281072"/>
            <a:ext cx="182880" cy="18288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b" anchorCtr="0" compatLnSpc="1">
            <a:prstTxWarp prst="textNoShape">
              <a:avLst/>
            </a:prstTxWarp>
          </a:bodyPr>
          <a:lstStyle/>
          <a:p>
            <a:pPr algn="ctr" defTabSz="914061" fontAlgn="base">
              <a:lnSpc>
                <a:spcPct val="90000"/>
              </a:lnSpc>
              <a:spcBef>
                <a:spcPct val="0"/>
              </a:spcBef>
              <a:spcAft>
                <a:spcPct val="0"/>
              </a:spcAft>
            </a:pPr>
            <a:endParaRPr lang="en-US" sz="1500" spc="-51" dirty="0">
              <a:gradFill>
                <a:gsLst>
                  <a:gs pos="74312">
                    <a:srgbClr val="505050"/>
                  </a:gs>
                  <a:gs pos="30000">
                    <a:srgbClr val="505050"/>
                  </a:gs>
                </a:gsLst>
                <a:lin ang="5400000" scaled="0"/>
              </a:gradFill>
            </a:endParaRPr>
          </a:p>
        </p:txBody>
      </p:sp>
      <p:sp>
        <p:nvSpPr>
          <p:cNvPr id="33" name="Rectangle 32"/>
          <p:cNvSpPr>
            <a:spLocks noChangeAspect="1"/>
          </p:cNvSpPr>
          <p:nvPr/>
        </p:nvSpPr>
        <p:spPr bwMode="auto">
          <a:xfrm>
            <a:off x="5681092" y="4710563"/>
            <a:ext cx="182880" cy="182880"/>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6" rIns="91432" bIns="45716" numCol="1" rtlCol="0" anchor="b" anchorCtr="0" compatLnSpc="1">
            <a:prstTxWarp prst="textNoShape">
              <a:avLst/>
            </a:prstTxWarp>
          </a:bodyPr>
          <a:lstStyle/>
          <a:p>
            <a:pPr algn="ctr" defTabSz="914061" fontAlgn="base">
              <a:lnSpc>
                <a:spcPct val="90000"/>
              </a:lnSpc>
              <a:spcBef>
                <a:spcPct val="0"/>
              </a:spcBef>
              <a:spcAft>
                <a:spcPct val="0"/>
              </a:spcAft>
            </a:pPr>
            <a:endParaRPr lang="en-US" sz="1500" spc="-51" dirty="0">
              <a:gradFill>
                <a:gsLst>
                  <a:gs pos="74312">
                    <a:srgbClr val="505050"/>
                  </a:gs>
                  <a:gs pos="30000">
                    <a:srgbClr val="505050"/>
                  </a:gs>
                </a:gsLst>
                <a:lin ang="5400000" scaled="0"/>
              </a:gradFill>
            </a:endParaRPr>
          </a:p>
        </p:txBody>
      </p:sp>
      <p:sp>
        <p:nvSpPr>
          <p:cNvPr id="34" name="TextBox 33"/>
          <p:cNvSpPr txBox="1"/>
          <p:nvPr/>
        </p:nvSpPr>
        <p:spPr>
          <a:xfrm>
            <a:off x="5640228" y="3841817"/>
            <a:ext cx="1195830" cy="1060291"/>
          </a:xfrm>
          <a:prstGeom prst="rect">
            <a:avLst/>
          </a:prstGeom>
          <a:noFill/>
        </p:spPr>
        <p:txBody>
          <a:bodyPr wrap="square" lIns="0" tIns="0" rIns="0" bIns="0" rtlCol="0">
            <a:spAutoFit/>
          </a:bodyPr>
          <a:lstStyle/>
          <a:p>
            <a:pPr>
              <a:lnSpc>
                <a:spcPct val="90000"/>
              </a:lnSpc>
              <a:spcAft>
                <a:spcPts val="600"/>
              </a:spcAft>
            </a:pPr>
            <a:r>
              <a:rPr lang="en-US" sz="1100" spc="-51" dirty="0">
                <a:gradFill>
                  <a:gsLst>
                    <a:gs pos="74312">
                      <a:srgbClr val="505050"/>
                    </a:gs>
                    <a:gs pos="30000">
                      <a:srgbClr val="505050"/>
                    </a:gs>
                  </a:gsLst>
                  <a:lin ang="5400000" scaled="0"/>
                </a:gradFill>
              </a:rPr>
              <a:t>PVLAN Port types:</a:t>
            </a:r>
          </a:p>
          <a:p>
            <a:pPr marL="274308" lvl="1">
              <a:spcAft>
                <a:spcPts val="400"/>
              </a:spcAft>
            </a:pPr>
            <a:r>
              <a:rPr lang="en-US" sz="1100" spc="-51" dirty="0">
                <a:gradFill>
                  <a:gsLst>
                    <a:gs pos="74312">
                      <a:srgbClr val="505050"/>
                    </a:gs>
                    <a:gs pos="30000">
                      <a:srgbClr val="505050"/>
                    </a:gs>
                  </a:gsLst>
                  <a:lin ang="5400000" scaled="0"/>
                </a:gradFill>
              </a:rPr>
              <a:t>Isolated</a:t>
            </a:r>
          </a:p>
          <a:p>
            <a:pPr marL="274308" lvl="1">
              <a:spcAft>
                <a:spcPts val="400"/>
              </a:spcAft>
            </a:pPr>
            <a:r>
              <a:rPr lang="en-US" sz="1100" spc="-51" dirty="0">
                <a:gradFill>
                  <a:gsLst>
                    <a:gs pos="74312">
                      <a:srgbClr val="505050"/>
                    </a:gs>
                    <a:gs pos="30000">
                      <a:srgbClr val="505050"/>
                    </a:gs>
                  </a:gsLst>
                  <a:lin ang="5400000" scaled="0"/>
                </a:gradFill>
              </a:rPr>
              <a:t>Community</a:t>
            </a:r>
          </a:p>
          <a:p>
            <a:pPr marL="274308" lvl="1">
              <a:spcAft>
                <a:spcPts val="400"/>
              </a:spcAft>
            </a:pPr>
            <a:r>
              <a:rPr lang="en-US" sz="1100" spc="-51" dirty="0">
                <a:gradFill>
                  <a:gsLst>
                    <a:gs pos="74312">
                      <a:srgbClr val="505050"/>
                    </a:gs>
                    <a:gs pos="30000">
                      <a:srgbClr val="505050"/>
                    </a:gs>
                  </a:gsLst>
                  <a:lin ang="5400000" scaled="0"/>
                </a:gradFill>
              </a:rPr>
              <a:t>Promiscuous</a:t>
            </a:r>
          </a:p>
          <a:p>
            <a:pPr marL="274308" lvl="1">
              <a:spcAft>
                <a:spcPts val="400"/>
              </a:spcAft>
            </a:pPr>
            <a:r>
              <a:rPr lang="en-US" sz="1100" spc="-51" dirty="0">
                <a:gradFill>
                  <a:gsLst>
                    <a:gs pos="74312">
                      <a:srgbClr val="505050"/>
                    </a:gs>
                    <a:gs pos="30000">
                      <a:srgbClr val="505050"/>
                    </a:gs>
                  </a:gsLst>
                  <a:lin ang="5400000" scaled="0"/>
                </a:gradFill>
              </a:rPr>
              <a:t>Trunk mode</a:t>
            </a:r>
          </a:p>
        </p:txBody>
      </p:sp>
      <p:sp>
        <p:nvSpPr>
          <p:cNvPr id="35" name="NIC 1"/>
          <p:cNvSpPr/>
          <p:nvPr/>
        </p:nvSpPr>
        <p:spPr bwMode="auto">
          <a:xfrm>
            <a:off x="8116660" y="4428474"/>
            <a:ext cx="1167495" cy="649903"/>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5"/>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11"/>
            <a:r>
              <a:rPr lang="en-US" sz="1500" dirty="0">
                <a:gradFill>
                  <a:gsLst>
                    <a:gs pos="74312">
                      <a:srgbClr val="FFFFFF"/>
                    </a:gs>
                    <a:gs pos="0">
                      <a:srgbClr val="FFFFFF"/>
                    </a:gs>
                  </a:gsLst>
                  <a:lin ang="5400000" scaled="0"/>
                </a:gradFill>
              </a:rPr>
              <a:t>NIC</a:t>
            </a:r>
          </a:p>
        </p:txBody>
      </p:sp>
      <p:cxnSp>
        <p:nvCxnSpPr>
          <p:cNvPr id="36" name="Straight Connector 35"/>
          <p:cNvCxnSpPr/>
          <p:nvPr/>
        </p:nvCxnSpPr>
        <p:spPr>
          <a:xfrm>
            <a:off x="8381299" y="2388453"/>
            <a:ext cx="0" cy="974104"/>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188834" y="3362559"/>
            <a:ext cx="2201025" cy="13032"/>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96304" y="2378065"/>
            <a:ext cx="2382" cy="997527"/>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780433" y="4159876"/>
            <a:ext cx="4784796" cy="0"/>
          </a:xfrm>
          <a:prstGeom prst="line">
            <a:avLst/>
          </a:prstGeom>
          <a:ln w="38100" cmpd="sng">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69961" y="4229675"/>
            <a:ext cx="753989" cy="249299"/>
          </a:xfrm>
          <a:prstGeom prst="rect">
            <a:avLst/>
          </a:prstGeom>
          <a:noFill/>
        </p:spPr>
        <p:txBody>
          <a:bodyPr wrap="none" lIns="0" tIns="0" rIns="0" bIns="0" rtlCol="0">
            <a:spAutoFit/>
          </a:bodyPr>
          <a:lstStyle/>
          <a:p>
            <a:pPr>
              <a:lnSpc>
                <a:spcPct val="90000"/>
              </a:lnSpc>
            </a:pPr>
            <a:r>
              <a:rPr lang="en-US" spc="-51" dirty="0">
                <a:gradFill>
                  <a:gsLst>
                    <a:gs pos="74312">
                      <a:srgbClr val="505050"/>
                    </a:gs>
                    <a:gs pos="30000">
                      <a:srgbClr val="505050"/>
                    </a:gs>
                  </a:gsLst>
                  <a:lin ang="5400000" scaled="0"/>
                </a:gradFill>
              </a:rPr>
              <a:t>Physical</a:t>
            </a:r>
          </a:p>
        </p:txBody>
      </p:sp>
      <p:sp>
        <p:nvSpPr>
          <p:cNvPr id="41" name="TextBox 40"/>
          <p:cNvSpPr txBox="1"/>
          <p:nvPr/>
        </p:nvSpPr>
        <p:spPr>
          <a:xfrm>
            <a:off x="10900607" y="3815399"/>
            <a:ext cx="621324" cy="249299"/>
          </a:xfrm>
          <a:prstGeom prst="rect">
            <a:avLst/>
          </a:prstGeom>
          <a:noFill/>
        </p:spPr>
        <p:txBody>
          <a:bodyPr wrap="none" lIns="0" tIns="0" rIns="0" bIns="0" rtlCol="0">
            <a:spAutoFit/>
          </a:bodyPr>
          <a:lstStyle/>
          <a:p>
            <a:pPr>
              <a:lnSpc>
                <a:spcPct val="90000"/>
              </a:lnSpc>
            </a:pPr>
            <a:r>
              <a:rPr lang="en-US" spc="-51" dirty="0">
                <a:gradFill>
                  <a:gsLst>
                    <a:gs pos="74312">
                      <a:srgbClr val="505050"/>
                    </a:gs>
                    <a:gs pos="30000">
                      <a:srgbClr val="505050"/>
                    </a:gs>
                  </a:gsLst>
                  <a:lin ang="5400000" scaled="0"/>
                </a:gradFill>
              </a:rPr>
              <a:t>Virtual</a:t>
            </a:r>
          </a:p>
        </p:txBody>
      </p:sp>
      <p:cxnSp>
        <p:nvCxnSpPr>
          <p:cNvPr id="42" name="Straight Connector 41"/>
          <p:cNvCxnSpPr/>
          <p:nvPr/>
        </p:nvCxnSpPr>
        <p:spPr>
          <a:xfrm>
            <a:off x="8233426" y="3632491"/>
            <a:ext cx="0" cy="85999"/>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29079" y="3632491"/>
            <a:ext cx="0" cy="223159"/>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43499" y="2388454"/>
            <a:ext cx="0" cy="1246215"/>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708348" y="2368998"/>
            <a:ext cx="0" cy="1265671"/>
          </a:xfrm>
          <a:prstGeom prst="line">
            <a:avLst/>
          </a:prstGeom>
          <a:ln w="19050" cmpd="sng">
            <a:solidFill>
              <a:schemeClr val="tx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580386" y="3796481"/>
            <a:ext cx="0" cy="685513"/>
          </a:xfrm>
          <a:prstGeom prst="line">
            <a:avLst/>
          </a:prstGeom>
          <a:ln w="19050" cmpd="sng">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59" idx="2"/>
          </p:cNvCxnSpPr>
          <p:nvPr/>
        </p:nvCxnSpPr>
        <p:spPr>
          <a:xfrm flipV="1">
            <a:off x="6198686" y="2388453"/>
            <a:ext cx="1" cy="987043"/>
          </a:xfrm>
          <a:prstGeom prst="straightConnector1">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9562289" y="2388453"/>
            <a:ext cx="0" cy="987043"/>
          </a:xfrm>
          <a:prstGeom prst="straightConnector1">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196304" y="3375497"/>
            <a:ext cx="3365986" cy="1"/>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8266449" y="3259331"/>
            <a:ext cx="313938" cy="313939"/>
            <a:chOff x="9359452" y="5969970"/>
            <a:chExt cx="182880" cy="182880"/>
          </a:xfrm>
        </p:grpSpPr>
        <p:sp>
          <p:nvSpPr>
            <p:cNvPr id="51" name="Rectangle 50"/>
            <p:cNvSpPr/>
            <p:nvPr/>
          </p:nvSpPr>
          <p:spPr bwMode="auto">
            <a:xfrm rot="2700000">
              <a:off x="9441748" y="5969971"/>
              <a:ext cx="18288" cy="182880"/>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91440" numCol="1" rtlCol="0" anchor="b" anchorCtr="0" compatLnSpc="1">
              <a:prstTxWarp prst="textNoShape">
                <a:avLst/>
              </a:prstTxWarp>
            </a:bodyPr>
            <a:lstStyle/>
            <a:p>
              <a:pPr defTabSz="914061"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52" name="Rectangle 51"/>
            <p:cNvSpPr/>
            <p:nvPr/>
          </p:nvSpPr>
          <p:spPr bwMode="auto">
            <a:xfrm rot="2700000">
              <a:off x="9359451" y="6052266"/>
              <a:ext cx="182880" cy="18288"/>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91440" numCol="1" rtlCol="0" anchor="b" anchorCtr="0" compatLnSpc="1">
              <a:prstTxWarp prst="textNoShape">
                <a:avLst/>
              </a:prstTxWarp>
            </a:bodyPr>
            <a:lstStyle/>
            <a:p>
              <a:pPr defTabSz="914061"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grpSp>
      <p:cxnSp>
        <p:nvCxnSpPr>
          <p:cNvPr id="53" name="Straight Arrow Connector 52"/>
          <p:cNvCxnSpPr/>
          <p:nvPr/>
        </p:nvCxnSpPr>
        <p:spPr>
          <a:xfrm flipH="1" flipV="1">
            <a:off x="7470844" y="2373548"/>
            <a:ext cx="9727" cy="1046977"/>
          </a:xfrm>
          <a:prstGeom prst="straightConnector1">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851884" y="2373550"/>
            <a:ext cx="1" cy="1046975"/>
          </a:xfrm>
          <a:prstGeom prst="straightConnector1">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73950" y="3409950"/>
            <a:ext cx="2381250" cy="6351"/>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8498827" y="3259133"/>
            <a:ext cx="313938" cy="313939"/>
            <a:chOff x="9359452" y="5969970"/>
            <a:chExt cx="182880" cy="182880"/>
          </a:xfrm>
        </p:grpSpPr>
        <p:sp>
          <p:nvSpPr>
            <p:cNvPr id="57" name="Rectangle 56"/>
            <p:cNvSpPr/>
            <p:nvPr/>
          </p:nvSpPr>
          <p:spPr bwMode="auto">
            <a:xfrm rot="2700000">
              <a:off x="9441748" y="5969971"/>
              <a:ext cx="18288" cy="182880"/>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91440" numCol="1" rtlCol="0" anchor="b" anchorCtr="0" compatLnSpc="1">
              <a:prstTxWarp prst="textNoShape">
                <a:avLst/>
              </a:prstTxWarp>
            </a:bodyPr>
            <a:lstStyle/>
            <a:p>
              <a:pPr defTabSz="914061"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58" name="Rectangle 57"/>
            <p:cNvSpPr/>
            <p:nvPr/>
          </p:nvSpPr>
          <p:spPr bwMode="auto">
            <a:xfrm rot="2700000">
              <a:off x="9359451" y="6052266"/>
              <a:ext cx="182880" cy="18288"/>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91440" numCol="1" rtlCol="0" anchor="b" anchorCtr="0" compatLnSpc="1">
              <a:prstTxWarp prst="textNoShape">
                <a:avLst/>
              </a:prstTxWarp>
            </a:bodyPr>
            <a:lstStyle/>
            <a:p>
              <a:pPr defTabSz="914061"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grpSp>
      <p:sp>
        <p:nvSpPr>
          <p:cNvPr id="59" name="Rectangle 58"/>
          <p:cNvSpPr/>
          <p:nvPr/>
        </p:nvSpPr>
        <p:spPr bwMode="auto">
          <a:xfrm>
            <a:off x="5679141" y="1848125"/>
            <a:ext cx="1039091" cy="54032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Guest OS 1 10.0.0.1</a:t>
            </a:r>
          </a:p>
        </p:txBody>
      </p:sp>
      <p:sp>
        <p:nvSpPr>
          <p:cNvPr id="60" name="Rectangle 59"/>
          <p:cNvSpPr/>
          <p:nvPr/>
        </p:nvSpPr>
        <p:spPr bwMode="auto">
          <a:xfrm>
            <a:off x="6855515" y="1848125"/>
            <a:ext cx="1039091" cy="54032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Guest OS 2 10.0.0.2</a:t>
            </a:r>
          </a:p>
        </p:txBody>
      </p:sp>
      <p:sp>
        <p:nvSpPr>
          <p:cNvPr id="61" name="Rectangle 60"/>
          <p:cNvSpPr/>
          <p:nvPr/>
        </p:nvSpPr>
        <p:spPr bwMode="auto">
          <a:xfrm>
            <a:off x="8031887" y="1848125"/>
            <a:ext cx="1039091" cy="540328"/>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Guest OS 3 10.0.0.3</a:t>
            </a:r>
          </a:p>
        </p:txBody>
      </p:sp>
      <p:sp>
        <p:nvSpPr>
          <p:cNvPr id="62" name="Rectangle 61"/>
          <p:cNvSpPr/>
          <p:nvPr/>
        </p:nvSpPr>
        <p:spPr bwMode="auto">
          <a:xfrm>
            <a:off x="9208261" y="1848125"/>
            <a:ext cx="1039091" cy="54032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Guest OS 4 10.0.0.4</a:t>
            </a:r>
          </a:p>
        </p:txBody>
      </p:sp>
      <p:sp>
        <p:nvSpPr>
          <p:cNvPr id="63" name="Rectangle 62"/>
          <p:cNvSpPr/>
          <p:nvPr/>
        </p:nvSpPr>
        <p:spPr bwMode="auto">
          <a:xfrm>
            <a:off x="10384634" y="1848125"/>
            <a:ext cx="1039091" cy="54032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Guest OS 5 10.0.0.5</a:t>
            </a:r>
          </a:p>
        </p:txBody>
      </p:sp>
      <p:sp>
        <p:nvSpPr>
          <p:cNvPr id="64" name="Rectangle 63"/>
          <p:cNvSpPr/>
          <p:nvPr/>
        </p:nvSpPr>
        <p:spPr bwMode="auto">
          <a:xfrm>
            <a:off x="5679141" y="2727889"/>
            <a:ext cx="1039091" cy="2743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2, (4)</a:t>
            </a:r>
          </a:p>
        </p:txBody>
      </p:sp>
      <p:sp>
        <p:nvSpPr>
          <p:cNvPr id="65" name="Rectangle 64"/>
          <p:cNvSpPr/>
          <p:nvPr/>
        </p:nvSpPr>
        <p:spPr bwMode="auto">
          <a:xfrm>
            <a:off x="6855515" y="2727889"/>
            <a:ext cx="1039091" cy="27432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2 , (4)</a:t>
            </a:r>
          </a:p>
        </p:txBody>
      </p:sp>
      <p:sp>
        <p:nvSpPr>
          <p:cNvPr id="66" name="Rectangle 65"/>
          <p:cNvSpPr/>
          <p:nvPr/>
        </p:nvSpPr>
        <p:spPr bwMode="auto">
          <a:xfrm>
            <a:off x="8031887" y="2727889"/>
            <a:ext cx="1039091" cy="2743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2, (5)</a:t>
            </a:r>
          </a:p>
        </p:txBody>
      </p:sp>
      <p:sp>
        <p:nvSpPr>
          <p:cNvPr id="67" name="Rectangle 66"/>
          <p:cNvSpPr/>
          <p:nvPr/>
        </p:nvSpPr>
        <p:spPr bwMode="auto">
          <a:xfrm>
            <a:off x="10384634" y="2727889"/>
            <a:ext cx="1039091" cy="27432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2, (5)</a:t>
            </a:r>
          </a:p>
        </p:txBody>
      </p:sp>
      <p:sp>
        <p:nvSpPr>
          <p:cNvPr id="68" name="Rectangle 67"/>
          <p:cNvSpPr/>
          <p:nvPr/>
        </p:nvSpPr>
        <p:spPr bwMode="auto">
          <a:xfrm>
            <a:off x="8031887" y="3718489"/>
            <a:ext cx="1039091" cy="27432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74312">
                      <a:srgbClr val="FFFFFF"/>
                    </a:gs>
                    <a:gs pos="30000">
                      <a:srgbClr val="FFFFFF"/>
                    </a:gs>
                  </a:gsLst>
                  <a:lin ang="5400000" scaled="0"/>
                </a:gradFill>
              </a:rPr>
              <a:t>2, (4, 5)</a:t>
            </a:r>
          </a:p>
        </p:txBody>
      </p:sp>
      <p:sp>
        <p:nvSpPr>
          <p:cNvPr id="69" name="Rectangle 68"/>
          <p:cNvSpPr/>
          <p:nvPr/>
        </p:nvSpPr>
        <p:spPr bwMode="auto">
          <a:xfrm>
            <a:off x="9208261" y="2727889"/>
            <a:ext cx="1039091" cy="27432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19" tIns="45716" rIns="45719"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1500" spc="-51" dirty="0">
                <a:gradFill>
                  <a:gsLst>
                    <a:gs pos="100000">
                      <a:srgbClr val="FFFFFF"/>
                    </a:gs>
                    <a:gs pos="0">
                      <a:srgbClr val="FFFFFF"/>
                    </a:gs>
                  </a:gsLst>
                  <a:lin ang="5400000" scaled="0"/>
                </a:gradFill>
              </a:rPr>
              <a:t>2, (5)</a:t>
            </a:r>
          </a:p>
        </p:txBody>
      </p:sp>
      <p:grpSp>
        <p:nvGrpSpPr>
          <p:cNvPr id="70" name="Group 69"/>
          <p:cNvGrpSpPr/>
          <p:nvPr/>
        </p:nvGrpSpPr>
        <p:grpSpPr>
          <a:xfrm>
            <a:off x="6623463" y="2954757"/>
            <a:ext cx="313938" cy="313939"/>
            <a:chOff x="9359452" y="5969970"/>
            <a:chExt cx="182880" cy="182880"/>
          </a:xfrm>
        </p:grpSpPr>
        <p:sp>
          <p:nvSpPr>
            <p:cNvPr id="71" name="Rectangle 70"/>
            <p:cNvSpPr/>
            <p:nvPr/>
          </p:nvSpPr>
          <p:spPr bwMode="auto">
            <a:xfrm rot="2700000">
              <a:off x="9441748" y="5969971"/>
              <a:ext cx="18288" cy="182880"/>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91440" numCol="1" rtlCol="0" anchor="b" anchorCtr="0" compatLnSpc="1">
              <a:prstTxWarp prst="textNoShape">
                <a:avLst/>
              </a:prstTxWarp>
            </a:bodyPr>
            <a:lstStyle/>
            <a:p>
              <a:pPr defTabSz="914061"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sp>
          <p:nvSpPr>
            <p:cNvPr id="72" name="Rectangle 71"/>
            <p:cNvSpPr/>
            <p:nvPr/>
          </p:nvSpPr>
          <p:spPr bwMode="auto">
            <a:xfrm rot="2700000">
              <a:off x="9359451" y="6052266"/>
              <a:ext cx="182880" cy="18288"/>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91440" numCol="1" rtlCol="0" anchor="b" anchorCtr="0" compatLnSpc="1">
              <a:prstTxWarp prst="textNoShape">
                <a:avLst/>
              </a:prstTxWarp>
            </a:bodyPr>
            <a:lstStyle/>
            <a:p>
              <a:pPr defTabSz="914061" fontAlgn="base">
                <a:lnSpc>
                  <a:spcPct val="90000"/>
                </a:lnSpc>
                <a:spcBef>
                  <a:spcPct val="0"/>
                </a:spcBef>
                <a:spcAft>
                  <a:spcPct val="0"/>
                </a:spcAft>
              </a:pPr>
              <a:endParaRPr lang="en-US" sz="1600" dirty="0">
                <a:gradFill>
                  <a:gsLst>
                    <a:gs pos="74312">
                      <a:srgbClr val="505050"/>
                    </a:gs>
                    <a:gs pos="30000">
                      <a:srgbClr val="505050"/>
                    </a:gs>
                  </a:gsLst>
                  <a:lin ang="5400000" scaled="0"/>
                </a:gradFill>
              </a:endParaRPr>
            </a:p>
          </p:txBody>
        </p:sp>
      </p:grpSp>
    </p:spTree>
    <p:extLst>
      <p:ext uri="{BB962C8B-B14F-4D97-AF65-F5344CB8AC3E}">
        <p14:creationId xmlns:p14="http://schemas.microsoft.com/office/powerpoint/2010/main" val="2635644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4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par>
                          <p:cTn id="28" fill="hold">
                            <p:stCondLst>
                              <p:cond delay="1500"/>
                            </p:stCondLst>
                            <p:childTnLst>
                              <p:par>
                                <p:cTn id="29" presetID="16" presetClass="entr" presetSubtype="42"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outHorizontal)">
                                      <p:cBhvr>
                                        <p:cTn id="31" dur="500"/>
                                        <p:tgtEl>
                                          <p:spTgt spid="44"/>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2500"/>
                            </p:stCondLst>
                            <p:childTnLst>
                              <p:par>
                                <p:cTn id="43" presetID="16" presetClass="entr" presetSubtype="21"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Vertical)">
                                      <p:cBhvr>
                                        <p:cTn id="45" dur="500"/>
                                        <p:tgtEl>
                                          <p:spTgt spid="70"/>
                                        </p:tgtEl>
                                      </p:cBhvr>
                                    </p:animEffect>
                                  </p:childTnLst>
                                </p:cTn>
                              </p:par>
                            </p:childTnLst>
                          </p:cTn>
                        </p:par>
                        <p:par>
                          <p:cTn id="46" fill="hold">
                            <p:stCondLst>
                              <p:cond delay="3000"/>
                            </p:stCondLst>
                            <p:childTnLst>
                              <p:par>
                                <p:cTn id="47" presetID="6" presetClass="emph" presetSubtype="0" fill="hold" nodeType="afterEffect">
                                  <p:stCondLst>
                                    <p:cond delay="0"/>
                                  </p:stCondLst>
                                  <p:childTnLst>
                                    <p:animScale>
                                      <p:cBhvr>
                                        <p:cTn id="48" dur="2000" fill="hold"/>
                                        <p:tgtEl>
                                          <p:spTgt spid="70"/>
                                        </p:tgtEl>
                                      </p:cBhvr>
                                      <p:by x="150000" y="150000"/>
                                    </p:animScale>
                                  </p:childTnLst>
                                </p:cTn>
                              </p:par>
                              <p:par>
                                <p:cTn id="49" presetID="7" presetClass="emph" presetSubtype="2" fill="hold" nodeType="withEffect">
                                  <p:stCondLst>
                                    <p:cond delay="0"/>
                                  </p:stCondLst>
                                  <p:childTnLst>
                                    <p:animClr clrSpc="rgb" dir="cw">
                                      <p:cBhvr>
                                        <p:cTn id="50" dur="500" fill="hold"/>
                                        <p:tgtEl>
                                          <p:spTgt spid="13"/>
                                        </p:tgtEl>
                                        <p:attrNameLst>
                                          <p:attrName>stroke.color</p:attrName>
                                        </p:attrNameLst>
                                      </p:cBhvr>
                                      <p:to>
                                        <a:srgbClr val="E40000"/>
                                      </p:to>
                                    </p:animClr>
                                    <p:set>
                                      <p:cBhvr>
                                        <p:cTn id="51" dur="500" fill="hold"/>
                                        <p:tgtEl>
                                          <p:spTgt spid="13"/>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500" fill="hold"/>
                                        <p:tgtEl>
                                          <p:spTgt spid="11"/>
                                        </p:tgtEl>
                                        <p:attrNameLst>
                                          <p:attrName>stroke.color</p:attrName>
                                        </p:attrNameLst>
                                      </p:cBhvr>
                                      <p:to>
                                        <a:srgbClr val="E40000"/>
                                      </p:to>
                                    </p:animClr>
                                    <p:set>
                                      <p:cBhvr>
                                        <p:cTn id="54" dur="500" fill="hold"/>
                                        <p:tgtEl>
                                          <p:spTgt spid="11"/>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500" fill="hold"/>
                                        <p:tgtEl>
                                          <p:spTgt spid="12"/>
                                        </p:tgtEl>
                                        <p:attrNameLst>
                                          <p:attrName>stroke.color</p:attrName>
                                        </p:attrNameLst>
                                      </p:cBhvr>
                                      <p:to>
                                        <a:srgbClr val="E40000"/>
                                      </p:to>
                                    </p:animClr>
                                    <p:set>
                                      <p:cBhvr>
                                        <p:cTn id="57" dur="500" fill="hold"/>
                                        <p:tgtEl>
                                          <p:spTgt spid="12"/>
                                        </p:tgtEl>
                                        <p:attrNameLst>
                                          <p:attrName>stroke.on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par>
                          <p:cTn id="66" fill="hold">
                            <p:stCondLst>
                              <p:cond delay="500"/>
                            </p:stCondLst>
                            <p:childTnLst>
                              <p:par>
                                <p:cTn id="67" presetID="16" presetClass="entr" presetSubtype="21"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arn(inVertical)">
                                      <p:cBhvr>
                                        <p:cTn id="69" dur="500"/>
                                        <p:tgtEl>
                                          <p:spTgt spid="43"/>
                                        </p:tgtEl>
                                      </p:cBhvr>
                                    </p:animEffect>
                                  </p:childTnLst>
                                </p:cTn>
                              </p:par>
                              <p:par>
                                <p:cTn id="70" presetID="16" presetClass="entr" presetSubtype="21"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par>
                                <p:cTn id="73" presetID="16" presetClass="entr" presetSubtype="26"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Horizontal)">
                                      <p:cBhvr>
                                        <p:cTn id="75" dur="500"/>
                                        <p:tgtEl>
                                          <p:spTgt spid="18"/>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childTnLst>
                          </p:cTn>
                        </p:par>
                        <p:par>
                          <p:cTn id="83" fill="hold">
                            <p:stCondLst>
                              <p:cond delay="1500"/>
                            </p:stCondLst>
                            <p:childTnLst>
                              <p:par>
                                <p:cTn id="84" presetID="16" presetClass="entr" presetSubtype="4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barn(outHorizontal)">
                                      <p:cBhvr>
                                        <p:cTn id="86" dur="500"/>
                                        <p:tgtEl>
                                          <p:spTgt spid="45"/>
                                        </p:tgtEl>
                                      </p:cBhvr>
                                    </p:animEffect>
                                  </p:childTnLst>
                                </p:cTn>
                              </p:par>
                            </p:childTnLst>
                          </p:cTn>
                        </p:par>
                        <p:par>
                          <p:cTn id="87" fill="hold">
                            <p:stCondLst>
                              <p:cond delay="2000"/>
                            </p:stCondLst>
                            <p:childTnLst>
                              <p:par>
                                <p:cTn id="88" presetID="22" presetClass="entr" presetSubtype="4"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00"/>
                                        <p:tgtEl>
                                          <p:spTgt spid="21"/>
                                        </p:tgtEl>
                                      </p:cBhvr>
                                    </p:animEffect>
                                  </p:childTnLst>
                                </p:cTn>
                              </p:par>
                              <p:par>
                                <p:cTn id="91" presetID="22" presetClass="entr" presetSubtype="4"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down)">
                                      <p:cBhvr>
                                        <p:cTn id="93" dur="500"/>
                                        <p:tgtEl>
                                          <p:spTgt spid="20"/>
                                        </p:tgtEl>
                                      </p:cBhvr>
                                    </p:animEffect>
                                  </p:childTnLst>
                                </p:cTn>
                              </p:par>
                              <p:par>
                                <p:cTn id="94" presetID="22" presetClass="entr" presetSubtype="4"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childTnLst>
                          </p:cTn>
                        </p:par>
                        <p:par>
                          <p:cTn id="97" fill="hold">
                            <p:stCondLst>
                              <p:cond delay="2500"/>
                            </p:stCondLst>
                            <p:childTnLst>
                              <p:par>
                                <p:cTn id="98" presetID="22" presetClass="entr" presetSubtype="4"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down)">
                                      <p:cBhvr>
                                        <p:cTn id="100" dur="500"/>
                                        <p:tgtEl>
                                          <p:spTgt spid="47"/>
                                        </p:tgtEl>
                                      </p:cBhvr>
                                    </p:animEffect>
                                  </p:childTnLst>
                                </p:cTn>
                              </p:par>
                              <p:par>
                                <p:cTn id="101" presetID="22" presetClass="entr" presetSubtype="4"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00"/>
                                        <p:tgtEl>
                                          <p:spTgt spid="49"/>
                                        </p:tgtEl>
                                      </p:cBhvr>
                                    </p:animEffect>
                                  </p:childTnLst>
                                </p:cTn>
                              </p:par>
                              <p:par>
                                <p:cTn id="104" presetID="22" presetClass="entr" presetSubtype="4"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down)">
                                      <p:cBhvr>
                                        <p:cTn id="106" dur="500"/>
                                        <p:tgtEl>
                                          <p:spTgt spid="48"/>
                                        </p:tgtEl>
                                      </p:cBhvr>
                                    </p:animEffect>
                                  </p:childTnLst>
                                </p:cTn>
                              </p:par>
                            </p:childTnLst>
                          </p:cTn>
                        </p:par>
                        <p:par>
                          <p:cTn id="107" fill="hold">
                            <p:stCondLst>
                              <p:cond delay="3000"/>
                            </p:stCondLst>
                            <p:childTnLst>
                              <p:par>
                                <p:cTn id="108" presetID="16" presetClass="entr" presetSubtype="21"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inVertical)">
                                      <p:cBhvr>
                                        <p:cTn id="110" dur="500"/>
                                        <p:tgtEl>
                                          <p:spTgt spid="50"/>
                                        </p:tgtEl>
                                      </p:cBhvr>
                                    </p:animEffect>
                                  </p:childTnLst>
                                </p:cTn>
                              </p:par>
                            </p:childTnLst>
                          </p:cTn>
                        </p:par>
                        <p:par>
                          <p:cTn id="111" fill="hold">
                            <p:stCondLst>
                              <p:cond delay="3500"/>
                            </p:stCondLst>
                            <p:childTnLst>
                              <p:par>
                                <p:cTn id="112" presetID="6" presetClass="emph" presetSubtype="0" fill="hold" nodeType="afterEffect">
                                  <p:stCondLst>
                                    <p:cond delay="0"/>
                                  </p:stCondLst>
                                  <p:childTnLst>
                                    <p:animScale>
                                      <p:cBhvr>
                                        <p:cTn id="113" dur="2000" fill="hold"/>
                                        <p:tgtEl>
                                          <p:spTgt spid="50"/>
                                        </p:tgtEl>
                                      </p:cBhvr>
                                      <p:by x="150000" y="150000"/>
                                    </p:animScale>
                                  </p:childTnLst>
                                </p:cTn>
                              </p:par>
                              <p:par>
                                <p:cTn id="114" presetID="7" presetClass="emph" presetSubtype="2" fill="hold" nodeType="withEffect">
                                  <p:stCondLst>
                                    <p:cond delay="0"/>
                                  </p:stCondLst>
                                  <p:childTnLst>
                                    <p:animClr clrSpc="rgb" dir="cw">
                                      <p:cBhvr>
                                        <p:cTn id="115" dur="500" fill="hold"/>
                                        <p:tgtEl>
                                          <p:spTgt spid="47"/>
                                        </p:tgtEl>
                                        <p:attrNameLst>
                                          <p:attrName>stroke.color</p:attrName>
                                        </p:attrNameLst>
                                      </p:cBhvr>
                                      <p:to>
                                        <a:srgbClr val="E40000"/>
                                      </p:to>
                                    </p:animClr>
                                    <p:set>
                                      <p:cBhvr>
                                        <p:cTn id="116" dur="500" fill="hold"/>
                                        <p:tgtEl>
                                          <p:spTgt spid="47"/>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49"/>
                                        </p:tgtEl>
                                        <p:attrNameLst>
                                          <p:attrName>stroke.color</p:attrName>
                                        </p:attrNameLst>
                                      </p:cBhvr>
                                      <p:to>
                                        <a:srgbClr val="E40000"/>
                                      </p:to>
                                    </p:animClr>
                                    <p:set>
                                      <p:cBhvr>
                                        <p:cTn id="119" dur="500" fill="hold"/>
                                        <p:tgtEl>
                                          <p:spTgt spid="49"/>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48"/>
                                        </p:tgtEl>
                                        <p:attrNameLst>
                                          <p:attrName>stroke.color</p:attrName>
                                        </p:attrNameLst>
                                      </p:cBhvr>
                                      <p:to>
                                        <a:srgbClr val="E40000"/>
                                      </p:to>
                                    </p:animClr>
                                    <p:set>
                                      <p:cBhvr>
                                        <p:cTn id="122" dur="500" fill="hold"/>
                                        <p:tgtEl>
                                          <p:spTgt spid="48"/>
                                        </p:tgtEl>
                                        <p:attrNameLst>
                                          <p:attrName>stroke.on</p:attrName>
                                        </p:attrNameLst>
                                      </p:cBhvr>
                                      <p:to>
                                        <p:strVal val="true"/>
                                      </p:to>
                                    </p:set>
                                  </p:childTnLst>
                                </p:cTn>
                              </p:par>
                            </p:childTnLst>
                          </p:cTn>
                        </p:par>
                        <p:par>
                          <p:cTn id="123" fill="hold">
                            <p:stCondLst>
                              <p:cond delay="5500"/>
                            </p:stCondLst>
                            <p:childTnLst>
                              <p:par>
                                <p:cTn id="124" presetID="22" presetClass="entr" presetSubtype="4" fill="hold"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down)">
                                      <p:cBhvr>
                                        <p:cTn id="126" dur="500"/>
                                        <p:tgtEl>
                                          <p:spTgt spid="55"/>
                                        </p:tgtEl>
                                      </p:cBhvr>
                                    </p:animEffect>
                                  </p:childTnLst>
                                </p:cTn>
                              </p:par>
                              <p:par>
                                <p:cTn id="127" presetID="22" presetClass="entr" presetSubtype="4" fill="hold" nodeType="with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wipe(down)">
                                      <p:cBhvr>
                                        <p:cTn id="129" dur="500"/>
                                        <p:tgtEl>
                                          <p:spTgt spid="53"/>
                                        </p:tgtEl>
                                      </p:cBhvr>
                                    </p:animEffect>
                                  </p:childTnLst>
                                </p:cTn>
                              </p:par>
                              <p:par>
                                <p:cTn id="130" presetID="22" presetClass="entr" presetSubtype="4"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wipe(down)">
                                      <p:cBhvr>
                                        <p:cTn id="132" dur="500"/>
                                        <p:tgtEl>
                                          <p:spTgt spid="54"/>
                                        </p:tgtEl>
                                      </p:cBhvr>
                                    </p:animEffect>
                                  </p:childTnLst>
                                </p:cTn>
                              </p:par>
                            </p:childTnLst>
                          </p:cTn>
                        </p:par>
                        <p:par>
                          <p:cTn id="133" fill="hold">
                            <p:stCondLst>
                              <p:cond delay="6000"/>
                            </p:stCondLst>
                            <p:childTnLst>
                              <p:par>
                                <p:cTn id="134" presetID="16" presetClass="entr" presetSubtype="21" fill="hold" nodeType="after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barn(inVertical)">
                                      <p:cBhvr>
                                        <p:cTn id="136" dur="500"/>
                                        <p:tgtEl>
                                          <p:spTgt spid="56"/>
                                        </p:tgtEl>
                                      </p:cBhvr>
                                    </p:animEffect>
                                  </p:childTnLst>
                                </p:cTn>
                              </p:par>
                            </p:childTnLst>
                          </p:cTn>
                        </p:par>
                        <p:par>
                          <p:cTn id="137" fill="hold">
                            <p:stCondLst>
                              <p:cond delay="6500"/>
                            </p:stCondLst>
                            <p:childTnLst>
                              <p:par>
                                <p:cTn id="138" presetID="6" presetClass="emph" presetSubtype="0" fill="hold" nodeType="afterEffect">
                                  <p:stCondLst>
                                    <p:cond delay="0"/>
                                  </p:stCondLst>
                                  <p:childTnLst>
                                    <p:animScale>
                                      <p:cBhvr>
                                        <p:cTn id="139" dur="2000" fill="hold"/>
                                        <p:tgtEl>
                                          <p:spTgt spid="56"/>
                                        </p:tgtEl>
                                      </p:cBhvr>
                                      <p:by x="150000" y="150000"/>
                                    </p:animScale>
                                  </p:childTnLst>
                                </p:cTn>
                              </p:par>
                              <p:par>
                                <p:cTn id="140" presetID="7" presetClass="emph" presetSubtype="2" fill="hold" nodeType="withEffect">
                                  <p:stCondLst>
                                    <p:cond delay="0"/>
                                  </p:stCondLst>
                                  <p:childTnLst>
                                    <p:animClr clrSpc="rgb" dir="cw">
                                      <p:cBhvr>
                                        <p:cTn id="141" dur="500" fill="hold"/>
                                        <p:tgtEl>
                                          <p:spTgt spid="53"/>
                                        </p:tgtEl>
                                        <p:attrNameLst>
                                          <p:attrName>stroke.color</p:attrName>
                                        </p:attrNameLst>
                                      </p:cBhvr>
                                      <p:to>
                                        <a:srgbClr val="E40000"/>
                                      </p:to>
                                    </p:animClr>
                                    <p:set>
                                      <p:cBhvr>
                                        <p:cTn id="142" dur="500" fill="hold"/>
                                        <p:tgtEl>
                                          <p:spTgt spid="53"/>
                                        </p:tgtEl>
                                        <p:attrNameLst>
                                          <p:attrName>stroke.on</p:attrName>
                                        </p:attrNameLst>
                                      </p:cBhvr>
                                      <p:to>
                                        <p:strVal val="true"/>
                                      </p:to>
                                    </p:set>
                                  </p:childTnLst>
                                </p:cTn>
                              </p:par>
                              <p:par>
                                <p:cTn id="143" presetID="7" presetClass="emph" presetSubtype="2" fill="hold" nodeType="withEffect">
                                  <p:stCondLst>
                                    <p:cond delay="0"/>
                                  </p:stCondLst>
                                  <p:childTnLst>
                                    <p:animClr clrSpc="rgb" dir="cw">
                                      <p:cBhvr>
                                        <p:cTn id="144" dur="500" fill="hold"/>
                                        <p:tgtEl>
                                          <p:spTgt spid="55"/>
                                        </p:tgtEl>
                                        <p:attrNameLst>
                                          <p:attrName>stroke.color</p:attrName>
                                        </p:attrNameLst>
                                      </p:cBhvr>
                                      <p:to>
                                        <a:srgbClr val="E40000"/>
                                      </p:to>
                                    </p:animClr>
                                    <p:set>
                                      <p:cBhvr>
                                        <p:cTn id="145" dur="500" fill="hold"/>
                                        <p:tgtEl>
                                          <p:spTgt spid="55"/>
                                        </p:tgtEl>
                                        <p:attrNameLst>
                                          <p:attrName>stroke.on</p:attrName>
                                        </p:attrNameLst>
                                      </p:cBhvr>
                                      <p:to>
                                        <p:strVal val="true"/>
                                      </p:to>
                                    </p:set>
                                  </p:childTnLst>
                                </p:cTn>
                              </p:par>
                              <p:par>
                                <p:cTn id="146" presetID="7" presetClass="emph" presetSubtype="2" fill="hold" nodeType="withEffect">
                                  <p:stCondLst>
                                    <p:cond delay="0"/>
                                  </p:stCondLst>
                                  <p:childTnLst>
                                    <p:animClr clrSpc="rgb" dir="cw">
                                      <p:cBhvr>
                                        <p:cTn id="147" dur="500" fill="hold"/>
                                        <p:tgtEl>
                                          <p:spTgt spid="54"/>
                                        </p:tgtEl>
                                        <p:attrNameLst>
                                          <p:attrName>stroke.color</p:attrName>
                                        </p:attrNameLst>
                                      </p:cBhvr>
                                      <p:to>
                                        <a:srgbClr val="E40000"/>
                                      </p:to>
                                    </p:animClr>
                                    <p:set>
                                      <p:cBhvr>
                                        <p:cTn id="148" dur="500" fill="hold"/>
                                        <p:tgtEl>
                                          <p:spTgt spid="54"/>
                                        </p:tgtEl>
                                        <p:attrNameLst>
                                          <p:attrName>stroke.on</p:attrName>
                                        </p:attrNameLst>
                                      </p:cBhvr>
                                      <p:to>
                                        <p:strVal val="true"/>
                                      </p:to>
                                    </p:se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13"/>
                                        </p:tgtEl>
                                      </p:cBhvr>
                                    </p:animEffect>
                                    <p:set>
                                      <p:cBhvr>
                                        <p:cTn id="153" dur="1" fill="hold">
                                          <p:stCondLst>
                                            <p:cond delay="499"/>
                                          </p:stCondLst>
                                        </p:cTn>
                                        <p:tgtEl>
                                          <p:spTgt spid="13"/>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11"/>
                                        </p:tgtEl>
                                      </p:cBhvr>
                                    </p:animEffect>
                                    <p:set>
                                      <p:cBhvr>
                                        <p:cTn id="156" dur="1" fill="hold">
                                          <p:stCondLst>
                                            <p:cond delay="499"/>
                                          </p:stCondLst>
                                        </p:cTn>
                                        <p:tgtEl>
                                          <p:spTgt spid="11"/>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2"/>
                                        </p:tgtEl>
                                      </p:cBhvr>
                                    </p:animEffect>
                                    <p:set>
                                      <p:cBhvr>
                                        <p:cTn id="159" dur="1" fill="hold">
                                          <p:stCondLst>
                                            <p:cond delay="499"/>
                                          </p:stCondLst>
                                        </p:cTn>
                                        <p:tgtEl>
                                          <p:spTgt spid="12"/>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70"/>
                                        </p:tgtEl>
                                      </p:cBhvr>
                                    </p:animEffect>
                                    <p:set>
                                      <p:cBhvr>
                                        <p:cTn id="162" dur="1" fill="hold">
                                          <p:stCondLst>
                                            <p:cond delay="499"/>
                                          </p:stCondLst>
                                        </p:cTn>
                                        <p:tgtEl>
                                          <p:spTgt spid="70"/>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55"/>
                                        </p:tgtEl>
                                      </p:cBhvr>
                                    </p:animEffect>
                                    <p:set>
                                      <p:cBhvr>
                                        <p:cTn id="165" dur="1" fill="hold">
                                          <p:stCondLst>
                                            <p:cond delay="499"/>
                                          </p:stCondLst>
                                        </p:cTn>
                                        <p:tgtEl>
                                          <p:spTgt spid="55"/>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3"/>
                                        </p:tgtEl>
                                      </p:cBhvr>
                                    </p:animEffect>
                                    <p:set>
                                      <p:cBhvr>
                                        <p:cTn id="168" dur="1" fill="hold">
                                          <p:stCondLst>
                                            <p:cond delay="499"/>
                                          </p:stCondLst>
                                        </p:cTn>
                                        <p:tgtEl>
                                          <p:spTgt spid="53"/>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54"/>
                                        </p:tgtEl>
                                      </p:cBhvr>
                                    </p:animEffect>
                                    <p:set>
                                      <p:cBhvr>
                                        <p:cTn id="171" dur="1" fill="hold">
                                          <p:stCondLst>
                                            <p:cond delay="499"/>
                                          </p:stCondLst>
                                        </p:cTn>
                                        <p:tgtEl>
                                          <p:spTgt spid="54"/>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56"/>
                                        </p:tgtEl>
                                      </p:cBhvr>
                                    </p:animEffect>
                                    <p:set>
                                      <p:cBhvr>
                                        <p:cTn id="174" dur="1" fill="hold">
                                          <p:stCondLst>
                                            <p:cond delay="499"/>
                                          </p:stCondLst>
                                        </p:cTn>
                                        <p:tgtEl>
                                          <p:spTgt spid="56"/>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7"/>
                                        </p:tgtEl>
                                      </p:cBhvr>
                                    </p:animEffect>
                                    <p:set>
                                      <p:cBhvr>
                                        <p:cTn id="177" dur="1" fill="hold">
                                          <p:stCondLst>
                                            <p:cond delay="499"/>
                                          </p:stCondLst>
                                        </p:cTn>
                                        <p:tgtEl>
                                          <p:spTgt spid="47"/>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49"/>
                                        </p:tgtEl>
                                      </p:cBhvr>
                                    </p:animEffect>
                                    <p:set>
                                      <p:cBhvr>
                                        <p:cTn id="180" dur="1" fill="hold">
                                          <p:stCondLst>
                                            <p:cond delay="499"/>
                                          </p:stCondLst>
                                        </p:cTn>
                                        <p:tgtEl>
                                          <p:spTgt spid="49"/>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8"/>
                                        </p:tgtEl>
                                      </p:cBhvr>
                                    </p:animEffect>
                                    <p:set>
                                      <p:cBhvr>
                                        <p:cTn id="183" dur="1" fill="hold">
                                          <p:stCondLst>
                                            <p:cond delay="499"/>
                                          </p:stCondLst>
                                        </p:cTn>
                                        <p:tgtEl>
                                          <p:spTgt spid="48"/>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50"/>
                                        </p:tgtEl>
                                      </p:cBhvr>
                                    </p:animEffect>
                                    <p:set>
                                      <p:cBhvr>
                                        <p:cTn id="186" dur="1" fill="hold">
                                          <p:stCondLst>
                                            <p:cond delay="499"/>
                                          </p:stCondLst>
                                        </p:cTn>
                                        <p:tgtEl>
                                          <p:spTgt spid="50"/>
                                        </p:tgtEl>
                                        <p:attrNameLst>
                                          <p:attrName>style.visibility</p:attrName>
                                        </p:attrNameLst>
                                      </p:cBhvr>
                                      <p:to>
                                        <p:strVal val="hidden"/>
                                      </p:to>
                                    </p:set>
                                  </p:childTnLst>
                                </p:cTn>
                              </p:par>
                            </p:childTnLst>
                          </p:cTn>
                        </p:par>
                        <p:par>
                          <p:cTn id="187" fill="hold">
                            <p:stCondLst>
                              <p:cond delay="500"/>
                            </p:stCondLst>
                            <p:childTnLst>
                              <p:par>
                                <p:cTn id="188" presetID="10" presetClass="entr" presetSubtype="0" fill="hold" grpId="0" nodeType="afterEffect">
                                  <p:stCondLst>
                                    <p:cond delay="0"/>
                                  </p:stCondLst>
                                  <p:childTnLst>
                                    <p:set>
                                      <p:cBhvr>
                                        <p:cTn id="189" dur="1" fill="hold">
                                          <p:stCondLst>
                                            <p:cond delay="0"/>
                                          </p:stCondLst>
                                        </p:cTn>
                                        <p:tgtEl>
                                          <p:spTgt spid="61"/>
                                        </p:tgtEl>
                                        <p:attrNameLst>
                                          <p:attrName>style.visibility</p:attrName>
                                        </p:attrNameLst>
                                      </p:cBhvr>
                                      <p:to>
                                        <p:strVal val="visible"/>
                                      </p:to>
                                    </p:set>
                                    <p:animEffect transition="in" filter="fade">
                                      <p:cBhvr>
                                        <p:cTn id="190" dur="500"/>
                                        <p:tgtEl>
                                          <p:spTgt spid="61"/>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fade">
                                      <p:cBhvr>
                                        <p:cTn id="193" dur="500"/>
                                        <p:tgtEl>
                                          <p:spTgt spid="66"/>
                                        </p:tgtEl>
                                      </p:cBhvr>
                                    </p:animEffect>
                                  </p:childTnLst>
                                </p:cTn>
                              </p:par>
                            </p:childTnLst>
                          </p:cTn>
                        </p:par>
                        <p:par>
                          <p:cTn id="194" fill="hold">
                            <p:stCondLst>
                              <p:cond delay="1000"/>
                            </p:stCondLst>
                            <p:childTnLst>
                              <p:par>
                                <p:cTn id="195" presetID="16" presetClass="entr" presetSubtype="26" fill="hold" nodeType="afterEffect">
                                  <p:stCondLst>
                                    <p:cond delay="0"/>
                                  </p:stCondLst>
                                  <p:childTnLst>
                                    <p:set>
                                      <p:cBhvr>
                                        <p:cTn id="196" dur="1" fill="hold">
                                          <p:stCondLst>
                                            <p:cond delay="0"/>
                                          </p:stCondLst>
                                        </p:cTn>
                                        <p:tgtEl>
                                          <p:spTgt spid="17"/>
                                        </p:tgtEl>
                                        <p:attrNameLst>
                                          <p:attrName>style.visibility</p:attrName>
                                        </p:attrNameLst>
                                      </p:cBhvr>
                                      <p:to>
                                        <p:strVal val="visible"/>
                                      </p:to>
                                    </p:set>
                                    <p:animEffect transition="in" filter="barn(inHorizontal)">
                                      <p:cBhvr>
                                        <p:cTn id="197" dur="500"/>
                                        <p:tgtEl>
                                          <p:spTgt spid="17"/>
                                        </p:tgtEl>
                                      </p:cBhvr>
                                    </p:animEffect>
                                  </p:childTnLst>
                                </p:cTn>
                              </p:par>
                            </p:childTnLst>
                          </p:cTn>
                        </p:par>
                        <p:par>
                          <p:cTn id="198" fill="hold">
                            <p:stCondLst>
                              <p:cond delay="1500"/>
                            </p:stCondLst>
                            <p:childTnLst>
                              <p:par>
                                <p:cTn id="199" presetID="22" presetClass="entr" presetSubtype="4" fill="hold" nodeType="afterEffect">
                                  <p:stCondLst>
                                    <p:cond delay="0"/>
                                  </p:stCondLst>
                                  <p:childTnLst>
                                    <p:set>
                                      <p:cBhvr>
                                        <p:cTn id="200" dur="1" fill="hold">
                                          <p:stCondLst>
                                            <p:cond delay="0"/>
                                          </p:stCondLst>
                                        </p:cTn>
                                        <p:tgtEl>
                                          <p:spTgt spid="25"/>
                                        </p:tgtEl>
                                        <p:attrNameLst>
                                          <p:attrName>style.visibility</p:attrName>
                                        </p:attrNameLst>
                                      </p:cBhvr>
                                      <p:to>
                                        <p:strVal val="visible"/>
                                      </p:to>
                                    </p:set>
                                    <p:animEffect transition="in" filter="wipe(down)">
                                      <p:cBhvr>
                                        <p:cTn id="201" dur="500"/>
                                        <p:tgtEl>
                                          <p:spTgt spid="25"/>
                                        </p:tgtEl>
                                      </p:cBhvr>
                                    </p:animEffect>
                                  </p:childTnLst>
                                </p:cTn>
                              </p:par>
                              <p:par>
                                <p:cTn id="202" presetID="22" presetClass="entr" presetSubtype="4" fill="hold" nodeType="withEffect">
                                  <p:stCondLst>
                                    <p:cond delay="0"/>
                                  </p:stCondLst>
                                  <p:childTnLst>
                                    <p:set>
                                      <p:cBhvr>
                                        <p:cTn id="203" dur="1" fill="hold">
                                          <p:stCondLst>
                                            <p:cond delay="0"/>
                                          </p:stCondLst>
                                        </p:cTn>
                                        <p:tgtEl>
                                          <p:spTgt spid="23"/>
                                        </p:tgtEl>
                                        <p:attrNameLst>
                                          <p:attrName>style.visibility</p:attrName>
                                        </p:attrNameLst>
                                      </p:cBhvr>
                                      <p:to>
                                        <p:strVal val="visible"/>
                                      </p:to>
                                    </p:set>
                                    <p:animEffect transition="in" filter="wipe(down)">
                                      <p:cBhvr>
                                        <p:cTn id="204" dur="500"/>
                                        <p:tgtEl>
                                          <p:spTgt spid="23"/>
                                        </p:tgtEl>
                                      </p:cBhvr>
                                    </p:animEffect>
                                  </p:childTnLst>
                                </p:cTn>
                              </p:par>
                              <p:par>
                                <p:cTn id="205" presetID="22" presetClass="entr" presetSubtype="4" fill="hold" nodeType="withEffect">
                                  <p:stCondLst>
                                    <p:cond delay="0"/>
                                  </p:stCondLst>
                                  <p:childTnLst>
                                    <p:set>
                                      <p:cBhvr>
                                        <p:cTn id="206" dur="1" fill="hold">
                                          <p:stCondLst>
                                            <p:cond delay="0"/>
                                          </p:stCondLst>
                                        </p:cTn>
                                        <p:tgtEl>
                                          <p:spTgt spid="22"/>
                                        </p:tgtEl>
                                        <p:attrNameLst>
                                          <p:attrName>style.visibility</p:attrName>
                                        </p:attrNameLst>
                                      </p:cBhvr>
                                      <p:to>
                                        <p:strVal val="visible"/>
                                      </p:to>
                                    </p:set>
                                    <p:animEffect transition="in" filter="wipe(down)">
                                      <p:cBhvr>
                                        <p:cTn id="207" dur="500"/>
                                        <p:tgtEl>
                                          <p:spTgt spid="22"/>
                                        </p:tgtEl>
                                      </p:cBhvr>
                                    </p:animEffect>
                                  </p:childTnLst>
                                </p:cTn>
                              </p:par>
                            </p:childTnLst>
                          </p:cTn>
                        </p:par>
                        <p:par>
                          <p:cTn id="208" fill="hold">
                            <p:stCondLst>
                              <p:cond delay="2000"/>
                            </p:stCondLst>
                            <p:childTnLst>
                              <p:par>
                                <p:cTn id="209" presetID="22" presetClass="entr" presetSubtype="4" fill="hold" nodeType="after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wipe(down)">
                                      <p:cBhvr>
                                        <p:cTn id="211" dur="500"/>
                                        <p:tgtEl>
                                          <p:spTgt spid="26"/>
                                        </p:tgtEl>
                                      </p:cBhvr>
                                    </p:animEffect>
                                  </p:childTnLst>
                                </p:cTn>
                              </p:par>
                              <p:par>
                                <p:cTn id="212" presetID="22" presetClass="entr" presetSubtype="4" fill="hold" nodeType="withEffect">
                                  <p:stCondLst>
                                    <p:cond delay="0"/>
                                  </p:stCondLst>
                                  <p:childTnLst>
                                    <p:set>
                                      <p:cBhvr>
                                        <p:cTn id="213" dur="1" fill="hold">
                                          <p:stCondLst>
                                            <p:cond delay="0"/>
                                          </p:stCondLst>
                                        </p:cTn>
                                        <p:tgtEl>
                                          <p:spTgt spid="27"/>
                                        </p:tgtEl>
                                        <p:attrNameLst>
                                          <p:attrName>style.visibility</p:attrName>
                                        </p:attrNameLst>
                                      </p:cBhvr>
                                      <p:to>
                                        <p:strVal val="visible"/>
                                      </p:to>
                                    </p:set>
                                    <p:animEffect transition="in" filter="wipe(down)">
                                      <p:cBhvr>
                                        <p:cTn id="214" dur="500"/>
                                        <p:tgtEl>
                                          <p:spTgt spid="27"/>
                                        </p:tgtEl>
                                      </p:cBhvr>
                                    </p:animEffect>
                                  </p:childTnLst>
                                </p:cTn>
                              </p:par>
                              <p:par>
                                <p:cTn id="215" presetID="22" presetClass="entr" presetSubtype="4" fill="hold" nodeType="withEffect">
                                  <p:stCondLst>
                                    <p:cond delay="0"/>
                                  </p:stCondLst>
                                  <p:childTnLst>
                                    <p:set>
                                      <p:cBhvr>
                                        <p:cTn id="216" dur="1" fill="hold">
                                          <p:stCondLst>
                                            <p:cond delay="0"/>
                                          </p:stCondLst>
                                        </p:cTn>
                                        <p:tgtEl>
                                          <p:spTgt spid="19"/>
                                        </p:tgtEl>
                                        <p:attrNameLst>
                                          <p:attrName>style.visibility</p:attrName>
                                        </p:attrNameLst>
                                      </p:cBhvr>
                                      <p:to>
                                        <p:strVal val="visible"/>
                                      </p:to>
                                    </p:set>
                                    <p:animEffect transition="in" filter="wipe(down)">
                                      <p:cBhvr>
                                        <p:cTn id="217" dur="500"/>
                                        <p:tgtEl>
                                          <p:spTgt spid="19"/>
                                        </p:tgtEl>
                                      </p:cBhvr>
                                    </p:animEffect>
                                  </p:childTnLst>
                                </p:cTn>
                              </p:par>
                            </p:childTnLst>
                          </p:cTn>
                        </p:par>
                        <p:par>
                          <p:cTn id="218" fill="hold">
                            <p:stCondLst>
                              <p:cond delay="2500"/>
                            </p:stCondLst>
                            <p:childTnLst>
                              <p:par>
                                <p:cTn id="219" presetID="22" presetClass="entr" presetSubtype="4" fill="hold" nodeType="afterEffect">
                                  <p:stCondLst>
                                    <p:cond delay="0"/>
                                  </p:stCondLst>
                                  <p:childTnLst>
                                    <p:set>
                                      <p:cBhvr>
                                        <p:cTn id="220" dur="1" fill="hold">
                                          <p:stCondLst>
                                            <p:cond delay="0"/>
                                          </p:stCondLst>
                                        </p:cTn>
                                        <p:tgtEl>
                                          <p:spTgt spid="16"/>
                                        </p:tgtEl>
                                        <p:attrNameLst>
                                          <p:attrName>style.visibility</p:attrName>
                                        </p:attrNameLst>
                                      </p:cBhvr>
                                      <p:to>
                                        <p:strVal val="visible"/>
                                      </p:to>
                                    </p:set>
                                    <p:animEffect transition="in" filter="wipe(down)">
                                      <p:cBhvr>
                                        <p:cTn id="221" dur="500"/>
                                        <p:tgtEl>
                                          <p:spTgt spid="16"/>
                                        </p:tgtEl>
                                      </p:cBhvr>
                                    </p:animEffect>
                                  </p:childTnLst>
                                </p:cTn>
                              </p:par>
                              <p:par>
                                <p:cTn id="222" presetID="22" presetClass="entr" presetSubtype="4" fill="hold" nodeType="withEffect">
                                  <p:stCondLst>
                                    <p:cond delay="0"/>
                                  </p:stCondLst>
                                  <p:childTnLst>
                                    <p:set>
                                      <p:cBhvr>
                                        <p:cTn id="223" dur="1" fill="hold">
                                          <p:stCondLst>
                                            <p:cond delay="0"/>
                                          </p:stCondLst>
                                        </p:cTn>
                                        <p:tgtEl>
                                          <p:spTgt spid="14"/>
                                        </p:tgtEl>
                                        <p:attrNameLst>
                                          <p:attrName>style.visibility</p:attrName>
                                        </p:attrNameLst>
                                      </p:cBhvr>
                                      <p:to>
                                        <p:strVal val="visible"/>
                                      </p:to>
                                    </p:set>
                                    <p:animEffect transition="in" filter="wipe(down)">
                                      <p:cBhvr>
                                        <p:cTn id="224" dur="500"/>
                                        <p:tgtEl>
                                          <p:spTgt spid="14"/>
                                        </p:tgtEl>
                                      </p:cBhvr>
                                    </p:animEffect>
                                  </p:childTnLst>
                                </p:cTn>
                              </p:par>
                              <p:par>
                                <p:cTn id="225" presetID="22" presetClass="entr" presetSubtype="4" fill="hold" nodeType="withEffect">
                                  <p:stCondLst>
                                    <p:cond delay="0"/>
                                  </p:stCondLst>
                                  <p:childTnLst>
                                    <p:set>
                                      <p:cBhvr>
                                        <p:cTn id="226" dur="1" fill="hold">
                                          <p:stCondLst>
                                            <p:cond delay="0"/>
                                          </p:stCondLst>
                                        </p:cTn>
                                        <p:tgtEl>
                                          <p:spTgt spid="15"/>
                                        </p:tgtEl>
                                        <p:attrNameLst>
                                          <p:attrName>style.visibility</p:attrName>
                                        </p:attrNameLst>
                                      </p:cBhvr>
                                      <p:to>
                                        <p:strVal val="visible"/>
                                      </p:to>
                                    </p:set>
                                    <p:animEffect transition="in" filter="wipe(down)">
                                      <p:cBhvr>
                                        <p:cTn id="227" dur="500"/>
                                        <p:tgtEl>
                                          <p:spTgt spid="15"/>
                                        </p:tgtEl>
                                      </p:cBhvr>
                                    </p:animEffect>
                                  </p:childTnLst>
                                </p:cTn>
                              </p:par>
                            </p:childTnLst>
                          </p:cTn>
                        </p:par>
                        <p:par>
                          <p:cTn id="228" fill="hold">
                            <p:stCondLst>
                              <p:cond delay="3000"/>
                            </p:stCondLst>
                            <p:childTnLst>
                              <p:par>
                                <p:cTn id="229" presetID="22" presetClass="entr" presetSubtype="4" fill="hold" nodeType="afterEffect">
                                  <p:stCondLst>
                                    <p:cond delay="0"/>
                                  </p:stCondLst>
                                  <p:childTnLst>
                                    <p:set>
                                      <p:cBhvr>
                                        <p:cTn id="230" dur="1" fill="hold">
                                          <p:stCondLst>
                                            <p:cond delay="0"/>
                                          </p:stCondLst>
                                        </p:cTn>
                                        <p:tgtEl>
                                          <p:spTgt spid="36"/>
                                        </p:tgtEl>
                                        <p:attrNameLst>
                                          <p:attrName>style.visibility</p:attrName>
                                        </p:attrNameLst>
                                      </p:cBhvr>
                                      <p:to>
                                        <p:strVal val="visible"/>
                                      </p:to>
                                    </p:set>
                                    <p:animEffect transition="in" filter="wipe(down)">
                                      <p:cBhvr>
                                        <p:cTn id="231" dur="500"/>
                                        <p:tgtEl>
                                          <p:spTgt spid="36"/>
                                        </p:tgtEl>
                                      </p:cBhvr>
                                    </p:animEffect>
                                  </p:childTnLst>
                                </p:cTn>
                              </p:par>
                              <p:par>
                                <p:cTn id="232" presetID="22" presetClass="entr" presetSubtype="4" fill="hold" nodeType="withEffect">
                                  <p:stCondLst>
                                    <p:cond delay="0"/>
                                  </p:stCondLst>
                                  <p:childTnLst>
                                    <p:set>
                                      <p:cBhvr>
                                        <p:cTn id="233" dur="1" fill="hold">
                                          <p:stCondLst>
                                            <p:cond delay="0"/>
                                          </p:stCondLst>
                                        </p:cTn>
                                        <p:tgtEl>
                                          <p:spTgt spid="37"/>
                                        </p:tgtEl>
                                        <p:attrNameLst>
                                          <p:attrName>style.visibility</p:attrName>
                                        </p:attrNameLst>
                                      </p:cBhvr>
                                      <p:to>
                                        <p:strVal val="visible"/>
                                      </p:to>
                                    </p:set>
                                    <p:animEffect transition="in" filter="wipe(down)">
                                      <p:cBhvr>
                                        <p:cTn id="234" dur="500"/>
                                        <p:tgtEl>
                                          <p:spTgt spid="37"/>
                                        </p:tgtEl>
                                      </p:cBhvr>
                                    </p:animEffect>
                                  </p:childTnLst>
                                </p:cTn>
                              </p:par>
                              <p:par>
                                <p:cTn id="235" presetID="22" presetClass="entr" presetSubtype="4" fill="hold" nodeType="withEffect">
                                  <p:stCondLst>
                                    <p:cond delay="0"/>
                                  </p:stCondLst>
                                  <p:childTnLst>
                                    <p:set>
                                      <p:cBhvr>
                                        <p:cTn id="236" dur="1" fill="hold">
                                          <p:stCondLst>
                                            <p:cond delay="0"/>
                                          </p:stCondLst>
                                        </p:cTn>
                                        <p:tgtEl>
                                          <p:spTgt spid="38"/>
                                        </p:tgtEl>
                                        <p:attrNameLst>
                                          <p:attrName>style.visibility</p:attrName>
                                        </p:attrNameLst>
                                      </p:cBhvr>
                                      <p:to>
                                        <p:strVal val="visible"/>
                                      </p:to>
                                    </p:set>
                                    <p:animEffect transition="in" filter="wipe(down)">
                                      <p:cBhvr>
                                        <p:cTn id="2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65" grpId="0" animBg="1"/>
      <p:bldP spid="66" grpId="0" animBg="1"/>
      <p:bldP spid="67"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21792" y="1206825"/>
            <a:ext cx="2314967" cy="1816307"/>
            <a:chOff x="5821792" y="1206825"/>
            <a:chExt cx="2314967" cy="1816307"/>
          </a:xfrm>
        </p:grpSpPr>
        <p:cxnSp>
          <p:nvCxnSpPr>
            <p:cNvPr id="54" name="Straight Connector 53"/>
            <p:cNvCxnSpPr/>
            <p:nvPr/>
          </p:nvCxnSpPr>
          <p:spPr>
            <a:xfrm flipH="1" flipV="1">
              <a:off x="6379504" y="2724353"/>
              <a:ext cx="1293368" cy="2987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8" name="Hyper-V logo"/>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5821792" y="1744460"/>
              <a:ext cx="1029931" cy="1092857"/>
            </a:xfrm>
            <a:prstGeom prst="rect">
              <a:avLst/>
            </a:prstGeom>
            <a:noFill/>
            <a:ln>
              <a:noFill/>
            </a:ln>
          </p:spPr>
        </p:pic>
        <p:sp>
          <p:nvSpPr>
            <p:cNvPr id="49" name="Freeform 79"/>
            <p:cNvSpPr>
              <a:spLocks noEditPoints="1"/>
            </p:cNvSpPr>
            <p:nvPr/>
          </p:nvSpPr>
          <p:spPr bwMode="black">
            <a:xfrm>
              <a:off x="6945851" y="1965757"/>
              <a:ext cx="562112" cy="7599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EBD503"/>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79817">
                      <a:srgbClr val="505050"/>
                    </a:gs>
                    <a:gs pos="30000">
                      <a:srgbClr val="505050"/>
                    </a:gs>
                  </a:gsLst>
                  <a:lin ang="5400000" scaled="0"/>
                </a:gradFill>
              </a:endParaRPr>
            </a:p>
          </p:txBody>
        </p:sp>
        <p:pic>
          <p:nvPicPr>
            <p:cNvPr id="50" name="Picture 4"/>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106446" y="1968412"/>
              <a:ext cx="451691" cy="6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5834644" y="1206825"/>
              <a:ext cx="2302115" cy="443198"/>
            </a:xfrm>
            <a:prstGeom prst="rect">
              <a:avLst/>
            </a:prstGeom>
            <a:noFill/>
          </p:spPr>
          <p:txBody>
            <a:bodyPr wrap="square" lIns="0" tIns="0" rIns="0" bIns="0" rtlCol="0">
              <a:spAutoFit/>
            </a:bodyPr>
            <a:lstStyle/>
            <a:p>
              <a:pPr defTabSz="914363">
                <a:lnSpc>
                  <a:spcPct val="90000"/>
                </a:lnSpc>
              </a:pPr>
              <a:r>
                <a:rPr lang="en-US" sz="1600" spc="-50" dirty="0" smtClean="0">
                  <a:gradFill>
                    <a:gsLst>
                      <a:gs pos="79817">
                        <a:srgbClr val="505050"/>
                      </a:gs>
                      <a:gs pos="30000">
                        <a:srgbClr val="505050"/>
                      </a:gs>
                    </a:gsLst>
                    <a:lin ang="5400000" scaled="0"/>
                  </a:gradFill>
                </a:rPr>
                <a:t>VHDX on Traditional LUN</a:t>
              </a:r>
              <a:br>
                <a:rPr lang="en-US" sz="1600" spc="-50" dirty="0" smtClean="0">
                  <a:gradFill>
                    <a:gsLst>
                      <a:gs pos="79817">
                        <a:srgbClr val="505050"/>
                      </a:gs>
                      <a:gs pos="30000">
                        <a:srgbClr val="505050"/>
                      </a:gs>
                    </a:gsLst>
                    <a:lin ang="5400000" scaled="0"/>
                  </a:gradFill>
                </a:rPr>
              </a:br>
              <a:r>
                <a:rPr lang="en-US" sz="1600" spc="-50" dirty="0" smtClean="0">
                  <a:gradFill>
                    <a:gsLst>
                      <a:gs pos="79817">
                        <a:srgbClr val="505050"/>
                      </a:gs>
                      <a:gs pos="30000">
                        <a:srgbClr val="505050"/>
                      </a:gs>
                    </a:gsLst>
                    <a:lin ang="5400000" scaled="0"/>
                  </a:gradFill>
                </a:rPr>
                <a:t>E:\VM2</a:t>
              </a:r>
              <a:endParaRPr lang="en-US" sz="1600" spc="-50" baseline="-25000" dirty="0">
                <a:gradFill>
                  <a:gsLst>
                    <a:gs pos="79817">
                      <a:srgbClr val="505050"/>
                    </a:gs>
                    <a:gs pos="30000">
                      <a:srgbClr val="505050"/>
                    </a:gs>
                  </a:gsLst>
                  <a:lin ang="5400000" scaled="0"/>
                </a:gradFill>
              </a:endParaRPr>
            </a:p>
          </p:txBody>
        </p:sp>
      </p:grpSp>
      <p:sp>
        <p:nvSpPr>
          <p:cNvPr id="30" name="Freeform 207"/>
          <p:cNvSpPr>
            <a:spLocks noEditPoints="1"/>
          </p:cNvSpPr>
          <p:nvPr/>
        </p:nvSpPr>
        <p:spPr bwMode="gray">
          <a:xfrm>
            <a:off x="7021004" y="2222849"/>
            <a:ext cx="3614214" cy="26896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2" name="Title 1"/>
          <p:cNvSpPr>
            <a:spLocks noGrp="1"/>
          </p:cNvSpPr>
          <p:nvPr>
            <p:ph type="title"/>
          </p:nvPr>
        </p:nvSpPr>
        <p:spPr/>
        <p:txBody>
          <a:bodyPr/>
          <a:lstStyle/>
          <a:p>
            <a:r>
              <a:rPr lang="en-US" dirty="0" smtClean="0"/>
              <a:t>BitLocker</a:t>
            </a:r>
            <a:r>
              <a:rPr lang="en-US" dirty="0"/>
              <a:t> </a:t>
            </a:r>
            <a:r>
              <a:rPr lang="en-US" dirty="0" smtClean="0"/>
              <a:t>Drive Encryption</a:t>
            </a:r>
            <a:endParaRPr lang="en-US" sz="2399" dirty="0">
              <a:solidFill>
                <a:schemeClr val="tx1"/>
              </a:solidFill>
            </a:endParaRPr>
          </a:p>
        </p:txBody>
      </p:sp>
      <p:sp>
        <p:nvSpPr>
          <p:cNvPr id="6" name="Right Triangle 5"/>
          <p:cNvSpPr/>
          <p:nvPr/>
        </p:nvSpPr>
        <p:spPr bwMode="auto">
          <a:xfrm flipH="1" flipV="1">
            <a:off x="535215" y="2204917"/>
            <a:ext cx="224109" cy="231031"/>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628777" y="1621654"/>
            <a:ext cx="4753811"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Data Protection, built in</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Supports Used Disk Space Only Encryption</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Integrates with TPM chip</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Network Unlock &amp; AD Integration</a:t>
            </a:r>
          </a:p>
          <a:p>
            <a:pPr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Multiple Disk Type Support</a:t>
            </a:r>
          </a:p>
          <a:p>
            <a:pPr marL="177800"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Direct Attached Storage (DAS)</a:t>
            </a:r>
          </a:p>
          <a:p>
            <a:pPr marL="177800"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Traditional SAN LUN</a:t>
            </a:r>
          </a:p>
          <a:p>
            <a:pPr marL="177800"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Cluster Shared Volumes</a:t>
            </a:r>
          </a:p>
          <a:p>
            <a:pPr marL="177800"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Windows Server 2012 R2 File Server Share</a:t>
            </a:r>
            <a:endParaRPr lang="en-US" sz="1600" dirty="0">
              <a:solidFill>
                <a:srgbClr val="EFEFEF"/>
              </a:solidFill>
              <a:cs typeface="Segoe UI" pitchFamily="34" charset="0"/>
            </a:endParaRPr>
          </a:p>
        </p:txBody>
      </p:sp>
      <p:pic>
        <p:nvPicPr>
          <p:cNvPr id="32" name="Picture 19474"/>
          <p:cNvPicPr>
            <a:picLocks noChangeAspect="1"/>
          </p:cNvPicPr>
          <p:nvPr/>
        </p:nvPicPr>
        <p:blipFill>
          <a:blip r:embed="rId6" cstate="email">
            <a:duotone>
              <a:prstClr val="black"/>
              <a:srgbClr val="FFC000">
                <a:tint val="45000"/>
                <a:satMod val="400000"/>
              </a:srgbClr>
            </a:duotone>
            <a:extLst>
              <a:ext uri="{BEBA8EAE-BF5A-486C-A8C5-ECC9F3942E4B}">
                <a14:imgProps xmlns:a14="http://schemas.microsoft.com/office/drawing/2010/main">
                  <a14:imgLayer r:embed="rId7">
                    <a14:imgEffect>
                      <a14:colorTemperature colorTemp="7459"/>
                    </a14:imgEffect>
                  </a14:imgLayer>
                </a14:imgProps>
              </a:ext>
              <a:ext uri="{28A0092B-C50C-407E-A947-70E740481C1C}">
                <a14:useLocalDpi xmlns:a14="http://schemas.microsoft.com/office/drawing/2010/main"/>
              </a:ext>
            </a:extLst>
          </a:blip>
          <a:stretch>
            <a:fillRect/>
          </a:stretch>
        </p:blipFill>
        <p:spPr bwMode="auto">
          <a:xfrm>
            <a:off x="8570085" y="1460510"/>
            <a:ext cx="999883" cy="167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474"/>
          <p:cNvPicPr>
            <a:picLocks noChangeAspect="1"/>
          </p:cNvPicPr>
          <p:nvPr/>
        </p:nvPicPr>
        <p:blipFill>
          <a:blip r:embed="rId8" cstate="email">
            <a:duotone>
              <a:prstClr val="black"/>
              <a:srgbClr val="0032A1">
                <a:tint val="45000"/>
                <a:satMod val="400000"/>
              </a:srgb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bwMode="auto">
          <a:xfrm>
            <a:off x="7795570" y="1875579"/>
            <a:ext cx="999883" cy="167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5215" y="1214319"/>
            <a:ext cx="4294434" cy="1021197"/>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In-box Disk Encryption to Protect Sensitive Data </a:t>
            </a:r>
            <a:endParaRPr lang="en-US" sz="2400" kern="0" dirty="0">
              <a:solidFill>
                <a:srgbClr val="FFFFFF"/>
              </a:solidFill>
            </a:endParaRPr>
          </a:p>
        </p:txBody>
      </p:sp>
      <p:pic>
        <p:nvPicPr>
          <p:cNvPr id="39" name="Picture 19474"/>
          <p:cNvPicPr>
            <a:picLocks noChangeAspect="1"/>
          </p:cNvPicPr>
          <p:nvPr/>
        </p:nvPicPr>
        <p:blipFill>
          <a:blip r:embed="rId8" cstate="email">
            <a:duotone>
              <a:prstClr val="black"/>
              <a:srgbClr val="FF0000">
                <a:tint val="45000"/>
                <a:satMod val="400000"/>
              </a:srgb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bwMode="auto">
          <a:xfrm>
            <a:off x="9177482" y="1785645"/>
            <a:ext cx="999883" cy="167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474"/>
          <p:cNvPicPr>
            <a:picLocks noChangeAspect="1"/>
          </p:cNvPicPr>
          <p:nvPr/>
        </p:nvPicPr>
        <p:blipFill>
          <a:blip r:embed="rId10"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a:off x="8448113" y="2233735"/>
            <a:ext cx="999883" cy="167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834644" y="4128655"/>
            <a:ext cx="3070319" cy="2292562"/>
            <a:chOff x="5834644" y="4128655"/>
            <a:chExt cx="3070319" cy="2292562"/>
          </a:xfrm>
        </p:grpSpPr>
        <p:cxnSp>
          <p:nvCxnSpPr>
            <p:cNvPr id="53" name="Straight Connector 52"/>
            <p:cNvCxnSpPr/>
            <p:nvPr/>
          </p:nvCxnSpPr>
          <p:spPr>
            <a:xfrm flipH="1">
              <a:off x="6502718" y="4128655"/>
              <a:ext cx="1170154" cy="7022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2" name="Hyper-V logo"/>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5834644" y="4803231"/>
              <a:ext cx="1029931" cy="1092857"/>
            </a:xfrm>
            <a:prstGeom prst="rect">
              <a:avLst/>
            </a:prstGeom>
            <a:noFill/>
            <a:ln>
              <a:noFill/>
            </a:ln>
          </p:spPr>
        </p:pic>
        <p:sp>
          <p:nvSpPr>
            <p:cNvPr id="45" name="Freeform 79"/>
            <p:cNvSpPr>
              <a:spLocks noEditPoints="1"/>
            </p:cNvSpPr>
            <p:nvPr/>
          </p:nvSpPr>
          <p:spPr bwMode="black">
            <a:xfrm>
              <a:off x="6958703" y="5024528"/>
              <a:ext cx="562112" cy="7599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818DFF"/>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79817">
                      <a:srgbClr val="505050"/>
                    </a:gs>
                    <a:gs pos="30000">
                      <a:srgbClr val="505050"/>
                    </a:gs>
                  </a:gsLst>
                  <a:lin ang="5400000" scaled="0"/>
                </a:gradFill>
              </a:endParaRPr>
            </a:p>
          </p:txBody>
        </p:sp>
        <p:pic>
          <p:nvPicPr>
            <p:cNvPr id="47" name="Picture 4"/>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119298" y="5027183"/>
              <a:ext cx="451691" cy="6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5834644" y="5978019"/>
              <a:ext cx="3070319" cy="443198"/>
            </a:xfrm>
            <a:prstGeom prst="rect">
              <a:avLst/>
            </a:prstGeom>
            <a:noFill/>
          </p:spPr>
          <p:txBody>
            <a:bodyPr wrap="square" lIns="0" tIns="0" rIns="0" bIns="0" rtlCol="0">
              <a:spAutoFit/>
            </a:bodyPr>
            <a:lstStyle/>
            <a:p>
              <a:pPr defTabSz="914363">
                <a:lnSpc>
                  <a:spcPct val="90000"/>
                </a:lnSpc>
              </a:pPr>
              <a:r>
                <a:rPr lang="en-US" sz="1600" spc="-50" dirty="0" smtClean="0">
                  <a:gradFill>
                    <a:gsLst>
                      <a:gs pos="79817">
                        <a:srgbClr val="505050"/>
                      </a:gs>
                      <a:gs pos="30000">
                        <a:srgbClr val="505050"/>
                      </a:gs>
                    </a:gsLst>
                    <a:lin ang="5400000" scaled="0"/>
                  </a:gradFill>
                </a:rPr>
                <a:t>VHDX on Cluster Shared Volumes</a:t>
              </a:r>
              <a:br>
                <a:rPr lang="en-US" sz="1600" spc="-50" dirty="0" smtClean="0">
                  <a:gradFill>
                    <a:gsLst>
                      <a:gs pos="79817">
                        <a:srgbClr val="505050"/>
                      </a:gs>
                      <a:gs pos="30000">
                        <a:srgbClr val="505050"/>
                      </a:gs>
                    </a:gsLst>
                    <a:lin ang="5400000" scaled="0"/>
                  </a:gradFill>
                </a:rPr>
              </a:br>
              <a:r>
                <a:rPr lang="en-US" sz="1600" spc="-50" dirty="0" smtClean="0">
                  <a:gradFill>
                    <a:gsLst>
                      <a:gs pos="79817">
                        <a:srgbClr val="505050"/>
                      </a:gs>
                      <a:gs pos="30000">
                        <a:srgbClr val="505050"/>
                      </a:gs>
                    </a:gsLst>
                    <a:lin ang="5400000" scaled="0"/>
                  </a:gradFill>
                </a:rPr>
                <a:t>C:\ClusterStorage\Volume1\VM4</a:t>
              </a:r>
              <a:endParaRPr lang="en-US" sz="1600" spc="-50" baseline="-25000" dirty="0">
                <a:gradFill>
                  <a:gsLst>
                    <a:gs pos="79817">
                      <a:srgbClr val="505050"/>
                    </a:gs>
                    <a:gs pos="30000">
                      <a:srgbClr val="505050"/>
                    </a:gs>
                  </a:gsLst>
                  <a:lin ang="5400000" scaled="0"/>
                </a:gradFill>
              </a:endParaRPr>
            </a:p>
          </p:txBody>
        </p:sp>
      </p:grpSp>
      <p:grpSp>
        <p:nvGrpSpPr>
          <p:cNvPr id="9" name="Group 8"/>
          <p:cNvGrpSpPr/>
          <p:nvPr/>
        </p:nvGrpSpPr>
        <p:grpSpPr>
          <a:xfrm>
            <a:off x="8570085" y="4128655"/>
            <a:ext cx="3125887" cy="2302250"/>
            <a:chOff x="8570085" y="4128655"/>
            <a:chExt cx="3125887" cy="2302250"/>
          </a:xfrm>
        </p:grpSpPr>
        <p:cxnSp>
          <p:nvCxnSpPr>
            <p:cNvPr id="12" name="Straight Connector 11"/>
            <p:cNvCxnSpPr>
              <a:endCxn id="43" idx="16"/>
            </p:cNvCxnSpPr>
            <p:nvPr/>
          </p:nvCxnSpPr>
          <p:spPr>
            <a:xfrm>
              <a:off x="9947564" y="4128655"/>
              <a:ext cx="1006143" cy="77572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79"/>
            <p:cNvSpPr>
              <a:spLocks noEditPoints="1"/>
            </p:cNvSpPr>
            <p:nvPr/>
          </p:nvSpPr>
          <p:spPr bwMode="black">
            <a:xfrm rot="16200000">
              <a:off x="10548934" y="4684985"/>
              <a:ext cx="1023732" cy="1270345"/>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494949"/>
            </a:solidFill>
            <a:ln>
              <a:noFill/>
            </a:ln>
            <a:extLst/>
          </p:spPr>
          <p:txBody>
            <a:bodyPr vert="horz" wrap="square" lIns="82284" tIns="41143" rIns="82284" bIns="41143" numCol="1" anchor="t" anchorCtr="0" compatLnSpc="1">
              <a:prstTxWarp prst="textNoShape">
                <a:avLst/>
              </a:prstTxWarp>
            </a:bodyPr>
            <a:lstStyle/>
            <a:p>
              <a:pPr defTabSz="914363"/>
              <a:endParaRPr lang="en-US" sz="1600" dirty="0">
                <a:gradFill>
                  <a:gsLst>
                    <a:gs pos="79817">
                      <a:srgbClr val="505050"/>
                    </a:gs>
                    <a:gs pos="30000">
                      <a:srgbClr val="505050"/>
                    </a:gs>
                  </a:gsLst>
                  <a:lin ang="5400000" scaled="0"/>
                </a:gradFill>
              </a:endParaRPr>
            </a:p>
          </p:txBody>
        </p:sp>
        <p:sp>
          <p:nvSpPr>
            <p:cNvPr id="44" name="Freeform 79"/>
            <p:cNvSpPr>
              <a:spLocks noEditPoints="1"/>
            </p:cNvSpPr>
            <p:nvPr/>
          </p:nvSpPr>
          <p:spPr bwMode="black">
            <a:xfrm>
              <a:off x="9774021" y="4997418"/>
              <a:ext cx="562112" cy="7599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7FDDC7"/>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79817">
                      <a:srgbClr val="505050"/>
                    </a:gs>
                    <a:gs pos="30000">
                      <a:srgbClr val="505050"/>
                    </a:gs>
                  </a:gsLst>
                  <a:lin ang="5400000" scaled="0"/>
                </a:gradFill>
              </a:endParaRPr>
            </a:p>
          </p:txBody>
        </p:sp>
        <p:pic>
          <p:nvPicPr>
            <p:cNvPr id="46" name="Picture 4"/>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10658027" y="5137418"/>
              <a:ext cx="451691" cy="6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8570085" y="5987707"/>
              <a:ext cx="3070319" cy="443198"/>
            </a:xfrm>
            <a:prstGeom prst="rect">
              <a:avLst/>
            </a:prstGeom>
            <a:noFill/>
          </p:spPr>
          <p:txBody>
            <a:bodyPr wrap="square" lIns="0" tIns="0" rIns="0" bIns="0" rtlCol="0">
              <a:spAutoFit/>
            </a:bodyPr>
            <a:lstStyle/>
            <a:p>
              <a:pPr algn="r" defTabSz="914363">
                <a:lnSpc>
                  <a:spcPct val="90000"/>
                </a:lnSpc>
              </a:pPr>
              <a:r>
                <a:rPr lang="en-US" sz="1600" spc="-50" dirty="0" smtClean="0">
                  <a:gradFill>
                    <a:gsLst>
                      <a:gs pos="79817">
                        <a:srgbClr val="505050"/>
                      </a:gs>
                      <a:gs pos="30000">
                        <a:srgbClr val="505050"/>
                      </a:gs>
                    </a:gsLst>
                    <a:lin ang="5400000" scaled="0"/>
                  </a:gradFill>
                </a:rPr>
                <a:t>VHDX on File Server</a:t>
              </a:r>
              <a:br>
                <a:rPr lang="en-US" sz="1600" spc="-50" dirty="0" smtClean="0">
                  <a:gradFill>
                    <a:gsLst>
                      <a:gs pos="79817">
                        <a:srgbClr val="505050"/>
                      </a:gs>
                      <a:gs pos="30000">
                        <a:srgbClr val="505050"/>
                      </a:gs>
                    </a:gsLst>
                    <a:lin ang="5400000" scaled="0"/>
                  </a:gradFill>
                </a:rPr>
              </a:br>
              <a:r>
                <a:rPr lang="en-US" sz="1600" spc="-50" dirty="0" smtClean="0">
                  <a:gradFill>
                    <a:gsLst>
                      <a:gs pos="79817">
                        <a:srgbClr val="505050"/>
                      </a:gs>
                      <a:gs pos="30000">
                        <a:srgbClr val="505050"/>
                      </a:gs>
                    </a:gsLst>
                    <a:lin ang="5400000" scaled="0"/>
                  </a:gradFill>
                </a:rPr>
                <a:t>\\FileServer\VM3</a:t>
              </a:r>
              <a:endParaRPr lang="en-US" sz="1600" spc="-50" baseline="-25000" dirty="0">
                <a:gradFill>
                  <a:gsLst>
                    <a:gs pos="79817">
                      <a:srgbClr val="505050"/>
                    </a:gs>
                    <a:gs pos="30000">
                      <a:srgbClr val="505050"/>
                    </a:gs>
                  </a:gsLst>
                  <a:lin ang="5400000" scaled="0"/>
                </a:gradFill>
              </a:endParaRPr>
            </a:p>
          </p:txBody>
        </p:sp>
      </p:grpSp>
      <p:grpSp>
        <p:nvGrpSpPr>
          <p:cNvPr id="4" name="Group 3"/>
          <p:cNvGrpSpPr/>
          <p:nvPr/>
        </p:nvGrpSpPr>
        <p:grpSpPr>
          <a:xfrm>
            <a:off x="10122654" y="2599515"/>
            <a:ext cx="1401122" cy="1267916"/>
            <a:chOff x="10122654" y="2599515"/>
            <a:chExt cx="1401122" cy="1267916"/>
          </a:xfrm>
        </p:grpSpPr>
        <p:pic>
          <p:nvPicPr>
            <p:cNvPr id="51" name="Picture 4"/>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122654" y="3178853"/>
              <a:ext cx="451691" cy="6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Freeform 79"/>
            <p:cNvSpPr>
              <a:spLocks noEditPoints="1"/>
            </p:cNvSpPr>
            <p:nvPr/>
          </p:nvSpPr>
          <p:spPr bwMode="black">
            <a:xfrm>
              <a:off x="10680433" y="3107527"/>
              <a:ext cx="562112" cy="7599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6B6B"/>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79817">
                      <a:srgbClr val="505050"/>
                    </a:gs>
                    <a:gs pos="30000">
                      <a:srgbClr val="505050"/>
                    </a:gs>
                  </a:gsLst>
                  <a:lin ang="5400000" scaled="0"/>
                </a:gradFill>
              </a:endParaRPr>
            </a:p>
          </p:txBody>
        </p:sp>
        <p:sp>
          <p:nvSpPr>
            <p:cNvPr id="61" name="TextBox 60"/>
            <p:cNvSpPr txBox="1"/>
            <p:nvPr/>
          </p:nvSpPr>
          <p:spPr>
            <a:xfrm>
              <a:off x="10204513" y="2599515"/>
              <a:ext cx="1319263" cy="443198"/>
            </a:xfrm>
            <a:prstGeom prst="rect">
              <a:avLst/>
            </a:prstGeom>
            <a:noFill/>
          </p:spPr>
          <p:txBody>
            <a:bodyPr wrap="square" lIns="0" tIns="0" rIns="0" bIns="0" rtlCol="0">
              <a:spAutoFit/>
            </a:bodyPr>
            <a:lstStyle/>
            <a:p>
              <a:pPr algn="r" defTabSz="914363">
                <a:lnSpc>
                  <a:spcPct val="90000"/>
                </a:lnSpc>
              </a:pPr>
              <a:r>
                <a:rPr lang="en-US" sz="1600" spc="-50" dirty="0" smtClean="0">
                  <a:gradFill>
                    <a:gsLst>
                      <a:gs pos="79817">
                        <a:srgbClr val="505050"/>
                      </a:gs>
                      <a:gs pos="30000">
                        <a:srgbClr val="505050"/>
                      </a:gs>
                    </a:gsLst>
                    <a:lin ang="5400000" scaled="0"/>
                  </a:gradFill>
                </a:rPr>
                <a:t>VHDX on DAS</a:t>
              </a:r>
              <a:br>
                <a:rPr lang="en-US" sz="1600" spc="-50" dirty="0" smtClean="0">
                  <a:gradFill>
                    <a:gsLst>
                      <a:gs pos="79817">
                        <a:srgbClr val="505050"/>
                      </a:gs>
                      <a:gs pos="30000">
                        <a:srgbClr val="505050"/>
                      </a:gs>
                    </a:gsLst>
                    <a:lin ang="5400000" scaled="0"/>
                  </a:gradFill>
                </a:rPr>
              </a:br>
              <a:r>
                <a:rPr lang="en-US" sz="1600" spc="-50" dirty="0" smtClean="0">
                  <a:gradFill>
                    <a:gsLst>
                      <a:gs pos="79817">
                        <a:srgbClr val="505050"/>
                      </a:gs>
                      <a:gs pos="30000">
                        <a:srgbClr val="505050"/>
                      </a:gs>
                    </a:gsLst>
                    <a:lin ang="5400000" scaled="0"/>
                  </a:gradFill>
                </a:rPr>
                <a:t>F:\VM1</a:t>
              </a:r>
              <a:endParaRPr lang="en-US" sz="1600" spc="-50" baseline="-25000" dirty="0">
                <a:gradFill>
                  <a:gsLst>
                    <a:gs pos="79817">
                      <a:srgbClr val="505050"/>
                    </a:gs>
                    <a:gs pos="30000">
                      <a:srgbClr val="505050"/>
                    </a:gs>
                  </a:gsLst>
                  <a:lin ang="5400000" scaled="0"/>
                </a:gradFill>
              </a:endParaRPr>
            </a:p>
          </p:txBody>
        </p:sp>
      </p:grpSp>
    </p:spTree>
    <p:extLst>
      <p:ext uri="{BB962C8B-B14F-4D97-AF65-F5344CB8AC3E}">
        <p14:creationId xmlns:p14="http://schemas.microsoft.com/office/powerpoint/2010/main" val="7601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animEffect transition="in" filter="fade">
                                      <p:cBhvr>
                                        <p:cTn id="11" dur="500"/>
                                        <p:tgtEl>
                                          <p:spTgt spid="7">
                                            <p:txEl>
                                              <p:pRg st="5" end="5"/>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500"/>
                                        <p:tgtEl>
                                          <p:spTgt spid="7">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r="-1805"/>
          <a:stretch/>
        </p:blipFill>
        <p:spPr>
          <a:xfrm>
            <a:off x="0" y="0"/>
            <a:ext cx="12660923" cy="6994525"/>
          </a:xfrm>
          <a:prstGeom prst="rect">
            <a:avLst/>
          </a:prstGeom>
        </p:spPr>
      </p:pic>
      <p:sp>
        <p:nvSpPr>
          <p:cNvPr id="7" name="Text Placeholder 12"/>
          <p:cNvSpPr txBox="1">
            <a:spLocks/>
          </p:cNvSpPr>
          <p:nvPr/>
        </p:nvSpPr>
        <p:spPr>
          <a:xfrm>
            <a:off x="274638" y="1211264"/>
            <a:ext cx="4572000" cy="4572000"/>
          </a:xfrm>
          <a:prstGeom prst="rect">
            <a:avLst/>
          </a:prstGeom>
          <a:solidFill>
            <a:srgbClr val="00188F">
              <a:alpha val="90980"/>
            </a:srgbClr>
          </a:solidFill>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Flexible infrastructure</a:t>
            </a:r>
            <a:endParaRPr lang="en-US" sz="5400" dirty="0">
              <a:gradFill>
                <a:gsLst>
                  <a:gs pos="1250">
                    <a:srgbClr val="FFFFFF"/>
                  </a:gs>
                  <a:gs pos="100000">
                    <a:srgbClr val="FFFFFF"/>
                  </a:gs>
                </a:gsLst>
                <a:lin ang="5400000" scaled="0"/>
              </a:gradFill>
            </a:endParaRPr>
          </a:p>
        </p:txBody>
      </p:sp>
      <p:sp>
        <p:nvSpPr>
          <p:cNvPr id="8" name="Text Placeholder 5"/>
          <p:cNvSpPr txBox="1">
            <a:spLocks/>
          </p:cNvSpPr>
          <p:nvPr/>
        </p:nvSpPr>
        <p:spPr>
          <a:xfrm>
            <a:off x="6033080" y="723012"/>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
        <p:nvSpPr>
          <p:cNvPr id="9" name="Text Placeholder 5"/>
          <p:cNvSpPr txBox="1">
            <a:spLocks/>
          </p:cNvSpPr>
          <p:nvPr/>
        </p:nvSpPr>
        <p:spPr>
          <a:xfrm>
            <a:off x="9418638" y="723012"/>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
        <p:nvSpPr>
          <p:cNvPr id="10" name="Text Placeholder 5"/>
          <p:cNvSpPr txBox="1">
            <a:spLocks/>
          </p:cNvSpPr>
          <p:nvPr/>
        </p:nvSpPr>
        <p:spPr>
          <a:xfrm>
            <a:off x="9418638" y="3631833"/>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
        <p:nvSpPr>
          <p:cNvPr id="11" name="Text Placeholder 5"/>
          <p:cNvSpPr txBox="1">
            <a:spLocks/>
          </p:cNvSpPr>
          <p:nvPr/>
        </p:nvSpPr>
        <p:spPr>
          <a:xfrm>
            <a:off x="6033080" y="3631833"/>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Tree>
    <p:extLst>
      <p:ext uri="{BB962C8B-B14F-4D97-AF65-F5344CB8AC3E}">
        <p14:creationId xmlns:p14="http://schemas.microsoft.com/office/powerpoint/2010/main" val="357896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3*#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p:cTn id="17" dur="500" fill="hold"/>
                                        <p:tgtEl>
                                          <p:spTgt spid="8">
                                            <p:bg/>
                                          </p:spTgt>
                                        </p:tgtEl>
                                        <p:attrNameLst>
                                          <p:attrName>ppt_w</p:attrName>
                                        </p:attrNameLst>
                                      </p:cBhvr>
                                      <p:tavLst>
                                        <p:tav tm="0">
                                          <p:val>
                                            <p:fltVal val="0"/>
                                          </p:val>
                                        </p:tav>
                                        <p:tav tm="100000">
                                          <p:val>
                                            <p:strVal val="#ppt_w"/>
                                          </p:val>
                                        </p:tav>
                                      </p:tavLst>
                                    </p:anim>
                                    <p:anim calcmode="lin" valueType="num">
                                      <p:cBhvr>
                                        <p:cTn id="18" dur="500" fill="hold"/>
                                        <p:tgtEl>
                                          <p:spTgt spid="8">
                                            <p:bg/>
                                          </p:spTgt>
                                        </p:tgtEl>
                                        <p:attrNameLst>
                                          <p:attrName>ppt_h</p:attrName>
                                        </p:attrNameLst>
                                      </p:cBhvr>
                                      <p:tavLst>
                                        <p:tav tm="0">
                                          <p:val>
                                            <p:fltVal val="0"/>
                                          </p:val>
                                        </p:tav>
                                        <p:tav tm="100000">
                                          <p:val>
                                            <p:strVal val="#ppt_h"/>
                                          </p:val>
                                        </p:tav>
                                      </p:tavLst>
                                    </p:anim>
                                    <p:animEffect transition="in" filter="fade">
                                      <p:cBhvr>
                                        <p:cTn id="19" dur="500"/>
                                        <p:tgtEl>
                                          <p:spTgt spid="8">
                                            <p:bg/>
                                          </p:spTgt>
                                        </p:tgtEl>
                                      </p:cBhvr>
                                    </p:animEffect>
                                    <p:anim calcmode="lin" valueType="num">
                                      <p:cBhvr>
                                        <p:cTn id="20" dur="500" fill="hold"/>
                                        <p:tgtEl>
                                          <p:spTgt spid="8">
                                            <p:bg/>
                                          </p:spTgt>
                                        </p:tgtEl>
                                        <p:attrNameLst>
                                          <p:attrName>ppt_x</p:attrName>
                                        </p:attrNameLst>
                                      </p:cBhvr>
                                      <p:tavLst>
                                        <p:tav tm="0">
                                          <p:val>
                                            <p:fltVal val="0.5"/>
                                          </p:val>
                                        </p:tav>
                                        <p:tav tm="100000">
                                          <p:val>
                                            <p:strVal val="#ppt_x"/>
                                          </p:val>
                                        </p:tav>
                                      </p:tavLst>
                                    </p:anim>
                                    <p:anim calcmode="lin" valueType="num">
                                      <p:cBhvr>
                                        <p:cTn id="21" dur="500" fill="hold"/>
                                        <p:tgtEl>
                                          <p:spTgt spid="8">
                                            <p:bg/>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8">
                                            <p:txEl>
                                              <p:pRg st="0" end="0"/>
                                            </p:txEl>
                                          </p:spTgt>
                                        </p:tgtEl>
                                      </p:cBhvr>
                                    </p:animEffect>
                                    <p:anim calcmode="lin" valueType="num">
                                      <p:cBhvr>
                                        <p:cTn id="27" dur="5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8">
                                            <p:txEl>
                                              <p:pRg st="0" end="0"/>
                                            </p:txEl>
                                          </p:spTgt>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
                                            <p:bg/>
                                          </p:spTgt>
                                        </p:tgtEl>
                                        <p:attrNameLst>
                                          <p:attrName>style.visibility</p:attrName>
                                        </p:attrNameLst>
                                      </p:cBhvr>
                                      <p:to>
                                        <p:strVal val="visible"/>
                                      </p:to>
                                    </p:set>
                                    <p:anim calcmode="lin" valueType="num">
                                      <p:cBhvr>
                                        <p:cTn id="31" dur="500" fill="hold"/>
                                        <p:tgtEl>
                                          <p:spTgt spid="9">
                                            <p:bg/>
                                          </p:spTgt>
                                        </p:tgtEl>
                                        <p:attrNameLst>
                                          <p:attrName>ppt_w</p:attrName>
                                        </p:attrNameLst>
                                      </p:cBhvr>
                                      <p:tavLst>
                                        <p:tav tm="0">
                                          <p:val>
                                            <p:fltVal val="0"/>
                                          </p:val>
                                        </p:tav>
                                        <p:tav tm="100000">
                                          <p:val>
                                            <p:strVal val="#ppt_w"/>
                                          </p:val>
                                        </p:tav>
                                      </p:tavLst>
                                    </p:anim>
                                    <p:anim calcmode="lin" valueType="num">
                                      <p:cBhvr>
                                        <p:cTn id="32" dur="500" fill="hold"/>
                                        <p:tgtEl>
                                          <p:spTgt spid="9">
                                            <p:bg/>
                                          </p:spTgt>
                                        </p:tgtEl>
                                        <p:attrNameLst>
                                          <p:attrName>ppt_h</p:attrName>
                                        </p:attrNameLst>
                                      </p:cBhvr>
                                      <p:tavLst>
                                        <p:tav tm="0">
                                          <p:val>
                                            <p:fltVal val="0"/>
                                          </p:val>
                                        </p:tav>
                                        <p:tav tm="100000">
                                          <p:val>
                                            <p:strVal val="#ppt_h"/>
                                          </p:val>
                                        </p:tav>
                                      </p:tavLst>
                                    </p:anim>
                                    <p:animEffect transition="in" filter="fade">
                                      <p:cBhvr>
                                        <p:cTn id="33" dur="500"/>
                                        <p:tgtEl>
                                          <p:spTgt spid="9">
                                            <p:bg/>
                                          </p:spTgt>
                                        </p:tgtEl>
                                      </p:cBhvr>
                                    </p:animEffect>
                                    <p:anim calcmode="lin" valueType="num">
                                      <p:cBhvr>
                                        <p:cTn id="34" dur="500" fill="hold"/>
                                        <p:tgtEl>
                                          <p:spTgt spid="9">
                                            <p:bg/>
                                          </p:spTgt>
                                        </p:tgtEl>
                                        <p:attrNameLst>
                                          <p:attrName>ppt_x</p:attrName>
                                        </p:attrNameLst>
                                      </p:cBhvr>
                                      <p:tavLst>
                                        <p:tav tm="0">
                                          <p:val>
                                            <p:fltVal val="0.5"/>
                                          </p:val>
                                        </p:tav>
                                        <p:tav tm="100000">
                                          <p:val>
                                            <p:strVal val="#ppt_x"/>
                                          </p:val>
                                        </p:tav>
                                      </p:tavLst>
                                    </p:anim>
                                    <p:anim calcmode="lin" valueType="num">
                                      <p:cBhvr>
                                        <p:cTn id="35" dur="500" fill="hold"/>
                                        <p:tgtEl>
                                          <p:spTgt spid="9">
                                            <p:bg/>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p:cTn id="3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9">
                                            <p:txEl>
                                              <p:pRg st="0" end="0"/>
                                            </p:txEl>
                                          </p:spTgt>
                                        </p:tgtEl>
                                      </p:cBhvr>
                                    </p:animEffect>
                                    <p:anim calcmode="lin" valueType="num">
                                      <p:cBhvr>
                                        <p:cTn id="41"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42" dur="500" fill="hold"/>
                                        <p:tgtEl>
                                          <p:spTgt spid="9">
                                            <p:txEl>
                                              <p:pRg st="0" end="0"/>
                                            </p:tx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10">
                                            <p:bg/>
                                          </p:spTgt>
                                        </p:tgtEl>
                                        <p:attrNameLst>
                                          <p:attrName>style.visibility</p:attrName>
                                        </p:attrNameLst>
                                      </p:cBhvr>
                                      <p:to>
                                        <p:strVal val="visible"/>
                                      </p:to>
                                    </p:set>
                                    <p:anim calcmode="lin" valueType="num">
                                      <p:cBhvr>
                                        <p:cTn id="45" dur="500" fill="hold"/>
                                        <p:tgtEl>
                                          <p:spTgt spid="10">
                                            <p:bg/>
                                          </p:spTgt>
                                        </p:tgtEl>
                                        <p:attrNameLst>
                                          <p:attrName>ppt_w</p:attrName>
                                        </p:attrNameLst>
                                      </p:cBhvr>
                                      <p:tavLst>
                                        <p:tav tm="0">
                                          <p:val>
                                            <p:fltVal val="0"/>
                                          </p:val>
                                        </p:tav>
                                        <p:tav tm="100000">
                                          <p:val>
                                            <p:strVal val="#ppt_w"/>
                                          </p:val>
                                        </p:tav>
                                      </p:tavLst>
                                    </p:anim>
                                    <p:anim calcmode="lin" valueType="num">
                                      <p:cBhvr>
                                        <p:cTn id="46" dur="500" fill="hold"/>
                                        <p:tgtEl>
                                          <p:spTgt spid="10">
                                            <p:bg/>
                                          </p:spTgt>
                                        </p:tgtEl>
                                        <p:attrNameLst>
                                          <p:attrName>ppt_h</p:attrName>
                                        </p:attrNameLst>
                                      </p:cBhvr>
                                      <p:tavLst>
                                        <p:tav tm="0">
                                          <p:val>
                                            <p:fltVal val="0"/>
                                          </p:val>
                                        </p:tav>
                                        <p:tav tm="100000">
                                          <p:val>
                                            <p:strVal val="#ppt_h"/>
                                          </p:val>
                                        </p:tav>
                                      </p:tavLst>
                                    </p:anim>
                                    <p:animEffect transition="in" filter="fade">
                                      <p:cBhvr>
                                        <p:cTn id="47" dur="500"/>
                                        <p:tgtEl>
                                          <p:spTgt spid="10">
                                            <p:bg/>
                                          </p:spTgt>
                                        </p:tgtEl>
                                      </p:cBhvr>
                                    </p:animEffect>
                                    <p:anim calcmode="lin" valueType="num">
                                      <p:cBhvr>
                                        <p:cTn id="48" dur="500" fill="hold"/>
                                        <p:tgtEl>
                                          <p:spTgt spid="10">
                                            <p:bg/>
                                          </p:spTgt>
                                        </p:tgtEl>
                                        <p:attrNameLst>
                                          <p:attrName>ppt_x</p:attrName>
                                        </p:attrNameLst>
                                      </p:cBhvr>
                                      <p:tavLst>
                                        <p:tav tm="0">
                                          <p:val>
                                            <p:fltVal val="0.5"/>
                                          </p:val>
                                        </p:tav>
                                        <p:tav tm="100000">
                                          <p:val>
                                            <p:strVal val="#ppt_x"/>
                                          </p:val>
                                        </p:tav>
                                      </p:tavLst>
                                    </p:anim>
                                    <p:anim calcmode="lin" valueType="num">
                                      <p:cBhvr>
                                        <p:cTn id="49" dur="500" fill="hold"/>
                                        <p:tgtEl>
                                          <p:spTgt spid="10">
                                            <p:bg/>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 calcmode="lin" valueType="num">
                                      <p:cBhvr>
                                        <p:cTn id="5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0">
                                            <p:txEl>
                                              <p:pRg st="0" end="0"/>
                                            </p:txEl>
                                          </p:spTgt>
                                        </p:tgtEl>
                                      </p:cBhvr>
                                    </p:animEffect>
                                    <p:anim calcmode="lin" valueType="num">
                                      <p:cBhvr>
                                        <p:cTn id="55"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56" dur="500" fill="hold"/>
                                        <p:tgtEl>
                                          <p:spTgt spid="10">
                                            <p:txEl>
                                              <p:pRg st="0" end="0"/>
                                            </p:txEl>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11">
                                            <p:bg/>
                                          </p:spTgt>
                                        </p:tgtEl>
                                        <p:attrNameLst>
                                          <p:attrName>style.visibility</p:attrName>
                                        </p:attrNameLst>
                                      </p:cBhvr>
                                      <p:to>
                                        <p:strVal val="visible"/>
                                      </p:to>
                                    </p:set>
                                    <p:anim calcmode="lin" valueType="num">
                                      <p:cBhvr>
                                        <p:cTn id="59" dur="500" fill="hold"/>
                                        <p:tgtEl>
                                          <p:spTgt spid="11">
                                            <p:bg/>
                                          </p:spTgt>
                                        </p:tgtEl>
                                        <p:attrNameLst>
                                          <p:attrName>ppt_w</p:attrName>
                                        </p:attrNameLst>
                                      </p:cBhvr>
                                      <p:tavLst>
                                        <p:tav tm="0">
                                          <p:val>
                                            <p:fltVal val="0"/>
                                          </p:val>
                                        </p:tav>
                                        <p:tav tm="100000">
                                          <p:val>
                                            <p:strVal val="#ppt_w"/>
                                          </p:val>
                                        </p:tav>
                                      </p:tavLst>
                                    </p:anim>
                                    <p:anim calcmode="lin" valueType="num">
                                      <p:cBhvr>
                                        <p:cTn id="60" dur="500" fill="hold"/>
                                        <p:tgtEl>
                                          <p:spTgt spid="11">
                                            <p:bg/>
                                          </p:spTgt>
                                        </p:tgtEl>
                                        <p:attrNameLst>
                                          <p:attrName>ppt_h</p:attrName>
                                        </p:attrNameLst>
                                      </p:cBhvr>
                                      <p:tavLst>
                                        <p:tav tm="0">
                                          <p:val>
                                            <p:fltVal val="0"/>
                                          </p:val>
                                        </p:tav>
                                        <p:tav tm="100000">
                                          <p:val>
                                            <p:strVal val="#ppt_h"/>
                                          </p:val>
                                        </p:tav>
                                      </p:tavLst>
                                    </p:anim>
                                    <p:animEffect transition="in" filter="fade">
                                      <p:cBhvr>
                                        <p:cTn id="61" dur="500"/>
                                        <p:tgtEl>
                                          <p:spTgt spid="11">
                                            <p:bg/>
                                          </p:spTgt>
                                        </p:tgtEl>
                                      </p:cBhvr>
                                    </p:animEffect>
                                    <p:anim calcmode="lin" valueType="num">
                                      <p:cBhvr>
                                        <p:cTn id="62" dur="500" fill="hold"/>
                                        <p:tgtEl>
                                          <p:spTgt spid="11">
                                            <p:bg/>
                                          </p:spTgt>
                                        </p:tgtEl>
                                        <p:attrNameLst>
                                          <p:attrName>ppt_x</p:attrName>
                                        </p:attrNameLst>
                                      </p:cBhvr>
                                      <p:tavLst>
                                        <p:tav tm="0">
                                          <p:val>
                                            <p:fltVal val="0.5"/>
                                          </p:val>
                                        </p:tav>
                                        <p:tav tm="100000">
                                          <p:val>
                                            <p:strVal val="#ppt_x"/>
                                          </p:val>
                                        </p:tav>
                                      </p:tavLst>
                                    </p:anim>
                                    <p:anim calcmode="lin" valueType="num">
                                      <p:cBhvr>
                                        <p:cTn id="63" dur="500" fill="hold"/>
                                        <p:tgtEl>
                                          <p:spTgt spid="11">
                                            <p:bg/>
                                          </p:spTgt>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 calcmode="lin" valueType="num">
                                      <p:cBhvr>
                                        <p:cTn id="66"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11">
                                            <p:txEl>
                                              <p:pRg st="0" end="0"/>
                                            </p:txEl>
                                          </p:spTgt>
                                        </p:tgtEl>
                                      </p:cBhvr>
                                    </p:animEffect>
                                    <p:anim calcmode="lin" valueType="num">
                                      <p:cBhvr>
                                        <p:cTn id="69" dur="500" fill="hold"/>
                                        <p:tgtEl>
                                          <p:spTgt spid="11">
                                            <p:txEl>
                                              <p:pRg st="0" end="0"/>
                                            </p:txEl>
                                          </p:spTgt>
                                        </p:tgtEl>
                                        <p:attrNameLst>
                                          <p:attrName>ppt_x</p:attrName>
                                        </p:attrNameLst>
                                      </p:cBhvr>
                                      <p:tavLst>
                                        <p:tav tm="0">
                                          <p:val>
                                            <p:fltVal val="0.5"/>
                                          </p:val>
                                        </p:tav>
                                        <p:tav tm="100000">
                                          <p:val>
                                            <p:strVal val="#ppt_x"/>
                                          </p:val>
                                        </p:tav>
                                      </p:tavLst>
                                    </p:anim>
                                    <p:anim calcmode="lin" valueType="num">
                                      <p:cBhvr>
                                        <p:cTn id="70" dur="500" fill="hold"/>
                                        <p:tgtEl>
                                          <p:spTgt spid="11">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tmplLst>
          <p:tmpl>
            <p:tnLst>
              <p:par>
                <p:cTn presetID="53" presetClass="entr" presetSubtype="528"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anim calcmode="lin" valueType="num">
                      <p:cBhvr>
                        <p:cTn dur="500" fill="hold"/>
                        <p:tgtEl>
                          <p:spTgt spid="8"/>
                        </p:tgtEl>
                        <p:attrNameLst>
                          <p:attrName>ppt_x</p:attrName>
                        </p:attrNameLst>
                      </p:cBhvr>
                      <p:tavLst>
                        <p:tav tm="0">
                          <p:val>
                            <p:fltVal val="0.5"/>
                          </p:val>
                        </p:tav>
                        <p:tav tm="100000">
                          <p:val>
                            <p:strVal val="#ppt_x"/>
                          </p:val>
                        </p:tav>
                      </p:tavLst>
                    </p:anim>
                    <p:anim calcmode="lin" valueType="num">
                      <p:cBhvr>
                        <p:cTn dur="500" fill="hold"/>
                        <p:tgtEl>
                          <p:spTgt spid="8"/>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anim calcmode="lin" valueType="num">
                      <p:cBhvr>
                        <p:cTn dur="500" fill="hold"/>
                        <p:tgtEl>
                          <p:spTgt spid="8"/>
                        </p:tgtEl>
                        <p:attrNameLst>
                          <p:attrName>ppt_x</p:attrName>
                        </p:attrNameLst>
                      </p:cBhvr>
                      <p:tavLst>
                        <p:tav tm="0">
                          <p:val>
                            <p:fltVal val="0.5"/>
                          </p:val>
                        </p:tav>
                        <p:tav tm="100000">
                          <p:val>
                            <p:strVal val="#ppt_x"/>
                          </p:val>
                        </p:tav>
                      </p:tavLst>
                    </p:anim>
                    <p:anim calcmode="lin" valueType="num">
                      <p:cBhvr>
                        <p:cTn dur="500" fill="hold"/>
                        <p:tgtEl>
                          <p:spTgt spid="8"/>
                        </p:tgtEl>
                        <p:attrNameLst>
                          <p:attrName>ppt_y</p:attrName>
                        </p:attrNameLst>
                      </p:cBhvr>
                      <p:tavLst>
                        <p:tav tm="0">
                          <p:val>
                            <p:fltVal val="0.5"/>
                          </p:val>
                        </p:tav>
                        <p:tav tm="100000">
                          <p:val>
                            <p:strVal val="#ppt_y"/>
                          </p:val>
                        </p:tav>
                      </p:tavLst>
                    </p:anim>
                  </p:childTnLst>
                </p:cTn>
              </p:par>
            </p:tnLst>
          </p:tmpl>
        </p:tmplLst>
      </p:bldP>
      <p:bldP spid="9" grpId="0" build="p" animBg="1">
        <p:tmplLst>
          <p:tmpl>
            <p:tnLst>
              <p:par>
                <p:cTn presetID="53" presetClass="entr" presetSubtype="52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anim calcmode="lin" valueType="num">
                      <p:cBhvr>
                        <p:cTn dur="500" fill="hold"/>
                        <p:tgtEl>
                          <p:spTgt spid="9"/>
                        </p:tgtEl>
                        <p:attrNameLst>
                          <p:attrName>ppt_x</p:attrName>
                        </p:attrNameLst>
                      </p:cBhvr>
                      <p:tavLst>
                        <p:tav tm="0">
                          <p:val>
                            <p:fltVal val="0.5"/>
                          </p:val>
                        </p:tav>
                        <p:tav tm="100000">
                          <p:val>
                            <p:strVal val="#ppt_x"/>
                          </p:val>
                        </p:tav>
                      </p:tavLst>
                    </p:anim>
                    <p:anim calcmode="lin" valueType="num">
                      <p:cBhvr>
                        <p:cTn dur="500" fill="hold"/>
                        <p:tgtEl>
                          <p:spTgt spid="9"/>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anim calcmode="lin" valueType="num">
                      <p:cBhvr>
                        <p:cTn dur="500" fill="hold"/>
                        <p:tgtEl>
                          <p:spTgt spid="9"/>
                        </p:tgtEl>
                        <p:attrNameLst>
                          <p:attrName>ppt_x</p:attrName>
                        </p:attrNameLst>
                      </p:cBhvr>
                      <p:tavLst>
                        <p:tav tm="0">
                          <p:val>
                            <p:fltVal val="0.5"/>
                          </p:val>
                        </p:tav>
                        <p:tav tm="100000">
                          <p:val>
                            <p:strVal val="#ppt_x"/>
                          </p:val>
                        </p:tav>
                      </p:tavLst>
                    </p:anim>
                    <p:anim calcmode="lin" valueType="num">
                      <p:cBhvr>
                        <p:cTn dur="500" fill="hold"/>
                        <p:tgtEl>
                          <p:spTgt spid="9"/>
                        </p:tgtEl>
                        <p:attrNameLst>
                          <p:attrName>ppt_y</p:attrName>
                        </p:attrNameLst>
                      </p:cBhvr>
                      <p:tavLst>
                        <p:tav tm="0">
                          <p:val>
                            <p:fltVal val="0.5"/>
                          </p:val>
                        </p:tav>
                        <p:tav tm="100000">
                          <p:val>
                            <p:strVal val="#ppt_y"/>
                          </p:val>
                        </p:tav>
                      </p:tavLst>
                    </p:anim>
                  </p:childTnLst>
                </p:cTn>
              </p:par>
            </p:tnLst>
          </p:tmpl>
        </p:tmplLst>
      </p:bldP>
      <p:bldP spid="10" grpId="0" build="p" animBg="1">
        <p:tmplLst>
          <p:tmpl>
            <p:tnLst>
              <p:par>
                <p:cTn presetID="53" presetClass="entr" presetSubtype="52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anim calcmode="lin" valueType="num">
                      <p:cBhvr>
                        <p:cTn dur="500" fill="hold"/>
                        <p:tgtEl>
                          <p:spTgt spid="10"/>
                        </p:tgtEl>
                        <p:attrNameLst>
                          <p:attrName>ppt_x</p:attrName>
                        </p:attrNameLst>
                      </p:cBhvr>
                      <p:tavLst>
                        <p:tav tm="0">
                          <p:val>
                            <p:fltVal val="0.5"/>
                          </p:val>
                        </p:tav>
                        <p:tav tm="100000">
                          <p:val>
                            <p:strVal val="#ppt_x"/>
                          </p:val>
                        </p:tav>
                      </p:tavLst>
                    </p:anim>
                    <p:anim calcmode="lin" valueType="num">
                      <p:cBhvr>
                        <p:cTn dur="500" fill="hold"/>
                        <p:tgtEl>
                          <p:spTgt spid="1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anim calcmode="lin" valueType="num">
                      <p:cBhvr>
                        <p:cTn dur="500" fill="hold"/>
                        <p:tgtEl>
                          <p:spTgt spid="10"/>
                        </p:tgtEl>
                        <p:attrNameLst>
                          <p:attrName>ppt_x</p:attrName>
                        </p:attrNameLst>
                      </p:cBhvr>
                      <p:tavLst>
                        <p:tav tm="0">
                          <p:val>
                            <p:fltVal val="0.5"/>
                          </p:val>
                        </p:tav>
                        <p:tav tm="100000">
                          <p:val>
                            <p:strVal val="#ppt_x"/>
                          </p:val>
                        </p:tav>
                      </p:tavLst>
                    </p:anim>
                    <p:anim calcmode="lin" valueType="num">
                      <p:cBhvr>
                        <p:cTn dur="500" fill="hold"/>
                        <p:tgtEl>
                          <p:spTgt spid="10"/>
                        </p:tgtEl>
                        <p:attrNameLst>
                          <p:attrName>ppt_y</p:attrName>
                        </p:attrNameLst>
                      </p:cBhvr>
                      <p:tavLst>
                        <p:tav tm="0">
                          <p:val>
                            <p:fltVal val="0.5"/>
                          </p:val>
                        </p:tav>
                        <p:tav tm="100000">
                          <p:val>
                            <p:strVal val="#ppt_y"/>
                          </p:val>
                        </p:tav>
                      </p:tavLst>
                    </p:anim>
                  </p:childTnLst>
                </p:cTn>
              </p:par>
            </p:tnLst>
          </p:tmpl>
        </p:tmplLst>
      </p:bldP>
      <p:bldP spid="11" grpId="0" build="p" animBg="1">
        <p:tmplLst>
          <p:tmpl>
            <p:tnLst>
              <p:par>
                <p:cTn presetID="53" presetClass="entr" presetSubtype="52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anim calcmode="lin" valueType="num">
                      <p:cBhvr>
                        <p:cTn dur="500" fill="hold"/>
                        <p:tgtEl>
                          <p:spTgt spid="11"/>
                        </p:tgtEl>
                        <p:attrNameLst>
                          <p:attrName>ppt_x</p:attrName>
                        </p:attrNameLst>
                      </p:cBhvr>
                      <p:tavLst>
                        <p:tav tm="0">
                          <p:val>
                            <p:fltVal val="0.5"/>
                          </p:val>
                        </p:tav>
                        <p:tav tm="100000">
                          <p:val>
                            <p:strVal val="#ppt_x"/>
                          </p:val>
                        </p:tav>
                      </p:tavLst>
                    </p:anim>
                    <p:anim calcmode="lin" valueType="num">
                      <p:cBhvr>
                        <p:cTn dur="500" fill="hold"/>
                        <p:tgtEl>
                          <p:spTgt spid="1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anim calcmode="lin" valueType="num">
                      <p:cBhvr>
                        <p:cTn dur="500" fill="hold"/>
                        <p:tgtEl>
                          <p:spTgt spid="11"/>
                        </p:tgtEl>
                        <p:attrNameLst>
                          <p:attrName>ppt_x</p:attrName>
                        </p:attrNameLst>
                      </p:cBhvr>
                      <p:tavLst>
                        <p:tav tm="0">
                          <p:val>
                            <p:fltVal val="0.5"/>
                          </p:val>
                        </p:tav>
                        <p:tav tm="100000">
                          <p:val>
                            <p:strVal val="#ppt_x"/>
                          </p:val>
                        </p:tav>
                      </p:tavLst>
                    </p:anim>
                    <p:anim calcmode="lin" valueType="num">
                      <p:cBhvr>
                        <p:cTn dur="500" fill="hold"/>
                        <p:tgtEl>
                          <p:spTgt spid="11"/>
                        </p:tgtEl>
                        <p:attrNameLst>
                          <p:attrName>ppt_y</p:attrName>
                        </p:attrNameLst>
                      </p:cBhvr>
                      <p:tavLst>
                        <p:tav tm="0">
                          <p:val>
                            <p:fltVal val="0.5"/>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061260" y="3427448"/>
            <a:ext cx="2056106" cy="95555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SMB Live Migration</a:t>
            </a:r>
            <a:endParaRPr lang="en-US" dirty="0">
              <a:gradFill>
                <a:gsLst>
                  <a:gs pos="79817">
                    <a:srgbClr val="FFFFFF"/>
                  </a:gs>
                  <a:gs pos="0">
                    <a:srgbClr val="FFFFFF"/>
                  </a:gs>
                </a:gsLst>
                <a:lin ang="5400000" scaled="0"/>
              </a:gradFill>
            </a:endParaRPr>
          </a:p>
        </p:txBody>
      </p:sp>
      <p:sp>
        <p:nvSpPr>
          <p:cNvPr id="31" name="Rectangle 30"/>
          <p:cNvSpPr/>
          <p:nvPr/>
        </p:nvSpPr>
        <p:spPr bwMode="auto">
          <a:xfrm>
            <a:off x="7061260" y="2567415"/>
            <a:ext cx="2056106" cy="78448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Live Migration Upgrades</a:t>
            </a:r>
            <a:endParaRPr lang="en-US" dirty="0">
              <a:gradFill>
                <a:gsLst>
                  <a:gs pos="79817">
                    <a:srgbClr val="FFFFFF"/>
                  </a:gs>
                  <a:gs pos="0">
                    <a:srgbClr val="FFFFFF"/>
                  </a:gs>
                </a:gsLst>
                <a:lin ang="5400000" scaled="0"/>
              </a:gradFill>
            </a:endParaRPr>
          </a:p>
        </p:txBody>
      </p:sp>
      <p:sp>
        <p:nvSpPr>
          <p:cNvPr id="30" name="Rectangle 29"/>
          <p:cNvSpPr/>
          <p:nvPr/>
        </p:nvSpPr>
        <p:spPr bwMode="auto">
          <a:xfrm>
            <a:off x="7061260" y="1999856"/>
            <a:ext cx="1892240" cy="49200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Live Cloning</a:t>
            </a:r>
            <a:endParaRPr lang="en-US" dirty="0">
              <a:gradFill>
                <a:gsLst>
                  <a:gs pos="79817">
                    <a:srgbClr val="FFFFFF"/>
                  </a:gs>
                  <a:gs pos="0">
                    <a:srgbClr val="FFFFFF"/>
                  </a:gs>
                </a:gsLst>
                <a:lin ang="5400000" scaled="0"/>
              </a:gradFill>
            </a:endParaRPr>
          </a:p>
        </p:txBody>
      </p:sp>
      <p:sp>
        <p:nvSpPr>
          <p:cNvPr id="21" name="Rectangle 20"/>
          <p:cNvSpPr/>
          <p:nvPr/>
        </p:nvSpPr>
        <p:spPr bwMode="auto">
          <a:xfrm>
            <a:off x="3048001" y="2317074"/>
            <a:ext cx="2003820" cy="12882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Duplicate virtual machines for testing &amp; troubleshooting</a:t>
            </a:r>
            <a:endParaRPr lang="en-US" dirty="0">
              <a:solidFill>
                <a:srgbClr val="EFEFEF"/>
              </a:solidFill>
            </a:endParaRPr>
          </a:p>
        </p:txBody>
      </p:sp>
      <p:sp>
        <p:nvSpPr>
          <p:cNvPr id="6" name="Rectangle 5"/>
          <p:cNvSpPr/>
          <p:nvPr/>
        </p:nvSpPr>
        <p:spPr bwMode="auto">
          <a:xfrm>
            <a:off x="459644" y="1450314"/>
            <a:ext cx="6544837" cy="8046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Complete flexibility for migrating virtualized workloads without interruption or downtime</a:t>
            </a:r>
            <a:endParaRPr lang="en-US" dirty="0">
              <a:solidFill>
                <a:srgbClr val="EFEFEF"/>
              </a:solidFill>
            </a:endParaRPr>
          </a:p>
        </p:txBody>
      </p:sp>
      <p:sp>
        <p:nvSpPr>
          <p:cNvPr id="9" name="Rectangle 8"/>
          <p:cNvSpPr/>
          <p:nvPr/>
        </p:nvSpPr>
        <p:spPr bwMode="auto">
          <a:xfrm>
            <a:off x="430068" y="4684081"/>
            <a:ext cx="4624537" cy="9475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Upgrade to the latest version of Hyper-V without downtime for key workloads</a:t>
            </a:r>
            <a:endParaRPr lang="en-US" dirty="0">
              <a:solidFill>
                <a:srgbClr val="EFEFEF"/>
              </a:solidFill>
            </a:endParaRPr>
          </a:p>
        </p:txBody>
      </p:sp>
      <p:sp>
        <p:nvSpPr>
          <p:cNvPr id="20" name="Rectangle 19"/>
          <p:cNvSpPr/>
          <p:nvPr/>
        </p:nvSpPr>
        <p:spPr bwMode="auto">
          <a:xfrm>
            <a:off x="459644" y="2317205"/>
            <a:ext cx="2509776" cy="12881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Enable a scalable, isolated, multitenant infrastructure without VLANs</a:t>
            </a:r>
            <a:endParaRPr lang="en-US" dirty="0">
              <a:solidFill>
                <a:srgbClr val="EFEFEF"/>
              </a:solidFill>
            </a:endParaRPr>
          </a:p>
        </p:txBody>
      </p:sp>
      <p:sp>
        <p:nvSpPr>
          <p:cNvPr id="18" name="Title 17"/>
          <p:cNvSpPr>
            <a:spLocks noGrp="1"/>
          </p:cNvSpPr>
          <p:nvPr>
            <p:ph type="title"/>
          </p:nvPr>
        </p:nvSpPr>
        <p:spPr/>
        <p:txBody>
          <a:bodyPr/>
          <a:lstStyle/>
          <a:p>
            <a:r>
              <a:rPr lang="en-US" dirty="0" smtClean="0"/>
              <a:t>Flexible Infrastructure</a:t>
            </a:r>
            <a:endParaRPr lang="en-US" dirty="0"/>
          </a:p>
        </p:txBody>
      </p:sp>
      <p:sp>
        <p:nvSpPr>
          <p:cNvPr id="22" name="Rectangle 21"/>
          <p:cNvSpPr/>
          <p:nvPr/>
        </p:nvSpPr>
        <p:spPr bwMode="auto">
          <a:xfrm>
            <a:off x="7061260" y="5073092"/>
            <a:ext cx="4641802" cy="5585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Network Virtualization</a:t>
            </a:r>
            <a:endParaRPr lang="en-US" dirty="0">
              <a:gradFill>
                <a:gsLst>
                  <a:gs pos="79817">
                    <a:srgbClr val="FFFFFF"/>
                  </a:gs>
                  <a:gs pos="0">
                    <a:srgbClr val="FFFFFF"/>
                  </a:gs>
                </a:gsLst>
                <a:lin ang="5400000" scaled="0"/>
              </a:gradFill>
            </a:endParaRPr>
          </a:p>
        </p:txBody>
      </p:sp>
      <p:sp>
        <p:nvSpPr>
          <p:cNvPr id="23" name="Rectangle 22"/>
          <p:cNvSpPr/>
          <p:nvPr/>
        </p:nvSpPr>
        <p:spPr bwMode="auto">
          <a:xfrm>
            <a:off x="9197006" y="3427448"/>
            <a:ext cx="2509778" cy="95555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Live Migration</a:t>
            </a:r>
            <a:br>
              <a:rPr lang="en-US" dirty="0" smtClean="0">
                <a:gradFill>
                  <a:gsLst>
                    <a:gs pos="79817">
                      <a:srgbClr val="FFFFFF"/>
                    </a:gs>
                    <a:gs pos="0">
                      <a:srgbClr val="FFFFFF"/>
                    </a:gs>
                  </a:gsLst>
                  <a:lin ang="5400000" scaled="0"/>
                </a:gradFill>
              </a:rPr>
            </a:br>
            <a:r>
              <a:rPr lang="en-US" dirty="0" smtClean="0">
                <a:gradFill>
                  <a:gsLst>
                    <a:gs pos="79817">
                      <a:srgbClr val="FFFFFF"/>
                    </a:gs>
                    <a:gs pos="0">
                      <a:srgbClr val="FFFFFF"/>
                    </a:gs>
                  </a:gsLst>
                  <a:lin ang="5400000" scaled="0"/>
                </a:gradFill>
              </a:rPr>
              <a:t>over SMB</a:t>
            </a:r>
            <a:endParaRPr lang="en-US" dirty="0">
              <a:gradFill>
                <a:gsLst>
                  <a:gs pos="79817">
                    <a:srgbClr val="FFFFFF"/>
                  </a:gs>
                  <a:gs pos="0">
                    <a:srgbClr val="FFFFFF"/>
                  </a:gs>
                </a:gsLst>
                <a:lin ang="5400000" scaled="0"/>
              </a:gradFill>
            </a:endParaRPr>
          </a:p>
        </p:txBody>
      </p:sp>
      <p:sp useBgFill="1">
        <p:nvSpPr>
          <p:cNvPr id="25" name="Rectangle 24"/>
          <p:cNvSpPr/>
          <p:nvPr/>
        </p:nvSpPr>
        <p:spPr bwMode="auto">
          <a:xfrm rot="16200000">
            <a:off x="-3204901" y="3193454"/>
            <a:ext cx="6858001" cy="47108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p:nvSpPr>
          <p:cNvPr id="16" name="Rectangle 15"/>
          <p:cNvSpPr/>
          <p:nvPr/>
        </p:nvSpPr>
        <p:spPr bwMode="auto">
          <a:xfrm>
            <a:off x="9197006" y="2567415"/>
            <a:ext cx="2509778" cy="7844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Live Migration</a:t>
            </a:r>
            <a:br>
              <a:rPr lang="en-US" dirty="0" smtClean="0">
                <a:gradFill>
                  <a:gsLst>
                    <a:gs pos="79817">
                      <a:srgbClr val="FFFFFF"/>
                    </a:gs>
                    <a:gs pos="0">
                      <a:srgbClr val="FFFFFF"/>
                    </a:gs>
                  </a:gsLst>
                  <a:lin ang="5400000" scaled="0"/>
                </a:gradFill>
              </a:rPr>
            </a:br>
            <a:r>
              <a:rPr lang="en-US" dirty="0" smtClean="0">
                <a:gradFill>
                  <a:gsLst>
                    <a:gs pos="79817">
                      <a:srgbClr val="FFFFFF"/>
                    </a:gs>
                    <a:gs pos="0">
                      <a:srgbClr val="FFFFFF"/>
                    </a:gs>
                  </a:gsLst>
                  <a:lin ang="5400000" scaled="0"/>
                </a:gradFill>
              </a:rPr>
              <a:t>with Compression</a:t>
            </a:r>
            <a:endParaRPr lang="en-US" dirty="0">
              <a:gradFill>
                <a:gsLst>
                  <a:gs pos="79817">
                    <a:srgbClr val="FFFFFF"/>
                  </a:gs>
                  <a:gs pos="0">
                    <a:srgbClr val="FFFFFF"/>
                  </a:gs>
                </a:gsLst>
                <a:lin ang="5400000" scaled="0"/>
              </a:gradFill>
            </a:endParaRPr>
          </a:p>
        </p:txBody>
      </p:sp>
      <p:pic>
        <p:nvPicPr>
          <p:cNvPr id="19" name="Picture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703" y="2317072"/>
            <a:ext cx="1869445" cy="3314579"/>
          </a:xfrm>
          <a:prstGeom prst="rect">
            <a:avLst/>
          </a:prstGeom>
          <a:noFill/>
          <a:ln>
            <a:noFill/>
          </a:ln>
        </p:spPr>
      </p:pic>
      <p:sp>
        <p:nvSpPr>
          <p:cNvPr id="27" name="Rectangle 26"/>
          <p:cNvSpPr/>
          <p:nvPr/>
        </p:nvSpPr>
        <p:spPr bwMode="auto">
          <a:xfrm>
            <a:off x="7061260" y="1444834"/>
            <a:ext cx="4641802" cy="48846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Simultaneous Live Migration</a:t>
            </a:r>
            <a:endParaRPr lang="en-US" dirty="0">
              <a:gradFill>
                <a:gsLst>
                  <a:gs pos="79817">
                    <a:srgbClr val="FFFFFF"/>
                  </a:gs>
                  <a:gs pos="0">
                    <a:srgbClr val="FFFFFF"/>
                  </a:gs>
                </a:gsLst>
                <a:lin ang="5400000" scaled="0"/>
              </a:gradFill>
            </a:endParaRPr>
          </a:p>
        </p:txBody>
      </p:sp>
      <p:sp>
        <p:nvSpPr>
          <p:cNvPr id="28" name="Rectangle 27"/>
          <p:cNvSpPr/>
          <p:nvPr/>
        </p:nvSpPr>
        <p:spPr bwMode="auto">
          <a:xfrm>
            <a:off x="9013371" y="2003394"/>
            <a:ext cx="2689691" cy="48846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Storage Live Migration</a:t>
            </a:r>
            <a:endParaRPr lang="en-US" dirty="0">
              <a:gradFill>
                <a:gsLst>
                  <a:gs pos="79817">
                    <a:srgbClr val="FFFFFF"/>
                  </a:gs>
                  <a:gs pos="0">
                    <a:srgbClr val="FFFFFF"/>
                  </a:gs>
                </a:gsLst>
                <a:lin ang="5400000" scaled="0"/>
              </a:gradFill>
            </a:endParaRPr>
          </a:p>
        </p:txBody>
      </p:sp>
      <p:sp>
        <p:nvSpPr>
          <p:cNvPr id="29" name="Rectangle 28"/>
          <p:cNvSpPr/>
          <p:nvPr/>
        </p:nvSpPr>
        <p:spPr bwMode="auto">
          <a:xfrm>
            <a:off x="7061260" y="4448768"/>
            <a:ext cx="4641802" cy="5585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79817">
                      <a:srgbClr val="FFFFFF"/>
                    </a:gs>
                    <a:gs pos="0">
                      <a:srgbClr val="FFFFFF"/>
                    </a:gs>
                  </a:gsLst>
                  <a:lin ang="5400000" scaled="0"/>
                </a:gradFill>
              </a:rPr>
              <a:t>Shared-Nothing Live Migration</a:t>
            </a:r>
            <a:endParaRPr lang="en-US" dirty="0">
              <a:gradFill>
                <a:gsLst>
                  <a:gs pos="79817">
                    <a:srgbClr val="FFFFFF"/>
                  </a:gs>
                  <a:gs pos="0">
                    <a:srgbClr val="FFFFFF"/>
                  </a:gs>
                </a:gsLst>
                <a:lin ang="5400000" scaled="0"/>
              </a:gradFill>
            </a:endParaRPr>
          </a:p>
        </p:txBody>
      </p:sp>
      <p:sp>
        <p:nvSpPr>
          <p:cNvPr id="32" name="Rectangle 31"/>
          <p:cNvSpPr/>
          <p:nvPr/>
        </p:nvSpPr>
        <p:spPr bwMode="auto">
          <a:xfrm>
            <a:off x="459644" y="3667495"/>
            <a:ext cx="4592176" cy="958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Support for non-Microsoft guest operating systems</a:t>
            </a:r>
            <a:endParaRPr lang="en-US" dirty="0">
              <a:solidFill>
                <a:srgbClr val="EFEFEF"/>
              </a:solidFill>
            </a:endParaRPr>
          </a:p>
        </p:txBody>
      </p:sp>
      <p:sp useBgFill="1">
        <p:nvSpPr>
          <p:cNvPr id="26" name="Rectangle 25"/>
          <p:cNvSpPr/>
          <p:nvPr/>
        </p:nvSpPr>
        <p:spPr bwMode="auto">
          <a:xfrm>
            <a:off x="-11446" y="5631653"/>
            <a:ext cx="12203445" cy="122634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useBgFill="1">
        <p:nvSpPr>
          <p:cNvPr id="24" name="Rectangle 23"/>
          <p:cNvSpPr/>
          <p:nvPr/>
        </p:nvSpPr>
        <p:spPr bwMode="auto">
          <a:xfrm rot="16200000">
            <a:off x="8518998" y="3187784"/>
            <a:ext cx="6858001" cy="48243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Tree>
    <p:extLst>
      <p:ext uri="{BB962C8B-B14F-4D97-AF65-F5344CB8AC3E}">
        <p14:creationId xmlns:p14="http://schemas.microsoft.com/office/powerpoint/2010/main" val="286365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0-#ppt_w/2"/>
                                          </p:val>
                                        </p:tav>
                                        <p:tav tm="100000">
                                          <p:val>
                                            <p:strVal val="#ppt_x"/>
                                          </p:val>
                                        </p:tav>
                                      </p:tavLst>
                                    </p:anim>
                                    <p:anim calcmode="lin" valueType="num">
                                      <p:cBhvr additive="base">
                                        <p:cTn id="13" dur="1000" fill="hold"/>
                                        <p:tgtEl>
                                          <p:spTgt spid="20"/>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0" fill="hold"/>
                                        <p:tgtEl>
                                          <p:spTgt spid="21"/>
                                        </p:tgtEl>
                                        <p:attrNameLst>
                                          <p:attrName>ppt_x</p:attrName>
                                        </p:attrNameLst>
                                      </p:cBhvr>
                                      <p:tavLst>
                                        <p:tav tm="0">
                                          <p:val>
                                            <p:strVal val="0-#ppt_w/2"/>
                                          </p:val>
                                        </p:tav>
                                        <p:tav tm="100000">
                                          <p:val>
                                            <p:strVal val="#ppt_x"/>
                                          </p:val>
                                        </p:tav>
                                      </p:tavLst>
                                    </p:anim>
                                    <p:anim calcmode="lin" valueType="num">
                                      <p:cBhvr additive="base">
                                        <p:cTn id="17" dur="100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4" decel="100000" fill="hold" nodeType="withEffect">
                                  <p:stCondLst>
                                    <p:cond delay="75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ppt_x"/>
                                          </p:val>
                                        </p:tav>
                                        <p:tav tm="100000">
                                          <p:val>
                                            <p:strVal val="#ppt_x"/>
                                          </p:val>
                                        </p:tav>
                                      </p:tavLst>
                                    </p:anim>
                                    <p:anim calcmode="lin" valueType="num">
                                      <p:cBhvr additive="base">
                                        <p:cTn id="21" dur="10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000" fill="hold"/>
                                        <p:tgtEl>
                                          <p:spTgt spid="32"/>
                                        </p:tgtEl>
                                        <p:attrNameLst>
                                          <p:attrName>ppt_x</p:attrName>
                                        </p:attrNameLst>
                                      </p:cBhvr>
                                      <p:tavLst>
                                        <p:tav tm="0">
                                          <p:val>
                                            <p:strVal val="0-#ppt_w/2"/>
                                          </p:val>
                                        </p:tav>
                                        <p:tav tm="100000">
                                          <p:val>
                                            <p:strVal val="#ppt_x"/>
                                          </p:val>
                                        </p:tav>
                                      </p:tavLst>
                                    </p:anim>
                                    <p:anim calcmode="lin" valueType="num">
                                      <p:cBhvr additive="base">
                                        <p:cTn id="25" dur="10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ppt_x"/>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1+#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1000" fill="hold"/>
                                        <p:tgtEl>
                                          <p:spTgt spid="28"/>
                                        </p:tgtEl>
                                        <p:attrNameLst>
                                          <p:attrName>ppt_x</p:attrName>
                                        </p:attrNameLst>
                                      </p:cBhvr>
                                      <p:tavLst>
                                        <p:tav tm="0">
                                          <p:val>
                                            <p:strVal val="1+#ppt_w/2"/>
                                          </p:val>
                                        </p:tav>
                                        <p:tav tm="100000">
                                          <p:val>
                                            <p:strVal val="#ppt_x"/>
                                          </p:val>
                                        </p:tav>
                                      </p:tavLst>
                                    </p:anim>
                                    <p:anim calcmode="lin" valueType="num">
                                      <p:cBhvr additive="base">
                                        <p:cTn id="39" dur="10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10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0" fill="hold"/>
                                        <p:tgtEl>
                                          <p:spTgt spid="30"/>
                                        </p:tgtEl>
                                        <p:attrNameLst>
                                          <p:attrName>ppt_x</p:attrName>
                                        </p:attrNameLst>
                                      </p:cBhvr>
                                      <p:tavLst>
                                        <p:tav tm="0">
                                          <p:val>
                                            <p:strVal val="1+#ppt_w/2"/>
                                          </p:val>
                                        </p:tav>
                                        <p:tav tm="100000">
                                          <p:val>
                                            <p:strVal val="#ppt_x"/>
                                          </p:val>
                                        </p:tav>
                                      </p:tavLst>
                                    </p:anim>
                                    <p:anim calcmode="lin" valueType="num">
                                      <p:cBhvr additive="base">
                                        <p:cTn id="43" dur="1000" fill="hold"/>
                                        <p:tgtEl>
                                          <p:spTgt spid="30"/>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75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1000" fill="hold"/>
                                        <p:tgtEl>
                                          <p:spTgt spid="31"/>
                                        </p:tgtEl>
                                        <p:attrNameLst>
                                          <p:attrName>ppt_x</p:attrName>
                                        </p:attrNameLst>
                                      </p:cBhvr>
                                      <p:tavLst>
                                        <p:tav tm="0">
                                          <p:val>
                                            <p:strVal val="1+#ppt_w/2"/>
                                          </p:val>
                                        </p:tav>
                                        <p:tav tm="100000">
                                          <p:val>
                                            <p:strVal val="#ppt_x"/>
                                          </p:val>
                                        </p:tav>
                                      </p:tavLst>
                                    </p:anim>
                                    <p:anim calcmode="lin" valueType="num">
                                      <p:cBhvr additive="base">
                                        <p:cTn id="51" dur="1000" fill="hold"/>
                                        <p:tgtEl>
                                          <p:spTgt spid="31"/>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10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1000" fill="hold"/>
                                        <p:tgtEl>
                                          <p:spTgt spid="23"/>
                                        </p:tgtEl>
                                        <p:attrNameLst>
                                          <p:attrName>ppt_x</p:attrName>
                                        </p:attrNameLst>
                                      </p:cBhvr>
                                      <p:tavLst>
                                        <p:tav tm="0">
                                          <p:val>
                                            <p:strVal val="1+#ppt_w/2"/>
                                          </p:val>
                                        </p:tav>
                                        <p:tav tm="100000">
                                          <p:val>
                                            <p:strVal val="#ppt_x"/>
                                          </p:val>
                                        </p:tav>
                                      </p:tavLst>
                                    </p:anim>
                                    <p:anim calcmode="lin" valueType="num">
                                      <p:cBhvr additive="base">
                                        <p:cTn id="55" dur="1000" fill="hold"/>
                                        <p:tgtEl>
                                          <p:spTgt spid="23"/>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125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1000" fill="hold"/>
                                        <p:tgtEl>
                                          <p:spTgt spid="14"/>
                                        </p:tgtEl>
                                        <p:attrNameLst>
                                          <p:attrName>ppt_x</p:attrName>
                                        </p:attrNameLst>
                                      </p:cBhvr>
                                      <p:tavLst>
                                        <p:tav tm="0">
                                          <p:val>
                                            <p:strVal val="1+#ppt_w/2"/>
                                          </p:val>
                                        </p:tav>
                                        <p:tav tm="100000">
                                          <p:val>
                                            <p:strVal val="#ppt_x"/>
                                          </p:val>
                                        </p:tav>
                                      </p:tavLst>
                                    </p:anim>
                                    <p:anim calcmode="lin" valueType="num">
                                      <p:cBhvr additive="base">
                                        <p:cTn id="59" dur="1000" fill="hold"/>
                                        <p:tgtEl>
                                          <p:spTgt spid="14"/>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150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1+#ppt_w/2"/>
                                          </p:val>
                                        </p:tav>
                                        <p:tav tm="100000">
                                          <p:val>
                                            <p:strVal val="#ppt_x"/>
                                          </p:val>
                                        </p:tav>
                                      </p:tavLst>
                                    </p:anim>
                                    <p:anim calcmode="lin" valueType="num">
                                      <p:cBhvr additive="base">
                                        <p:cTn id="63" dur="1000" fill="hold"/>
                                        <p:tgtEl>
                                          <p:spTgt spid="29"/>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125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1000" fill="hold"/>
                                        <p:tgtEl>
                                          <p:spTgt spid="22"/>
                                        </p:tgtEl>
                                        <p:attrNameLst>
                                          <p:attrName>ppt_x</p:attrName>
                                        </p:attrNameLst>
                                      </p:cBhvr>
                                      <p:tavLst>
                                        <p:tav tm="0">
                                          <p:val>
                                            <p:strVal val="#ppt_x"/>
                                          </p:val>
                                        </p:tav>
                                        <p:tav tm="100000">
                                          <p:val>
                                            <p:strVal val="#ppt_x"/>
                                          </p:val>
                                        </p:tav>
                                      </p:tavLst>
                                    </p:anim>
                                    <p:anim calcmode="lin" valueType="num">
                                      <p:cBhvr additive="base">
                                        <p:cTn id="6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0" grpId="0" animBg="1"/>
      <p:bldP spid="21" grpId="0" animBg="1"/>
      <p:bldP spid="6" grpId="0" animBg="1"/>
      <p:bldP spid="9" grpId="0" animBg="1"/>
      <p:bldP spid="20" grpId="0" animBg="1"/>
      <p:bldP spid="22" grpId="0" animBg="1"/>
      <p:bldP spid="23" grpId="0" animBg="1"/>
      <p:bldP spid="16" grpId="0" animBg="1"/>
      <p:bldP spid="27" grpId="0" animBg="1"/>
      <p:bldP spid="28" grpId="0" animBg="1"/>
      <p:bldP spid="29"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Support on Hyper-V</a:t>
            </a:r>
            <a:endParaRPr lang="en-US" sz="2399" dirty="0">
              <a:solidFill>
                <a:schemeClr val="tx1"/>
              </a:solidFill>
            </a:endParaRPr>
          </a:p>
        </p:txBody>
      </p:sp>
      <p:sp>
        <p:nvSpPr>
          <p:cNvPr id="6" name="Right Triangle 5"/>
          <p:cNvSpPr/>
          <p:nvPr/>
        </p:nvSpPr>
        <p:spPr bwMode="auto">
          <a:xfrm flipH="1" flipV="1">
            <a:off x="522152" y="2166275"/>
            <a:ext cx="224109" cy="243602"/>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446964" y="1751760"/>
            <a:ext cx="5091311"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Significant Improvements in Interoperability</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Multiple supported Linux distributions</a:t>
            </a:r>
            <a:br>
              <a:rPr lang="en-US" sz="1600" dirty="0" smtClean="0">
                <a:solidFill>
                  <a:srgbClr val="EFEFEF"/>
                </a:solidFill>
                <a:cs typeface="Segoe UI" pitchFamily="34" charset="0"/>
              </a:rPr>
            </a:br>
            <a:r>
              <a:rPr lang="en-US" sz="1600" dirty="0" smtClean="0">
                <a:solidFill>
                  <a:srgbClr val="EFEFEF"/>
                </a:solidFill>
                <a:cs typeface="Segoe UI" pitchFamily="34" charset="0"/>
              </a:rPr>
              <a:t>and versions on Hyper-V.</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Includes Red Hat, SUSE, OpenSUSE, CentOS, and Ubuntu</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Comprehensive Feature Support</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64 vCPU SMP</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Virtual SCSI, Hot-Add &amp; Online Resize</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Full Dynamic Memory Support</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Live Backup</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Deeper Integration Services Support</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a:solidFill>
                <a:srgbClr val="EFEFEF"/>
              </a:solidFill>
              <a:cs typeface="Segoe UI" pitchFamily="34" charset="0"/>
            </a:endParaRPr>
          </a:p>
        </p:txBody>
      </p:sp>
      <p:sp>
        <p:nvSpPr>
          <p:cNvPr id="8" name="Rectangle 7"/>
          <p:cNvSpPr/>
          <p:nvPr/>
        </p:nvSpPr>
        <p:spPr>
          <a:xfrm>
            <a:off x="522153" y="1175677"/>
            <a:ext cx="4294434" cy="1076762"/>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Comprehensive feature support for virtualized Linux</a:t>
            </a:r>
            <a:endParaRPr lang="en-US" sz="2400" kern="0" dirty="0">
              <a:solidFill>
                <a:srgbClr val="FFFFFF"/>
              </a:solidFill>
            </a:endParaRPr>
          </a:p>
        </p:txBody>
      </p:sp>
      <p:sp>
        <p:nvSpPr>
          <p:cNvPr id="9" name="Rectangle 8"/>
          <p:cNvSpPr/>
          <p:nvPr/>
        </p:nvSpPr>
        <p:spPr bwMode="auto">
          <a:xfrm>
            <a:off x="5546106" y="5391150"/>
            <a:ext cx="6306169" cy="408846"/>
          </a:xfrm>
          <a:prstGeom prst="rect">
            <a:avLst/>
          </a:prstGeom>
          <a:solidFill>
            <a:schemeClr val="bg2">
              <a:lumMod val="1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pc="-50" dirty="0" smtClean="0">
                <a:gradFill>
                  <a:gsLst>
                    <a:gs pos="79817">
                      <a:srgbClr val="FFFFFF"/>
                    </a:gs>
                    <a:gs pos="30000">
                      <a:srgbClr val="FFFFFF"/>
                    </a:gs>
                  </a:gsLst>
                  <a:lin ang="5400000" scaled="0"/>
                </a:gradFill>
              </a:rPr>
              <a:t>Server Hardware</a:t>
            </a:r>
            <a:endParaRPr lang="en-US" spc="-50" dirty="0">
              <a:gradFill>
                <a:gsLst>
                  <a:gs pos="79817">
                    <a:srgbClr val="FFFFFF"/>
                  </a:gs>
                  <a:gs pos="30000">
                    <a:srgbClr val="FFFFFF"/>
                  </a:gs>
                </a:gsLst>
                <a:lin ang="5400000" scaled="0"/>
              </a:gradFill>
            </a:endParaRPr>
          </a:p>
        </p:txBody>
      </p:sp>
      <p:sp>
        <p:nvSpPr>
          <p:cNvPr id="12" name="Rectangle 11"/>
          <p:cNvSpPr/>
          <p:nvPr/>
        </p:nvSpPr>
        <p:spPr bwMode="auto">
          <a:xfrm>
            <a:off x="5557536" y="1884045"/>
            <a:ext cx="2181844" cy="2837719"/>
          </a:xfrm>
          <a:prstGeom prst="rect">
            <a:avLst/>
          </a:prstGeom>
          <a:solidFill>
            <a:schemeClr val="bg1">
              <a:lumMod val="8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79817">
                    <a:srgbClr val="505050"/>
                  </a:gs>
                  <a:gs pos="30000">
                    <a:srgbClr val="505050"/>
                  </a:gs>
                </a:gsLst>
                <a:lin ang="5400000" scaled="0"/>
              </a:gradFill>
            </a:endParaRPr>
          </a:p>
        </p:txBody>
      </p:sp>
      <p:pic>
        <p:nvPicPr>
          <p:cNvPr id="13" name="Picture 13"/>
          <p:cNvPicPr>
            <a:picLocks noChangeAspect="1" noChangeArrowheads="1"/>
          </p:cNvPicPr>
          <p:nvPr/>
        </p:nvPicPr>
        <p:blipFill>
          <a:blip r:embed="rId3" cstate="email">
            <a:biLevel thresh="25000"/>
            <a:lum bright="-100000"/>
            <a:extLst>
              <a:ext uri="{28A0092B-C50C-407E-A947-70E740481C1C}">
                <a14:useLocalDpi xmlns:a14="http://schemas.microsoft.com/office/drawing/2010/main"/>
              </a:ext>
            </a:extLst>
          </a:blip>
          <a:srcRect/>
          <a:stretch>
            <a:fillRect/>
          </a:stretch>
        </p:blipFill>
        <p:spPr bwMode="auto">
          <a:xfrm>
            <a:off x="5778826" y="3356017"/>
            <a:ext cx="1792250" cy="25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5634355" y="4221912"/>
            <a:ext cx="2020824" cy="421117"/>
          </a:xfrm>
          <a:prstGeom prst="rect">
            <a:avLst/>
          </a:prstGeom>
          <a:solidFill>
            <a:schemeClr val="bg2">
              <a:lumMod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1050" spc="-50" dirty="0" smtClean="0">
                <a:gradFill>
                  <a:gsLst>
                    <a:gs pos="79817">
                      <a:srgbClr val="FFFFFF"/>
                    </a:gs>
                    <a:gs pos="0">
                      <a:srgbClr val="FFFFFF"/>
                    </a:gs>
                  </a:gsLst>
                  <a:lin ang="5400000" scaled="0"/>
                </a:gradFill>
              </a:rPr>
              <a:t>Independent Hardware</a:t>
            </a:r>
            <a:br>
              <a:rPr lang="en-US" sz="1050" spc="-50" dirty="0" smtClean="0">
                <a:gradFill>
                  <a:gsLst>
                    <a:gs pos="79817">
                      <a:srgbClr val="FFFFFF"/>
                    </a:gs>
                    <a:gs pos="0">
                      <a:srgbClr val="FFFFFF"/>
                    </a:gs>
                  </a:gsLst>
                  <a:lin ang="5400000" scaled="0"/>
                </a:gradFill>
              </a:rPr>
            </a:br>
            <a:r>
              <a:rPr lang="en-US" sz="1050" spc="-50" dirty="0" smtClean="0">
                <a:gradFill>
                  <a:gsLst>
                    <a:gs pos="79817">
                      <a:srgbClr val="FFFFFF"/>
                    </a:gs>
                    <a:gs pos="0">
                      <a:srgbClr val="FFFFFF"/>
                    </a:gs>
                  </a:gsLst>
                  <a:lin ang="5400000" scaled="0"/>
                </a:gradFill>
              </a:rPr>
              <a:t>Vendor Drivers</a:t>
            </a:r>
            <a:endParaRPr lang="en-US" sz="1050" spc="-50" dirty="0">
              <a:gradFill>
                <a:gsLst>
                  <a:gs pos="79817">
                    <a:srgbClr val="FFFFFF"/>
                  </a:gs>
                  <a:gs pos="0">
                    <a:srgbClr val="FFFFFF"/>
                  </a:gs>
                </a:gsLst>
                <a:lin ang="5400000" scaled="0"/>
              </a:gradFill>
            </a:endParaRPr>
          </a:p>
        </p:txBody>
      </p:sp>
      <p:sp>
        <p:nvSpPr>
          <p:cNvPr id="15" name="Rectangle 14"/>
          <p:cNvSpPr/>
          <p:nvPr/>
        </p:nvSpPr>
        <p:spPr bwMode="auto">
          <a:xfrm>
            <a:off x="5643106" y="3749698"/>
            <a:ext cx="978408" cy="421117"/>
          </a:xfrm>
          <a:prstGeom prst="rect">
            <a:avLst/>
          </a:prstGeom>
          <a:solidFill>
            <a:srgbClr val="9D9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1050" spc="-50" dirty="0" smtClean="0">
                <a:gradFill>
                  <a:gsLst>
                    <a:gs pos="79817">
                      <a:srgbClr val="505050"/>
                    </a:gs>
                    <a:gs pos="30000">
                      <a:srgbClr val="505050"/>
                    </a:gs>
                  </a:gsLst>
                  <a:lin ang="5400000" scaled="0"/>
                </a:gradFill>
              </a:rPr>
              <a:t>Windows</a:t>
            </a:r>
            <a:br>
              <a:rPr lang="en-US" sz="1050" spc="-50" dirty="0" smtClean="0">
                <a:gradFill>
                  <a:gsLst>
                    <a:gs pos="79817">
                      <a:srgbClr val="505050"/>
                    </a:gs>
                    <a:gs pos="30000">
                      <a:srgbClr val="505050"/>
                    </a:gs>
                  </a:gsLst>
                  <a:lin ang="5400000" scaled="0"/>
                </a:gradFill>
              </a:rPr>
            </a:br>
            <a:r>
              <a:rPr lang="en-US" sz="1050" spc="-50" dirty="0" smtClean="0">
                <a:gradFill>
                  <a:gsLst>
                    <a:gs pos="79817">
                      <a:srgbClr val="505050"/>
                    </a:gs>
                    <a:gs pos="30000">
                      <a:srgbClr val="505050"/>
                    </a:gs>
                  </a:gsLst>
                  <a:lin ang="5400000" scaled="0"/>
                </a:gradFill>
              </a:rPr>
              <a:t>Kernel</a:t>
            </a:r>
            <a:endParaRPr lang="en-US" sz="1050" spc="-50" dirty="0">
              <a:gradFill>
                <a:gsLst>
                  <a:gs pos="79817">
                    <a:srgbClr val="505050"/>
                  </a:gs>
                  <a:gs pos="30000">
                    <a:srgbClr val="505050"/>
                  </a:gs>
                </a:gsLst>
                <a:lin ang="5400000" scaled="0"/>
              </a:gradFill>
            </a:endParaRPr>
          </a:p>
        </p:txBody>
      </p:sp>
      <p:sp>
        <p:nvSpPr>
          <p:cNvPr id="16" name="Rectangle 15"/>
          <p:cNvSpPr/>
          <p:nvPr/>
        </p:nvSpPr>
        <p:spPr bwMode="auto">
          <a:xfrm>
            <a:off x="6668688" y="3749698"/>
            <a:ext cx="978408" cy="421117"/>
          </a:xfrm>
          <a:prstGeom prst="rect">
            <a:avLst/>
          </a:prstGeom>
          <a:solidFill>
            <a:srgbClr val="9D9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1000" spc="-50" dirty="0" smtClean="0">
                <a:gradFill>
                  <a:gsLst>
                    <a:gs pos="79817">
                      <a:srgbClr val="505050"/>
                    </a:gs>
                    <a:gs pos="30000">
                      <a:srgbClr val="505050"/>
                    </a:gs>
                  </a:gsLst>
                  <a:lin ang="5400000" scaled="0"/>
                </a:gradFill>
              </a:rPr>
              <a:t>Virtual Service Provider</a:t>
            </a:r>
            <a:endParaRPr lang="en-US" sz="1000" spc="-50" dirty="0">
              <a:gradFill>
                <a:gsLst>
                  <a:gs pos="79817">
                    <a:srgbClr val="505050"/>
                  </a:gs>
                  <a:gs pos="30000">
                    <a:srgbClr val="505050"/>
                  </a:gs>
                </a:gsLst>
                <a:lin ang="5400000" scaled="0"/>
              </a:gradFill>
            </a:endParaRPr>
          </a:p>
        </p:txBody>
      </p:sp>
      <p:sp>
        <p:nvSpPr>
          <p:cNvPr id="17" name="Rectangle 16"/>
          <p:cNvSpPr/>
          <p:nvPr/>
        </p:nvSpPr>
        <p:spPr bwMode="auto">
          <a:xfrm>
            <a:off x="5643106" y="1953642"/>
            <a:ext cx="978408" cy="421117"/>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1050" spc="-50" dirty="0" smtClean="0">
                <a:gradFill>
                  <a:gsLst>
                    <a:gs pos="79817">
                      <a:srgbClr val="505050"/>
                    </a:gs>
                    <a:gs pos="30000">
                      <a:srgbClr val="505050"/>
                    </a:gs>
                  </a:gsLst>
                  <a:lin ang="5400000" scaled="0"/>
                </a:gradFill>
              </a:rPr>
              <a:t>Configuration Store</a:t>
            </a:r>
            <a:endParaRPr lang="en-US" sz="1050" spc="-50" dirty="0">
              <a:gradFill>
                <a:gsLst>
                  <a:gs pos="79817">
                    <a:srgbClr val="505050"/>
                  </a:gs>
                  <a:gs pos="30000">
                    <a:srgbClr val="505050"/>
                  </a:gs>
                </a:gsLst>
                <a:lin ang="5400000" scaled="0"/>
              </a:gradFill>
            </a:endParaRPr>
          </a:p>
        </p:txBody>
      </p:sp>
      <p:sp>
        <p:nvSpPr>
          <p:cNvPr id="18" name="Rectangle 17"/>
          <p:cNvSpPr/>
          <p:nvPr/>
        </p:nvSpPr>
        <p:spPr bwMode="auto">
          <a:xfrm>
            <a:off x="6684475" y="1953642"/>
            <a:ext cx="962621" cy="42111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1050" spc="-50" dirty="0" smtClean="0">
                <a:gradFill>
                  <a:gsLst>
                    <a:gs pos="79817">
                      <a:srgbClr val="FFFFFF"/>
                    </a:gs>
                    <a:gs pos="0">
                      <a:srgbClr val="FFFFFF"/>
                    </a:gs>
                  </a:gsLst>
                  <a:lin ang="5400000" scaled="0"/>
                </a:gradFill>
              </a:rPr>
              <a:t>Worker Processes</a:t>
            </a:r>
            <a:endParaRPr lang="en-US" sz="1050" spc="-50" dirty="0">
              <a:gradFill>
                <a:gsLst>
                  <a:gs pos="79817">
                    <a:srgbClr val="FFFFFF"/>
                  </a:gs>
                  <a:gs pos="0">
                    <a:srgbClr val="FFFFFF"/>
                  </a:gs>
                </a:gsLst>
                <a:lin ang="5400000" scaled="0"/>
              </a:gradFill>
            </a:endParaRPr>
          </a:p>
        </p:txBody>
      </p:sp>
      <p:sp>
        <p:nvSpPr>
          <p:cNvPr id="19" name="Rectangle 18"/>
          <p:cNvSpPr/>
          <p:nvPr/>
        </p:nvSpPr>
        <p:spPr bwMode="auto">
          <a:xfrm>
            <a:off x="5643106" y="2421060"/>
            <a:ext cx="2003990" cy="78323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algn="ctr" defTabSz="914099" fontAlgn="base">
              <a:lnSpc>
                <a:spcPct val="90000"/>
              </a:lnSpc>
              <a:spcBef>
                <a:spcPct val="0"/>
              </a:spcBef>
              <a:spcAft>
                <a:spcPct val="0"/>
              </a:spcAft>
            </a:pPr>
            <a:r>
              <a:rPr lang="en-US" sz="1050" spc="-50" dirty="0" smtClean="0">
                <a:gradFill>
                  <a:gsLst>
                    <a:gs pos="79817">
                      <a:srgbClr val="FFFFFF"/>
                    </a:gs>
                    <a:gs pos="0">
                      <a:srgbClr val="FFFFFF"/>
                    </a:gs>
                  </a:gsLst>
                  <a:lin ang="5400000" scaled="0"/>
                </a:gradFill>
              </a:rPr>
              <a:t>Management Service</a:t>
            </a:r>
            <a:endParaRPr lang="en-US" sz="1050" spc="-50" dirty="0">
              <a:gradFill>
                <a:gsLst>
                  <a:gs pos="79817">
                    <a:srgbClr val="FFFFFF"/>
                  </a:gs>
                  <a:gs pos="0">
                    <a:srgbClr val="FFFFFF"/>
                  </a:gs>
                </a:gsLst>
                <a:lin ang="5400000" scaled="0"/>
              </a:gradFill>
            </a:endParaRPr>
          </a:p>
        </p:txBody>
      </p:sp>
      <p:sp>
        <p:nvSpPr>
          <p:cNvPr id="20" name="Rectangle 19"/>
          <p:cNvSpPr/>
          <p:nvPr/>
        </p:nvSpPr>
        <p:spPr bwMode="auto">
          <a:xfrm>
            <a:off x="6095776" y="2504767"/>
            <a:ext cx="1115200" cy="42111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1050" spc="-50" dirty="0" smtClean="0">
                <a:gradFill>
                  <a:gsLst>
                    <a:gs pos="79817">
                      <a:srgbClr val="505050"/>
                    </a:gs>
                    <a:gs pos="30000">
                      <a:srgbClr val="505050"/>
                    </a:gs>
                  </a:gsLst>
                  <a:lin ang="5400000" scaled="0"/>
                </a:gradFill>
              </a:rPr>
              <a:t>WMI Provider</a:t>
            </a:r>
            <a:endParaRPr lang="en-US" sz="1050" spc="-50" dirty="0">
              <a:gradFill>
                <a:gsLst>
                  <a:gs pos="79817">
                    <a:srgbClr val="505050"/>
                  </a:gs>
                  <a:gs pos="30000">
                    <a:srgbClr val="505050"/>
                  </a:gs>
                </a:gsLst>
                <a:lin ang="5400000" scaled="0"/>
              </a:gradFill>
            </a:endParaRPr>
          </a:p>
        </p:txBody>
      </p:sp>
      <p:sp>
        <p:nvSpPr>
          <p:cNvPr id="4" name="Down Arrow 3"/>
          <p:cNvSpPr/>
          <p:nvPr/>
        </p:nvSpPr>
        <p:spPr bwMode="auto">
          <a:xfrm rot="10800000">
            <a:off x="7199546" y="4528361"/>
            <a:ext cx="493136" cy="562250"/>
          </a:xfrm>
          <a:prstGeom prst="downArrow">
            <a:avLst/>
          </a:prstGeom>
          <a:solidFill>
            <a:schemeClr val="tx2"/>
          </a:solidFill>
          <a:ln>
            <a:solidFill>
              <a:schemeClr val="bg2">
                <a:lumMod val="25000"/>
                <a:lumOff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79817">
                    <a:srgbClr val="505050"/>
                  </a:gs>
                  <a:gs pos="30000">
                    <a:srgbClr val="505050"/>
                  </a:gs>
                </a:gsLst>
                <a:lin ang="5400000" scaled="0"/>
              </a:gradFill>
            </a:endParaRPr>
          </a:p>
        </p:txBody>
      </p:sp>
      <p:sp>
        <p:nvSpPr>
          <p:cNvPr id="21" name="Rectangle 20"/>
          <p:cNvSpPr/>
          <p:nvPr/>
        </p:nvSpPr>
        <p:spPr bwMode="auto">
          <a:xfrm>
            <a:off x="7802340" y="1884045"/>
            <a:ext cx="4049933" cy="2837719"/>
          </a:xfrm>
          <a:prstGeom prst="rect">
            <a:avLst/>
          </a:prstGeom>
          <a:solidFill>
            <a:schemeClr val="bg1">
              <a:lumMod val="85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79817">
                    <a:srgbClr val="505050"/>
                  </a:gs>
                  <a:gs pos="30000">
                    <a:srgbClr val="505050"/>
                  </a:gs>
                </a:gsLst>
                <a:lin ang="5400000" scaled="0"/>
              </a:gradFill>
            </a:endParaRPr>
          </a:p>
        </p:txBody>
      </p:sp>
      <p:sp>
        <p:nvSpPr>
          <p:cNvPr id="22" name="Rectangle 21"/>
          <p:cNvSpPr/>
          <p:nvPr/>
        </p:nvSpPr>
        <p:spPr bwMode="auto">
          <a:xfrm>
            <a:off x="7880925" y="3749698"/>
            <a:ext cx="1883469" cy="893331"/>
          </a:xfrm>
          <a:prstGeom prst="rect">
            <a:avLst/>
          </a:prstGeom>
          <a:solidFill>
            <a:srgbClr val="9D9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182880" numCol="1" rtlCol="0" anchor="ctr" anchorCtr="0" compatLnSpc="1">
            <a:prstTxWarp prst="textNoShape">
              <a:avLst/>
            </a:prstTxWarp>
          </a:bodyPr>
          <a:lstStyle/>
          <a:p>
            <a:pPr algn="ctr" defTabSz="914099" fontAlgn="base">
              <a:lnSpc>
                <a:spcPct val="90000"/>
              </a:lnSpc>
              <a:spcBef>
                <a:spcPct val="0"/>
              </a:spcBef>
              <a:spcAft>
                <a:spcPct val="0"/>
              </a:spcAft>
            </a:pPr>
            <a:endParaRPr lang="en-US" sz="1050" b="1" spc="-50" dirty="0">
              <a:gradFill>
                <a:gsLst>
                  <a:gs pos="79817">
                    <a:srgbClr val="505050"/>
                  </a:gs>
                  <a:gs pos="30000">
                    <a:srgbClr val="505050"/>
                  </a:gs>
                </a:gsLst>
                <a:lin ang="5400000" scaled="0"/>
              </a:gradFill>
            </a:endParaRPr>
          </a:p>
        </p:txBody>
      </p:sp>
      <p:sp>
        <p:nvSpPr>
          <p:cNvPr id="23" name="Rectangle 22"/>
          <p:cNvSpPr/>
          <p:nvPr/>
        </p:nvSpPr>
        <p:spPr bwMode="auto">
          <a:xfrm>
            <a:off x="9878029" y="3749698"/>
            <a:ext cx="1883469" cy="893330"/>
          </a:xfrm>
          <a:prstGeom prst="rect">
            <a:avLst/>
          </a:prstGeom>
          <a:solidFill>
            <a:srgbClr val="9D9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365760" bIns="91440" numCol="1" rtlCol="0" anchor="ctr" anchorCtr="0" compatLnSpc="1">
            <a:prstTxWarp prst="textNoShape">
              <a:avLst/>
            </a:prstTxWarp>
          </a:bodyPr>
          <a:lstStyle/>
          <a:p>
            <a:pPr algn="r" defTabSz="914099" fontAlgn="base">
              <a:lnSpc>
                <a:spcPct val="90000"/>
              </a:lnSpc>
              <a:spcBef>
                <a:spcPct val="0"/>
              </a:spcBef>
              <a:spcAft>
                <a:spcPct val="0"/>
              </a:spcAft>
            </a:pPr>
            <a:endParaRPr lang="en-US" sz="1050" b="1" spc="-50" dirty="0">
              <a:gradFill>
                <a:gsLst>
                  <a:gs pos="79817">
                    <a:srgbClr val="505050"/>
                  </a:gs>
                  <a:gs pos="30000">
                    <a:srgbClr val="505050"/>
                  </a:gs>
                </a:gsLst>
                <a:lin ang="5400000" scaled="0"/>
              </a:gradFill>
            </a:endParaRPr>
          </a:p>
        </p:txBody>
      </p:sp>
      <p:pic>
        <p:nvPicPr>
          <p:cNvPr id="24" name="Picture 13"/>
          <p:cNvPicPr>
            <a:picLocks noChangeAspect="1" noChangeArrowheads="1"/>
          </p:cNvPicPr>
          <p:nvPr/>
        </p:nvPicPr>
        <p:blipFill rotWithShape="1">
          <a:blip r:embed="rId3" cstate="email">
            <a:biLevel thresh="25000"/>
            <a:lum bright="-100000"/>
            <a:extLst>
              <a:ext uri="{28A0092B-C50C-407E-A947-70E740481C1C}">
                <a14:useLocalDpi xmlns:a14="http://schemas.microsoft.com/office/drawing/2010/main"/>
              </a:ext>
            </a:extLst>
          </a:blip>
          <a:srcRect r="83507"/>
          <a:stretch/>
        </p:blipFill>
        <p:spPr bwMode="auto">
          <a:xfrm>
            <a:off x="8220739" y="4008561"/>
            <a:ext cx="409130" cy="35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bwMode="auto">
          <a:xfrm>
            <a:off x="7880925" y="1947608"/>
            <a:ext cx="1883469" cy="928277"/>
          </a:xfrm>
          <a:prstGeom prst="rect">
            <a:avLst/>
          </a:prstGeom>
          <a:solidFill>
            <a:srgbClr val="9D9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endParaRPr lang="en-US" sz="1050" b="1" spc="-50" dirty="0">
              <a:gradFill>
                <a:gsLst>
                  <a:gs pos="79817">
                    <a:srgbClr val="505050"/>
                  </a:gs>
                  <a:gs pos="30000">
                    <a:srgbClr val="505050"/>
                  </a:gs>
                </a:gsLst>
                <a:lin ang="5400000" scaled="0"/>
              </a:gradFill>
            </a:endParaRPr>
          </a:p>
        </p:txBody>
      </p:sp>
      <p:sp>
        <p:nvSpPr>
          <p:cNvPr id="26" name="Rectangle 25"/>
          <p:cNvSpPr/>
          <p:nvPr/>
        </p:nvSpPr>
        <p:spPr bwMode="auto">
          <a:xfrm>
            <a:off x="9878029" y="1947987"/>
            <a:ext cx="1883469" cy="928277"/>
          </a:xfrm>
          <a:prstGeom prst="rect">
            <a:avLst/>
          </a:prstGeom>
          <a:solidFill>
            <a:srgbClr val="9D9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endParaRPr lang="en-US" sz="1050" b="1" spc="-50" dirty="0">
              <a:gradFill>
                <a:gsLst>
                  <a:gs pos="79817">
                    <a:srgbClr val="505050"/>
                  </a:gs>
                  <a:gs pos="30000">
                    <a:srgbClr val="505050"/>
                  </a:gs>
                </a:gsLst>
                <a:lin ang="5400000" scaled="0"/>
              </a:gradFill>
            </a:endParaRPr>
          </a:p>
        </p:txBody>
      </p:sp>
      <p:cxnSp>
        <p:nvCxnSpPr>
          <p:cNvPr id="27" name="Straight Connector 26"/>
          <p:cNvCxnSpPr/>
          <p:nvPr/>
        </p:nvCxnSpPr>
        <p:spPr>
          <a:xfrm>
            <a:off x="7899023" y="2864455"/>
            <a:ext cx="0" cy="960785"/>
          </a:xfrm>
          <a:prstGeom prst="line">
            <a:avLst/>
          </a:prstGeom>
          <a:ln w="38100">
            <a:solidFill>
              <a:srgbClr val="9D9D9D"/>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46297" y="2875885"/>
            <a:ext cx="0" cy="960785"/>
          </a:xfrm>
          <a:prstGeom prst="line">
            <a:avLst/>
          </a:prstGeom>
          <a:ln w="38100">
            <a:solidFill>
              <a:srgbClr val="9D9D9D"/>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899936" y="2875885"/>
            <a:ext cx="0" cy="960785"/>
          </a:xfrm>
          <a:prstGeom prst="line">
            <a:avLst/>
          </a:prstGeom>
          <a:ln w="38100">
            <a:solidFill>
              <a:srgbClr val="9D9D9D"/>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42447" y="2875885"/>
            <a:ext cx="0" cy="960785"/>
          </a:xfrm>
          <a:prstGeom prst="line">
            <a:avLst/>
          </a:prstGeom>
          <a:ln w="38100">
            <a:solidFill>
              <a:srgbClr val="9D9D9D"/>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0254" y="3949208"/>
            <a:ext cx="396242" cy="475490"/>
          </a:xfrm>
          <a:prstGeom prst="rect">
            <a:avLst/>
          </a:prstGeom>
        </p:spPr>
      </p:pic>
      <p:sp>
        <p:nvSpPr>
          <p:cNvPr id="32" name="TextBox 31"/>
          <p:cNvSpPr txBox="1"/>
          <p:nvPr/>
        </p:nvSpPr>
        <p:spPr>
          <a:xfrm>
            <a:off x="8000939" y="2994210"/>
            <a:ext cx="1643440" cy="664797"/>
          </a:xfrm>
          <a:prstGeom prst="rect">
            <a:avLst/>
          </a:prstGeom>
          <a:noFill/>
        </p:spPr>
        <p:txBody>
          <a:bodyPr wrap="square" lIns="0" tIns="0" rIns="0" bIns="0" rtlCol="0">
            <a:spAutoFit/>
          </a:bodyPr>
          <a:lstStyle/>
          <a:p>
            <a:pPr algn="ctr">
              <a:lnSpc>
                <a:spcPct val="90000"/>
              </a:lnSpc>
            </a:pPr>
            <a:r>
              <a:rPr lang="en-US" sz="1200" spc="-50" dirty="0" smtClean="0">
                <a:gradFill>
                  <a:gsLst>
                    <a:gs pos="79817">
                      <a:srgbClr val="505050"/>
                    </a:gs>
                    <a:gs pos="30000">
                      <a:srgbClr val="505050"/>
                    </a:gs>
                  </a:gsLst>
                  <a:lin ang="5400000" scaled="0"/>
                </a:gradFill>
              </a:rPr>
              <a:t>Enlightened Mode</a:t>
            </a:r>
          </a:p>
          <a:p>
            <a:pPr algn="ctr">
              <a:lnSpc>
                <a:spcPct val="90000"/>
              </a:lnSpc>
            </a:pPr>
            <a:r>
              <a:rPr lang="en-US" sz="1200" spc="-50" dirty="0" smtClean="0">
                <a:gradFill>
                  <a:gsLst>
                    <a:gs pos="79817">
                      <a:srgbClr val="505050"/>
                    </a:gs>
                    <a:gs pos="30000">
                      <a:srgbClr val="505050"/>
                    </a:gs>
                  </a:gsLst>
                  <a:lin ang="5400000" scaled="0"/>
                </a:gradFill>
              </a:rPr>
              <a:t>Optimized Performance</a:t>
            </a:r>
          </a:p>
          <a:p>
            <a:pPr algn="ctr">
              <a:lnSpc>
                <a:spcPct val="90000"/>
              </a:lnSpc>
            </a:pPr>
            <a:r>
              <a:rPr lang="en-US" sz="1200" spc="-50" dirty="0" smtClean="0">
                <a:gradFill>
                  <a:gsLst>
                    <a:gs pos="79817">
                      <a:srgbClr val="505050"/>
                    </a:gs>
                    <a:gs pos="30000">
                      <a:srgbClr val="505050"/>
                    </a:gs>
                  </a:gsLst>
                  <a:lin ang="5400000" scaled="0"/>
                </a:gradFill>
              </a:rPr>
              <a:t>Optimized Synthetic Devices</a:t>
            </a:r>
          </a:p>
        </p:txBody>
      </p:sp>
      <p:sp>
        <p:nvSpPr>
          <p:cNvPr id="33" name="TextBox 32"/>
          <p:cNvSpPr txBox="1"/>
          <p:nvPr/>
        </p:nvSpPr>
        <p:spPr>
          <a:xfrm>
            <a:off x="9998043" y="2974591"/>
            <a:ext cx="1643440" cy="664797"/>
          </a:xfrm>
          <a:prstGeom prst="rect">
            <a:avLst/>
          </a:prstGeom>
          <a:noFill/>
        </p:spPr>
        <p:txBody>
          <a:bodyPr wrap="square" lIns="0" tIns="0" rIns="0" bIns="0" rtlCol="0">
            <a:spAutoFit/>
          </a:bodyPr>
          <a:lstStyle/>
          <a:p>
            <a:pPr algn="ctr">
              <a:lnSpc>
                <a:spcPct val="90000"/>
              </a:lnSpc>
            </a:pPr>
            <a:r>
              <a:rPr lang="en-US" sz="1200" spc="-50" dirty="0" smtClean="0">
                <a:gradFill>
                  <a:gsLst>
                    <a:gs pos="79817">
                      <a:srgbClr val="505050"/>
                    </a:gs>
                    <a:gs pos="30000">
                      <a:srgbClr val="505050"/>
                    </a:gs>
                  </a:gsLst>
                  <a:lin ang="5400000" scaled="0"/>
                </a:gradFill>
              </a:rPr>
              <a:t>Enlightened Mode</a:t>
            </a:r>
          </a:p>
          <a:p>
            <a:pPr algn="ctr">
              <a:lnSpc>
                <a:spcPct val="90000"/>
              </a:lnSpc>
            </a:pPr>
            <a:r>
              <a:rPr lang="en-US" sz="1200" spc="-50" dirty="0" smtClean="0">
                <a:gradFill>
                  <a:gsLst>
                    <a:gs pos="79817">
                      <a:srgbClr val="505050"/>
                    </a:gs>
                    <a:gs pos="30000">
                      <a:srgbClr val="505050"/>
                    </a:gs>
                  </a:gsLst>
                  <a:lin ang="5400000" scaled="0"/>
                </a:gradFill>
              </a:rPr>
              <a:t>Optimized Performance</a:t>
            </a:r>
          </a:p>
          <a:p>
            <a:pPr algn="ctr">
              <a:lnSpc>
                <a:spcPct val="90000"/>
              </a:lnSpc>
            </a:pPr>
            <a:r>
              <a:rPr lang="en-US" sz="1200" spc="-50" dirty="0" smtClean="0">
                <a:gradFill>
                  <a:gsLst>
                    <a:gs pos="79817">
                      <a:srgbClr val="505050"/>
                    </a:gs>
                    <a:gs pos="30000">
                      <a:srgbClr val="505050"/>
                    </a:gs>
                  </a:gsLst>
                  <a:lin ang="5400000" scaled="0"/>
                </a:gradFill>
              </a:rPr>
              <a:t>Optimized Synthetic Devices</a:t>
            </a:r>
          </a:p>
        </p:txBody>
      </p:sp>
      <p:sp>
        <p:nvSpPr>
          <p:cNvPr id="34" name="Down Arrow 33"/>
          <p:cNvSpPr/>
          <p:nvPr/>
        </p:nvSpPr>
        <p:spPr bwMode="auto">
          <a:xfrm rot="10800000">
            <a:off x="9134821" y="4528361"/>
            <a:ext cx="493136" cy="562250"/>
          </a:xfrm>
          <a:prstGeom prst="downArrow">
            <a:avLst/>
          </a:prstGeom>
          <a:solidFill>
            <a:schemeClr val="tx2"/>
          </a:solidFill>
          <a:ln>
            <a:solidFill>
              <a:schemeClr val="bg2">
                <a:lumMod val="25000"/>
                <a:lumOff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79817">
                    <a:srgbClr val="505050"/>
                  </a:gs>
                  <a:gs pos="30000">
                    <a:srgbClr val="505050"/>
                  </a:gs>
                </a:gsLst>
                <a:lin ang="5400000" scaled="0"/>
              </a:gradFill>
            </a:endParaRPr>
          </a:p>
        </p:txBody>
      </p:sp>
      <p:sp>
        <p:nvSpPr>
          <p:cNvPr id="35" name="Down Arrow 34"/>
          <p:cNvSpPr/>
          <p:nvPr/>
        </p:nvSpPr>
        <p:spPr bwMode="auto">
          <a:xfrm rot="10800000">
            <a:off x="11136242" y="4528361"/>
            <a:ext cx="493136" cy="562250"/>
          </a:xfrm>
          <a:prstGeom prst="downArrow">
            <a:avLst/>
          </a:prstGeom>
          <a:solidFill>
            <a:schemeClr val="tx2"/>
          </a:solidFill>
          <a:ln>
            <a:solidFill>
              <a:schemeClr val="bg2">
                <a:lumMod val="25000"/>
                <a:lumOff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79817">
                    <a:srgbClr val="505050"/>
                  </a:gs>
                  <a:gs pos="30000">
                    <a:srgbClr val="505050"/>
                  </a:gs>
                </a:gsLst>
                <a:lin ang="5400000" scaled="0"/>
              </a:gradFill>
            </a:endParaRPr>
          </a:p>
        </p:txBody>
      </p:sp>
      <p:sp>
        <p:nvSpPr>
          <p:cNvPr id="11" name="Rectangle 10"/>
          <p:cNvSpPr/>
          <p:nvPr/>
        </p:nvSpPr>
        <p:spPr bwMode="auto">
          <a:xfrm>
            <a:off x="5546105" y="4943475"/>
            <a:ext cx="6306169" cy="408846"/>
          </a:xfrm>
          <a:prstGeom prst="rect">
            <a:avLst/>
          </a:prstGeom>
          <a:solidFill>
            <a:schemeClr val="tx2"/>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pc="-50" dirty="0" smtClean="0">
                <a:gradFill>
                  <a:gsLst>
                    <a:gs pos="79817">
                      <a:srgbClr val="FFFFFF"/>
                    </a:gs>
                    <a:gs pos="0">
                      <a:srgbClr val="FFFFFF"/>
                    </a:gs>
                  </a:gsLst>
                  <a:lin ang="5400000" scaled="0"/>
                </a:gradFill>
              </a:rPr>
              <a:t>Hyper-V</a:t>
            </a:r>
            <a:endParaRPr lang="en-US" spc="-50" dirty="0">
              <a:gradFill>
                <a:gsLst>
                  <a:gs pos="79817">
                    <a:srgbClr val="FFFFFF"/>
                  </a:gs>
                  <a:gs pos="0">
                    <a:srgbClr val="FFFFFF"/>
                  </a:gs>
                </a:gsLst>
                <a:lin ang="5400000" scaled="0"/>
              </a:gradFill>
            </a:endParaRPr>
          </a:p>
        </p:txBody>
      </p:sp>
      <p:sp>
        <p:nvSpPr>
          <p:cNvPr id="36" name="TextBox 35"/>
          <p:cNvSpPr txBox="1"/>
          <p:nvPr/>
        </p:nvSpPr>
        <p:spPr>
          <a:xfrm>
            <a:off x="8000939" y="2314796"/>
            <a:ext cx="1643440" cy="193899"/>
          </a:xfrm>
          <a:prstGeom prst="rect">
            <a:avLst/>
          </a:prstGeom>
          <a:noFill/>
        </p:spPr>
        <p:txBody>
          <a:bodyPr wrap="square" lIns="0" tIns="0" rIns="0" bIns="0" rtlCol="0">
            <a:spAutoFit/>
          </a:bodyPr>
          <a:lstStyle/>
          <a:p>
            <a:pPr algn="ctr">
              <a:lnSpc>
                <a:spcPct val="90000"/>
              </a:lnSpc>
            </a:pPr>
            <a:r>
              <a:rPr lang="en-US" sz="1400" spc="-50" dirty="0" smtClean="0">
                <a:gradFill>
                  <a:gsLst>
                    <a:gs pos="79817">
                      <a:srgbClr val="505050"/>
                    </a:gs>
                    <a:gs pos="30000">
                      <a:srgbClr val="505050"/>
                    </a:gs>
                  </a:gsLst>
                  <a:lin ang="5400000" scaled="0"/>
                </a:gradFill>
              </a:rPr>
              <a:t>Applications</a:t>
            </a:r>
          </a:p>
        </p:txBody>
      </p:sp>
      <p:sp>
        <p:nvSpPr>
          <p:cNvPr id="37" name="TextBox 36"/>
          <p:cNvSpPr txBox="1"/>
          <p:nvPr/>
        </p:nvSpPr>
        <p:spPr>
          <a:xfrm>
            <a:off x="9998043" y="2314796"/>
            <a:ext cx="1643440" cy="193899"/>
          </a:xfrm>
          <a:prstGeom prst="rect">
            <a:avLst/>
          </a:prstGeom>
          <a:noFill/>
        </p:spPr>
        <p:txBody>
          <a:bodyPr wrap="square" lIns="0" tIns="0" rIns="0" bIns="0" rtlCol="0">
            <a:spAutoFit/>
          </a:bodyPr>
          <a:lstStyle/>
          <a:p>
            <a:pPr algn="ctr">
              <a:lnSpc>
                <a:spcPct val="90000"/>
              </a:lnSpc>
            </a:pPr>
            <a:r>
              <a:rPr lang="en-US" sz="1400" spc="-50" dirty="0" smtClean="0">
                <a:gradFill>
                  <a:gsLst>
                    <a:gs pos="79817">
                      <a:srgbClr val="505050"/>
                    </a:gs>
                    <a:gs pos="30000">
                      <a:srgbClr val="505050"/>
                    </a:gs>
                  </a:gsLst>
                  <a:lin ang="5400000" scaled="0"/>
                </a:gradFill>
              </a:rPr>
              <a:t>Applications</a:t>
            </a:r>
          </a:p>
        </p:txBody>
      </p:sp>
      <p:sp>
        <p:nvSpPr>
          <p:cNvPr id="39" name="TextBox 38"/>
          <p:cNvSpPr txBox="1"/>
          <p:nvPr/>
        </p:nvSpPr>
        <p:spPr>
          <a:xfrm>
            <a:off x="10548181" y="4034603"/>
            <a:ext cx="891205" cy="332399"/>
          </a:xfrm>
          <a:prstGeom prst="rect">
            <a:avLst/>
          </a:prstGeom>
          <a:noFill/>
        </p:spPr>
        <p:txBody>
          <a:bodyPr wrap="square" lIns="0" tIns="0" rIns="0" bIns="0" rtlCol="0">
            <a:spAutoFit/>
          </a:bodyPr>
          <a:lstStyle/>
          <a:p>
            <a:pPr algn="r">
              <a:lnSpc>
                <a:spcPct val="90000"/>
              </a:lnSpc>
            </a:pPr>
            <a:r>
              <a:rPr lang="en-US" sz="1200" spc="-50" dirty="0" smtClean="0">
                <a:gradFill>
                  <a:gsLst>
                    <a:gs pos="79817">
                      <a:srgbClr val="505050"/>
                    </a:gs>
                    <a:gs pos="30000">
                      <a:srgbClr val="505050"/>
                    </a:gs>
                  </a:gsLst>
                  <a:lin ang="5400000" scaled="0"/>
                </a:gradFill>
              </a:rPr>
              <a:t>Virtualization</a:t>
            </a:r>
            <a:br>
              <a:rPr lang="en-US" sz="1200" spc="-50" dirty="0" smtClean="0">
                <a:gradFill>
                  <a:gsLst>
                    <a:gs pos="79817">
                      <a:srgbClr val="505050"/>
                    </a:gs>
                    <a:gs pos="30000">
                      <a:srgbClr val="505050"/>
                    </a:gs>
                  </a:gsLst>
                  <a:lin ang="5400000" scaled="0"/>
                </a:gradFill>
              </a:rPr>
            </a:br>
            <a:r>
              <a:rPr lang="en-US" sz="1200" spc="-50" dirty="0" smtClean="0">
                <a:gradFill>
                  <a:gsLst>
                    <a:gs pos="79817">
                      <a:srgbClr val="505050"/>
                    </a:gs>
                    <a:gs pos="30000">
                      <a:srgbClr val="505050"/>
                    </a:gs>
                  </a:gsLst>
                  <a:lin ang="5400000" scaled="0"/>
                </a:gradFill>
              </a:rPr>
              <a:t>Service Client</a:t>
            </a:r>
          </a:p>
        </p:txBody>
      </p:sp>
      <p:sp>
        <p:nvSpPr>
          <p:cNvPr id="40" name="TextBox 39"/>
          <p:cNvSpPr txBox="1"/>
          <p:nvPr/>
        </p:nvSpPr>
        <p:spPr>
          <a:xfrm>
            <a:off x="8500217" y="4024627"/>
            <a:ext cx="977595" cy="332399"/>
          </a:xfrm>
          <a:prstGeom prst="rect">
            <a:avLst/>
          </a:prstGeom>
          <a:noFill/>
        </p:spPr>
        <p:txBody>
          <a:bodyPr wrap="square" lIns="0" tIns="0" rIns="0" bIns="0" rtlCol="0">
            <a:spAutoFit/>
          </a:bodyPr>
          <a:lstStyle/>
          <a:p>
            <a:pPr algn="r">
              <a:lnSpc>
                <a:spcPct val="90000"/>
              </a:lnSpc>
            </a:pPr>
            <a:r>
              <a:rPr lang="en-US" sz="1200" spc="-50" dirty="0" smtClean="0">
                <a:gradFill>
                  <a:gsLst>
                    <a:gs pos="79817">
                      <a:srgbClr val="D2D2D2">
                        <a:lumMod val="10000"/>
                      </a:srgbClr>
                    </a:gs>
                    <a:gs pos="0">
                      <a:srgbClr val="D2D2D2">
                        <a:lumMod val="10000"/>
                      </a:srgbClr>
                    </a:gs>
                  </a:gsLst>
                  <a:lin ang="5400000" scaled="0"/>
                </a:gradFill>
              </a:rPr>
              <a:t>Virtualization</a:t>
            </a:r>
            <a:br>
              <a:rPr lang="en-US" sz="1200" spc="-50" dirty="0" smtClean="0">
                <a:gradFill>
                  <a:gsLst>
                    <a:gs pos="79817">
                      <a:srgbClr val="D2D2D2">
                        <a:lumMod val="10000"/>
                      </a:srgbClr>
                    </a:gs>
                    <a:gs pos="0">
                      <a:srgbClr val="D2D2D2">
                        <a:lumMod val="10000"/>
                      </a:srgbClr>
                    </a:gs>
                  </a:gsLst>
                  <a:lin ang="5400000" scaled="0"/>
                </a:gradFill>
              </a:rPr>
            </a:br>
            <a:r>
              <a:rPr lang="en-US" sz="1200" spc="-50" dirty="0" smtClean="0">
                <a:gradFill>
                  <a:gsLst>
                    <a:gs pos="79817">
                      <a:srgbClr val="D2D2D2">
                        <a:lumMod val="10000"/>
                      </a:srgbClr>
                    </a:gs>
                    <a:gs pos="0">
                      <a:srgbClr val="D2D2D2">
                        <a:lumMod val="10000"/>
                      </a:srgbClr>
                    </a:gs>
                  </a:gsLst>
                  <a:lin ang="5400000" scaled="0"/>
                </a:gradFill>
              </a:rPr>
              <a:t>Service Client</a:t>
            </a:r>
          </a:p>
        </p:txBody>
      </p:sp>
    </p:spTree>
    <p:extLst>
      <p:ext uri="{BB962C8B-B14F-4D97-AF65-F5344CB8AC3E}">
        <p14:creationId xmlns:p14="http://schemas.microsoft.com/office/powerpoint/2010/main" val="42834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9478" y="1685953"/>
            <a:ext cx="2843348" cy="1771062"/>
            <a:chOff x="6048375" y="1719263"/>
            <a:chExt cx="2900363" cy="1806575"/>
          </a:xfrm>
        </p:grpSpPr>
        <p:sp>
          <p:nvSpPr>
            <p:cNvPr id="184" name="Rectangle 183"/>
            <p:cNvSpPr/>
            <p:nvPr/>
          </p:nvSpPr>
          <p:spPr bwMode="auto">
            <a:xfrm>
              <a:off x="6048375" y="1719263"/>
              <a:ext cx="2824163"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sp>
          <p:nvSpPr>
            <p:cNvPr id="218" name="TextBox B"/>
            <p:cNvSpPr txBox="1">
              <a:spLocks noChangeArrowheads="1"/>
            </p:cNvSpPr>
            <p:nvPr/>
          </p:nvSpPr>
          <p:spPr bwMode="auto">
            <a:xfrm>
              <a:off x="6048375" y="1719263"/>
              <a:ext cx="29003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en-US" sz="1568">
                  <a:solidFill>
                    <a:srgbClr val="FFFFFF"/>
                  </a:solidFill>
                </a:rPr>
                <a:t>Complexities due to diverse </a:t>
              </a:r>
              <a:br>
                <a:rPr lang="en-US" sz="1568">
                  <a:solidFill>
                    <a:srgbClr val="FFFFFF"/>
                  </a:solidFill>
                </a:rPr>
              </a:br>
              <a:r>
                <a:rPr lang="en-US" sz="1568">
                  <a:solidFill>
                    <a:srgbClr val="FFFFFF"/>
                  </a:solidFill>
                </a:rPr>
                <a:t>datacenter infrastructure.</a:t>
              </a:r>
            </a:p>
          </p:txBody>
        </p:sp>
      </p:grpSp>
      <p:sp>
        <p:nvSpPr>
          <p:cNvPr id="16393" name="Rectangle 2"/>
          <p:cNvSpPr>
            <a:spLocks noGrp="1"/>
          </p:cNvSpPr>
          <p:nvPr>
            <p:ph type="title"/>
          </p:nvPr>
        </p:nvSpPr>
        <p:spPr/>
        <p:txBody>
          <a:bodyPr/>
          <a:lstStyle/>
          <a:p>
            <a:pPr>
              <a:defRPr/>
            </a:pPr>
            <a:r>
              <a:rPr sz="4800" dirty="0" smtClean="0"/>
              <a:t>Customer challenges and opportunities</a:t>
            </a:r>
          </a:p>
        </p:txBody>
      </p:sp>
      <p:grpSp>
        <p:nvGrpSpPr>
          <p:cNvPr id="13" name="Group 12"/>
          <p:cNvGrpSpPr/>
          <p:nvPr/>
        </p:nvGrpSpPr>
        <p:grpSpPr>
          <a:xfrm>
            <a:off x="261458" y="1159926"/>
            <a:ext cx="2862023" cy="2298644"/>
            <a:chOff x="266700" y="1182688"/>
            <a:chExt cx="2919413" cy="2344737"/>
          </a:xfrm>
        </p:grpSpPr>
        <p:sp>
          <p:nvSpPr>
            <p:cNvPr id="225" name="Rectangle 224"/>
            <p:cNvSpPr/>
            <p:nvPr/>
          </p:nvSpPr>
          <p:spPr bwMode="auto">
            <a:xfrm>
              <a:off x="266700" y="1720850"/>
              <a:ext cx="2824163"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grpSp>
          <p:nvGrpSpPr>
            <p:cNvPr id="2" name="Group 1"/>
            <p:cNvGrpSpPr/>
            <p:nvPr/>
          </p:nvGrpSpPr>
          <p:grpSpPr>
            <a:xfrm>
              <a:off x="274638" y="1182688"/>
              <a:ext cx="2911475" cy="2315524"/>
              <a:chOff x="274638" y="1182688"/>
              <a:chExt cx="2911475" cy="2315524"/>
            </a:xfrm>
          </p:grpSpPr>
          <p:sp>
            <p:nvSpPr>
              <p:cNvPr id="210" name="TextBox B"/>
              <p:cNvSpPr txBox="1">
                <a:spLocks noChangeArrowheads="1"/>
              </p:cNvSpPr>
              <p:nvPr/>
            </p:nvSpPr>
            <p:spPr bwMode="auto">
              <a:xfrm>
                <a:off x="282575" y="1719263"/>
                <a:ext cx="2808287"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en-US" sz="1568" dirty="0">
                    <a:solidFill>
                      <a:srgbClr val="FFFFFF"/>
                    </a:solidFill>
                  </a:rPr>
                  <a:t>Flat or shrinking IT </a:t>
                </a:r>
                <a:br>
                  <a:rPr lang="en-US" sz="1568" dirty="0">
                    <a:solidFill>
                      <a:srgbClr val="FFFFFF"/>
                    </a:solidFill>
                  </a:rPr>
                </a:br>
                <a:r>
                  <a:rPr lang="en-US" sz="1568" dirty="0">
                    <a:solidFill>
                      <a:srgbClr val="FFFFFF"/>
                    </a:solidFill>
                  </a:rPr>
                  <a:t>budgets even as business expectations increase.</a:t>
                </a:r>
              </a:p>
              <a:p>
                <a:pPr defTabSz="913505" eaLnBrk="1" fontAlgn="base" hangingPunct="1">
                  <a:lnSpc>
                    <a:spcPct val="90000"/>
                  </a:lnSpc>
                  <a:spcBef>
                    <a:spcPts val="588"/>
                  </a:spcBef>
                  <a:spcAft>
                    <a:spcPts val="588"/>
                  </a:spcAft>
                </a:pPr>
                <a:r>
                  <a:rPr lang="en-US" sz="1568" dirty="0">
                    <a:solidFill>
                      <a:srgbClr val="FFFFFF"/>
                    </a:solidFill>
                  </a:rPr>
                  <a:t>Efficient datacenter operations across </a:t>
                </a:r>
                <a:br>
                  <a:rPr lang="en-US" sz="1568" dirty="0">
                    <a:solidFill>
                      <a:srgbClr val="FFFFFF"/>
                    </a:solidFill>
                  </a:rPr>
                </a:br>
                <a:r>
                  <a:rPr lang="en-US" sz="1568" dirty="0">
                    <a:solidFill>
                      <a:srgbClr val="FFFFFF"/>
                    </a:solidFill>
                  </a:rPr>
                  <a:t>entire customer base.</a:t>
                </a:r>
              </a:p>
            </p:txBody>
          </p:sp>
          <p:sp>
            <p:nvSpPr>
              <p:cNvPr id="131" name="Rectangle 130"/>
              <p:cNvSpPr/>
              <p:nvPr/>
            </p:nvSpPr>
            <p:spPr bwMode="auto">
              <a:xfrm>
                <a:off x="274638" y="1182688"/>
                <a:ext cx="2911475" cy="6731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defTabSz="914102" fontAlgn="base">
                  <a:spcBef>
                    <a:spcPct val="0"/>
                  </a:spcBef>
                  <a:spcAft>
                    <a:spcPct val="0"/>
                  </a:spcAft>
                  <a:defRPr/>
                </a:pPr>
                <a:r>
                  <a:rPr lang="en-US" sz="1961" b="1" dirty="0">
                    <a:gradFill>
                      <a:gsLst>
                        <a:gs pos="0">
                          <a:schemeClr val="accent1"/>
                        </a:gs>
                        <a:gs pos="100000">
                          <a:schemeClr val="accent1"/>
                        </a:gs>
                      </a:gsLst>
                      <a:lin ang="5400000" scaled="1"/>
                    </a:gradFill>
                  </a:rPr>
                  <a:t>Challenges:</a:t>
                </a:r>
              </a:p>
            </p:txBody>
          </p:sp>
        </p:grpSp>
      </p:grpSp>
      <p:grpSp>
        <p:nvGrpSpPr>
          <p:cNvPr id="17" name="Group 16"/>
          <p:cNvGrpSpPr/>
          <p:nvPr/>
        </p:nvGrpSpPr>
        <p:grpSpPr>
          <a:xfrm>
            <a:off x="277022" y="3457014"/>
            <a:ext cx="2779558" cy="3067453"/>
            <a:chOff x="282576" y="3525838"/>
            <a:chExt cx="2835294" cy="3128962"/>
          </a:xfrm>
          <a:solidFill>
            <a:schemeClr val="tx2"/>
          </a:solidFill>
        </p:grpSpPr>
        <p:sp>
          <p:nvSpPr>
            <p:cNvPr id="181" name="Rectangle 180"/>
            <p:cNvSpPr/>
            <p:nvPr/>
          </p:nvSpPr>
          <p:spPr bwMode="auto">
            <a:xfrm>
              <a:off x="282576" y="4064000"/>
              <a:ext cx="2816224" cy="2590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765" spc="-49" dirty="0">
                <a:gradFill>
                  <a:gsLst>
                    <a:gs pos="2917">
                      <a:srgbClr val="505050"/>
                    </a:gs>
                    <a:gs pos="30000">
                      <a:srgbClr val="505050"/>
                    </a:gs>
                  </a:gsLst>
                  <a:lin ang="5400000" scaled="0"/>
                </a:gradFill>
              </a:endParaRPr>
            </a:p>
          </p:txBody>
        </p:sp>
        <p:grpSp>
          <p:nvGrpSpPr>
            <p:cNvPr id="6" name="Group 5"/>
            <p:cNvGrpSpPr/>
            <p:nvPr/>
          </p:nvGrpSpPr>
          <p:grpSpPr>
            <a:xfrm>
              <a:off x="282576" y="3525838"/>
              <a:ext cx="2835294" cy="2378605"/>
              <a:chOff x="274638" y="3525838"/>
              <a:chExt cx="2843231" cy="2378605"/>
            </a:xfrm>
            <a:grpFill/>
          </p:grpSpPr>
          <p:sp>
            <p:nvSpPr>
              <p:cNvPr id="132" name="Rectangle 131"/>
              <p:cNvSpPr/>
              <p:nvPr/>
            </p:nvSpPr>
            <p:spPr bwMode="auto">
              <a:xfrm>
                <a:off x="274638" y="3525838"/>
                <a:ext cx="2495550" cy="647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defTabSz="914102" fontAlgn="base">
                  <a:spcBef>
                    <a:spcPct val="0"/>
                  </a:spcBef>
                  <a:spcAft>
                    <a:spcPct val="0"/>
                  </a:spcAft>
                  <a:defRPr/>
                </a:pPr>
                <a:r>
                  <a:rPr lang="en-US" sz="1961" b="1" dirty="0">
                    <a:gradFill>
                      <a:gsLst>
                        <a:gs pos="0">
                          <a:schemeClr val="tx2"/>
                        </a:gs>
                        <a:gs pos="100000">
                          <a:schemeClr val="tx2"/>
                        </a:gs>
                      </a:gsLst>
                      <a:lin ang="5400000" scaled="1"/>
                    </a:gradFill>
                  </a:rPr>
                  <a:t>Opportunities: </a:t>
                </a:r>
              </a:p>
            </p:txBody>
          </p:sp>
          <p:sp>
            <p:nvSpPr>
              <p:cNvPr id="186" name="Rectangle 185"/>
              <p:cNvSpPr/>
              <p:nvPr/>
            </p:nvSpPr>
            <p:spPr bwMode="auto">
              <a:xfrm>
                <a:off x="274638" y="4179242"/>
                <a:ext cx="2843231" cy="172520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r>
                  <a:rPr lang="en-US" sz="2941" dirty="0">
                    <a:solidFill>
                      <a:srgbClr val="FFFFFF"/>
                    </a:solidFill>
                  </a:rPr>
                  <a:t>Enterprise-class</a:t>
                </a:r>
              </a:p>
            </p:txBody>
          </p:sp>
        </p:grpSp>
      </p:grpSp>
      <p:grpSp>
        <p:nvGrpSpPr>
          <p:cNvPr id="8" name="Group 7"/>
          <p:cNvGrpSpPr/>
          <p:nvPr/>
        </p:nvGrpSpPr>
        <p:grpSpPr>
          <a:xfrm>
            <a:off x="3081461" y="3984598"/>
            <a:ext cx="2787321" cy="2539870"/>
            <a:chOff x="3143250" y="4064001"/>
            <a:chExt cx="2843213" cy="2590800"/>
          </a:xfrm>
          <a:solidFill>
            <a:schemeClr val="tx2"/>
          </a:solidFill>
        </p:grpSpPr>
        <p:sp>
          <p:nvSpPr>
            <p:cNvPr id="152" name="Rectangle 151"/>
            <p:cNvSpPr/>
            <p:nvPr/>
          </p:nvSpPr>
          <p:spPr bwMode="auto">
            <a:xfrm>
              <a:off x="3143250" y="4064001"/>
              <a:ext cx="2833688" cy="2590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US" sz="2941" dirty="0">
                <a:solidFill>
                  <a:srgbClr val="FFFFFF"/>
                </a:solidFill>
              </a:endParaRPr>
            </a:p>
          </p:txBody>
        </p:sp>
        <p:sp>
          <p:nvSpPr>
            <p:cNvPr id="187" name="Rectangle 186"/>
            <p:cNvSpPr/>
            <p:nvPr/>
          </p:nvSpPr>
          <p:spPr bwMode="auto">
            <a:xfrm>
              <a:off x="3151188" y="4179888"/>
              <a:ext cx="2835275" cy="172402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r>
                <a:rPr lang="en-US" sz="2941" dirty="0">
                  <a:solidFill>
                    <a:srgbClr val="FFFFFF"/>
                  </a:solidFill>
                </a:rPr>
                <a:t>Simple and </a:t>
              </a:r>
              <a:br>
                <a:rPr lang="en-US" sz="2941" dirty="0">
                  <a:solidFill>
                    <a:srgbClr val="FFFFFF"/>
                  </a:solidFill>
                </a:rPr>
              </a:br>
              <a:r>
                <a:rPr lang="en-US" sz="2941" dirty="0">
                  <a:solidFill>
                    <a:srgbClr val="FFFFFF"/>
                  </a:solidFill>
                </a:rPr>
                <a:t>cost-effective</a:t>
              </a:r>
            </a:p>
          </p:txBody>
        </p:sp>
      </p:grpSp>
      <p:grpSp>
        <p:nvGrpSpPr>
          <p:cNvPr id="11" name="Group 10"/>
          <p:cNvGrpSpPr/>
          <p:nvPr/>
        </p:nvGrpSpPr>
        <p:grpSpPr>
          <a:xfrm>
            <a:off x="8751037" y="3972147"/>
            <a:ext cx="2827499" cy="2552320"/>
            <a:chOff x="8926513" y="4051300"/>
            <a:chExt cx="2884196" cy="2603499"/>
          </a:xfrm>
          <a:solidFill>
            <a:schemeClr val="tx2"/>
          </a:solidFill>
        </p:grpSpPr>
        <p:sp>
          <p:nvSpPr>
            <p:cNvPr id="149" name="Rectangle 148"/>
            <p:cNvSpPr/>
            <p:nvPr/>
          </p:nvSpPr>
          <p:spPr bwMode="auto">
            <a:xfrm>
              <a:off x="8926513" y="4051300"/>
              <a:ext cx="2860675" cy="260349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765" spc="-49" dirty="0">
                <a:gradFill>
                  <a:gsLst>
                    <a:gs pos="2917">
                      <a:srgbClr val="505050"/>
                    </a:gs>
                    <a:gs pos="30000">
                      <a:srgbClr val="505050"/>
                    </a:gs>
                  </a:gsLst>
                  <a:lin ang="5400000" scaled="0"/>
                </a:gradFill>
              </a:endParaRPr>
            </a:p>
          </p:txBody>
        </p:sp>
        <p:sp>
          <p:nvSpPr>
            <p:cNvPr id="189" name="Rectangle 188"/>
            <p:cNvSpPr/>
            <p:nvPr/>
          </p:nvSpPr>
          <p:spPr bwMode="auto">
            <a:xfrm>
              <a:off x="8950038" y="4179242"/>
              <a:ext cx="2860671" cy="172520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r>
                <a:rPr lang="en-US" sz="2941" dirty="0">
                  <a:solidFill>
                    <a:srgbClr val="FFFFFF"/>
                  </a:solidFill>
                </a:rPr>
                <a:t>User centric </a:t>
              </a:r>
              <a:endParaRPr lang="en-GB" sz="2941" spc="-49" dirty="0">
                <a:gradFill>
                  <a:gsLst>
                    <a:gs pos="2917">
                      <a:srgbClr val="505050"/>
                    </a:gs>
                    <a:gs pos="30000">
                      <a:srgbClr val="505050"/>
                    </a:gs>
                  </a:gsLst>
                  <a:lin ang="5400000" scaled="0"/>
                </a:gradFill>
              </a:endParaRPr>
            </a:p>
          </p:txBody>
        </p:sp>
      </p:grpSp>
      <p:grpSp>
        <p:nvGrpSpPr>
          <p:cNvPr id="3" name="Group 2"/>
          <p:cNvGrpSpPr/>
          <p:nvPr/>
        </p:nvGrpSpPr>
        <p:grpSpPr>
          <a:xfrm>
            <a:off x="3090799" y="1685953"/>
            <a:ext cx="2978745" cy="1771062"/>
            <a:chOff x="3152775" y="1719263"/>
            <a:chExt cx="3038475" cy="1806575"/>
          </a:xfrm>
        </p:grpSpPr>
        <p:sp>
          <p:nvSpPr>
            <p:cNvPr id="183" name="Rectangle 182"/>
            <p:cNvSpPr/>
            <p:nvPr/>
          </p:nvSpPr>
          <p:spPr bwMode="auto">
            <a:xfrm>
              <a:off x="3162300" y="1719263"/>
              <a:ext cx="2824163"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sp>
          <p:nvSpPr>
            <p:cNvPr id="215" name="TextBox B"/>
            <p:cNvSpPr txBox="1">
              <a:spLocks noChangeArrowheads="1"/>
            </p:cNvSpPr>
            <p:nvPr/>
          </p:nvSpPr>
          <p:spPr bwMode="auto">
            <a:xfrm>
              <a:off x="3152775" y="1719263"/>
              <a:ext cx="30384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ja-JP" altLang="en-US" sz="1568" dirty="0">
                  <a:solidFill>
                    <a:srgbClr val="FFFFFF"/>
                  </a:solidFill>
                </a:rPr>
                <a:t>“</a:t>
              </a:r>
              <a:r>
                <a:rPr lang="en-US" altLang="ja-JP" sz="1568" dirty="0">
                  <a:solidFill>
                    <a:srgbClr val="FFFFFF"/>
                  </a:solidFill>
                </a:rPr>
                <a:t>Keeping the lights on</a:t>
              </a:r>
              <a:r>
                <a:rPr lang="ja-JP" altLang="en-US" sz="1568" dirty="0">
                  <a:solidFill>
                    <a:srgbClr val="FFFFFF"/>
                  </a:solidFill>
                </a:rPr>
                <a:t>”</a:t>
              </a:r>
              <a:r>
                <a:rPr lang="en-US" altLang="ja-JP" sz="1568" dirty="0">
                  <a:solidFill>
                    <a:srgbClr val="FFFFFF"/>
                  </a:solidFill>
                </a:rPr>
                <a:t> mandate reduces agility to address app owners</a:t>
              </a:r>
              <a:r>
                <a:rPr lang="ja-JP" altLang="en-US" sz="1568" dirty="0">
                  <a:solidFill>
                    <a:srgbClr val="FFFFFF"/>
                  </a:solidFill>
                </a:rPr>
                <a:t>’</a:t>
              </a:r>
              <a:r>
                <a:rPr lang="en-US" altLang="ja-JP" sz="1568" dirty="0">
                  <a:solidFill>
                    <a:srgbClr val="FFFFFF"/>
                  </a:solidFill>
                </a:rPr>
                <a:t> needs.</a:t>
              </a:r>
            </a:p>
            <a:p>
              <a:pPr defTabSz="913505" eaLnBrk="1" fontAlgn="base" hangingPunct="1">
                <a:lnSpc>
                  <a:spcPct val="90000"/>
                </a:lnSpc>
                <a:spcBef>
                  <a:spcPts val="588"/>
                </a:spcBef>
                <a:spcAft>
                  <a:spcPts val="588"/>
                </a:spcAft>
              </a:pPr>
              <a:r>
                <a:rPr lang="en-US" sz="1568" dirty="0">
                  <a:solidFill>
                    <a:srgbClr val="FFFFFF"/>
                  </a:solidFill>
                </a:rPr>
                <a:t>Need to offer differentiated services to customers.</a:t>
              </a:r>
            </a:p>
          </p:txBody>
        </p:sp>
      </p:grpSp>
      <p:grpSp>
        <p:nvGrpSpPr>
          <p:cNvPr id="5" name="Group 4"/>
          <p:cNvGrpSpPr/>
          <p:nvPr/>
        </p:nvGrpSpPr>
        <p:grpSpPr>
          <a:xfrm>
            <a:off x="8760375" y="1685953"/>
            <a:ext cx="2773314" cy="1771062"/>
            <a:chOff x="8936038" y="1719263"/>
            <a:chExt cx="2828925" cy="1806575"/>
          </a:xfrm>
        </p:grpSpPr>
        <p:sp>
          <p:nvSpPr>
            <p:cNvPr id="185" name="Rectangle 184"/>
            <p:cNvSpPr/>
            <p:nvPr/>
          </p:nvSpPr>
          <p:spPr bwMode="auto">
            <a:xfrm>
              <a:off x="8936038" y="1719263"/>
              <a:ext cx="2824162"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sp>
          <p:nvSpPr>
            <p:cNvPr id="220" name="TextBox B"/>
            <p:cNvSpPr txBox="1">
              <a:spLocks noChangeArrowheads="1"/>
            </p:cNvSpPr>
            <p:nvPr/>
          </p:nvSpPr>
          <p:spPr bwMode="auto">
            <a:xfrm>
              <a:off x="8948738" y="1719263"/>
              <a:ext cx="2816225" cy="1181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en-US" sz="1568" dirty="0">
                  <a:solidFill>
                    <a:srgbClr val="FFFFFF"/>
                  </a:solidFill>
                </a:rPr>
                <a:t>End user pressure to enable access to corporate information from a variety of devices. </a:t>
              </a:r>
            </a:p>
          </p:txBody>
        </p:sp>
      </p:grpSp>
      <p:grpSp>
        <p:nvGrpSpPr>
          <p:cNvPr id="7" name="Group 6"/>
          <p:cNvGrpSpPr/>
          <p:nvPr/>
        </p:nvGrpSpPr>
        <p:grpSpPr>
          <a:xfrm>
            <a:off x="5903021" y="3984597"/>
            <a:ext cx="2797242" cy="2539870"/>
            <a:chOff x="6021388" y="4064000"/>
            <a:chExt cx="2853333" cy="2590799"/>
          </a:xfrm>
          <a:solidFill>
            <a:schemeClr val="tx2"/>
          </a:solidFill>
        </p:grpSpPr>
        <p:sp>
          <p:nvSpPr>
            <p:cNvPr id="134" name="Rectangle 133"/>
            <p:cNvSpPr/>
            <p:nvPr/>
          </p:nvSpPr>
          <p:spPr bwMode="auto">
            <a:xfrm>
              <a:off x="6021388" y="4064000"/>
              <a:ext cx="2835275" cy="259079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2941" spc="-49" dirty="0">
                <a:gradFill>
                  <a:gsLst>
                    <a:gs pos="2917">
                      <a:srgbClr val="505050"/>
                    </a:gs>
                    <a:gs pos="30000">
                      <a:srgbClr val="505050"/>
                    </a:gs>
                  </a:gsLst>
                  <a:lin ang="5400000" scaled="0"/>
                </a:gradFill>
              </a:endParaRPr>
            </a:p>
          </p:txBody>
        </p:sp>
        <p:sp>
          <p:nvSpPr>
            <p:cNvPr id="188" name="Rectangle 187"/>
            <p:cNvSpPr/>
            <p:nvPr/>
          </p:nvSpPr>
          <p:spPr bwMode="auto">
            <a:xfrm>
              <a:off x="6040081" y="4179242"/>
              <a:ext cx="2834640" cy="172520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r>
                <a:rPr lang="en-US" sz="2941" dirty="0">
                  <a:solidFill>
                    <a:srgbClr val="FFFFFF"/>
                  </a:solidFill>
                </a:rPr>
                <a:t>Application </a:t>
              </a:r>
              <a:br>
                <a:rPr lang="en-US" sz="2941" dirty="0">
                  <a:solidFill>
                    <a:srgbClr val="FFFFFF"/>
                  </a:solidFill>
                </a:rPr>
              </a:br>
              <a:r>
                <a:rPr lang="en-US" sz="2941" dirty="0">
                  <a:solidFill>
                    <a:srgbClr val="FFFFFF"/>
                  </a:solidFill>
                </a:rPr>
                <a:t>focused</a:t>
              </a:r>
              <a:endParaRPr lang="en-GB" sz="2941" spc="-49" dirty="0">
                <a:gradFill>
                  <a:gsLst>
                    <a:gs pos="2917">
                      <a:srgbClr val="505050"/>
                    </a:gs>
                    <a:gs pos="30000">
                      <a:srgbClr val="505050"/>
                    </a:gs>
                  </a:gsLst>
                  <a:lin ang="5400000" scaled="0"/>
                </a:gradFill>
              </a:endParaRPr>
            </a:p>
          </p:txBody>
        </p:sp>
      </p:grpSp>
    </p:spTree>
    <p:extLst>
      <p:ext uri="{BB962C8B-B14F-4D97-AF65-F5344CB8AC3E}">
        <p14:creationId xmlns:p14="http://schemas.microsoft.com/office/powerpoint/2010/main" val="2396030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 Live Cloning</a:t>
            </a:r>
            <a:endParaRPr lang="en-US" sz="2399" dirty="0">
              <a:solidFill>
                <a:schemeClr val="tx1"/>
              </a:solidFill>
            </a:endParaRPr>
          </a:p>
        </p:txBody>
      </p:sp>
      <p:sp>
        <p:nvSpPr>
          <p:cNvPr id="6" name="Right Triangle 5"/>
          <p:cNvSpPr/>
          <p:nvPr/>
        </p:nvSpPr>
        <p:spPr bwMode="auto">
          <a:xfrm flipH="1" flipV="1">
            <a:off x="522153" y="2314516"/>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708366" y="1638599"/>
            <a:ext cx="4568505"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Export a clone of a running VM</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Point-time image of running VM</a:t>
            </a:r>
            <a:br>
              <a:rPr lang="en-US" sz="1600" dirty="0" smtClean="0">
                <a:solidFill>
                  <a:srgbClr val="EFEFEF"/>
                </a:solidFill>
                <a:cs typeface="Segoe UI" pitchFamily="34" charset="0"/>
              </a:rPr>
            </a:br>
            <a:r>
              <a:rPr lang="en-US" sz="1600" dirty="0" smtClean="0">
                <a:solidFill>
                  <a:srgbClr val="EFEFEF"/>
                </a:solidFill>
                <a:cs typeface="Segoe UI" pitchFamily="34" charset="0"/>
              </a:rPr>
              <a:t>exported to an alternate location</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Useful for troubleshooting VM</a:t>
            </a:r>
            <a:br>
              <a:rPr lang="en-US" sz="1600" dirty="0" smtClean="0">
                <a:solidFill>
                  <a:srgbClr val="EFEFEF"/>
                </a:solidFill>
                <a:cs typeface="Segoe UI" pitchFamily="34" charset="0"/>
              </a:rPr>
            </a:br>
            <a:r>
              <a:rPr lang="en-US" sz="1600" dirty="0" smtClean="0">
                <a:solidFill>
                  <a:srgbClr val="EFEFEF"/>
                </a:solidFill>
                <a:cs typeface="Segoe UI" pitchFamily="34" charset="0"/>
              </a:rPr>
              <a:t>without downtime for primary VM</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Export from an existing checkpoint</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Export a full cloned virtual machine</a:t>
            </a:r>
            <a:br>
              <a:rPr lang="en-US" sz="1600" dirty="0" smtClean="0">
                <a:solidFill>
                  <a:srgbClr val="EFEFEF"/>
                </a:solidFill>
                <a:cs typeface="Segoe UI" pitchFamily="34" charset="0"/>
              </a:rPr>
            </a:br>
            <a:r>
              <a:rPr lang="en-US" sz="1600" dirty="0" smtClean="0">
                <a:solidFill>
                  <a:srgbClr val="EFEFEF"/>
                </a:solidFill>
                <a:cs typeface="Segoe UI" pitchFamily="34" charset="0"/>
              </a:rPr>
              <a:t>from a point-in-time, existing checkpoint of a virtual machine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Checkpoints automatically merged into single virtual disk</a:t>
            </a:r>
            <a:endParaRPr lang="en-US" sz="1600" dirty="0">
              <a:solidFill>
                <a:srgbClr val="EFEFEF"/>
              </a:solidFill>
              <a:cs typeface="Segoe UI" pitchFamily="34" charset="0"/>
            </a:endParaRPr>
          </a:p>
        </p:txBody>
      </p:sp>
      <p:sp>
        <p:nvSpPr>
          <p:cNvPr id="8" name="Rectangle 7"/>
          <p:cNvSpPr/>
          <p:nvPr/>
        </p:nvSpPr>
        <p:spPr>
          <a:xfrm>
            <a:off x="522152" y="1323917"/>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Duplication of a Virtual Machine whilst Running</a:t>
            </a:r>
            <a:endParaRPr lang="en-US" sz="2400" kern="0" dirty="0">
              <a:solidFill>
                <a:srgbClr val="FFFFFF"/>
              </a:solidFill>
            </a:endParaRPr>
          </a:p>
        </p:txBody>
      </p:sp>
      <p:sp>
        <p:nvSpPr>
          <p:cNvPr id="14" name="Freeform 79"/>
          <p:cNvSpPr>
            <a:spLocks noEditPoints="1"/>
          </p:cNvSpPr>
          <p:nvPr/>
        </p:nvSpPr>
        <p:spPr bwMode="black">
          <a:xfrm rot="16200000">
            <a:off x="9896702" y="1767275"/>
            <a:ext cx="1360643" cy="16884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1"/>
          </a:solidFill>
          <a:ln>
            <a:noFill/>
          </a:ln>
          <a:extLst/>
        </p:spPr>
        <p:txBody>
          <a:bodyPr vert="horz" wrap="square" lIns="82284" tIns="41143" rIns="82284" bIns="41143" numCol="1" anchor="t" anchorCtr="0" compatLnSpc="1">
            <a:prstTxWarp prst="textNoShape">
              <a:avLst/>
            </a:prstTxWarp>
          </a:bodyPr>
          <a:lstStyle/>
          <a:p>
            <a:pPr defTabSz="914363"/>
            <a:endParaRPr lang="en-US" sz="1600" dirty="0">
              <a:solidFill>
                <a:srgbClr val="505050"/>
              </a:solidFill>
            </a:endParaRPr>
          </a:p>
        </p:txBody>
      </p:sp>
      <p:sp>
        <p:nvSpPr>
          <p:cNvPr id="12" name="Freeform 207"/>
          <p:cNvSpPr>
            <a:spLocks noEditPoints="1"/>
          </p:cNvSpPr>
          <p:nvPr/>
        </p:nvSpPr>
        <p:spPr bwMode="gray">
          <a:xfrm>
            <a:off x="5962493" y="1858961"/>
            <a:ext cx="2331213" cy="1788080"/>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13" name="Picture 19474"/>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a:off x="6251687" y="1180775"/>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79"/>
          <p:cNvSpPr>
            <a:spLocks noEditPoints="1"/>
          </p:cNvSpPr>
          <p:nvPr/>
        </p:nvSpPr>
        <p:spPr bwMode="black">
          <a:xfrm>
            <a:off x="10044137" y="2467764"/>
            <a:ext cx="385120" cy="52063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ADEADB"/>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3" name="TextBox 2"/>
          <p:cNvSpPr txBox="1"/>
          <p:nvPr/>
        </p:nvSpPr>
        <p:spPr>
          <a:xfrm>
            <a:off x="10044137" y="3020155"/>
            <a:ext cx="385120" cy="193899"/>
          </a:xfrm>
          <a:prstGeom prst="rect">
            <a:avLst/>
          </a:prstGeom>
          <a:noFill/>
        </p:spPr>
        <p:txBody>
          <a:bodyPr wrap="square" lIns="0" tIns="0" rIns="0" bIns="0" rtlCol="0">
            <a:spAutoFit/>
          </a:bodyPr>
          <a:lstStyle/>
          <a:p>
            <a:pPr algn="ctr">
              <a:lnSpc>
                <a:spcPct val="90000"/>
              </a:lnSpc>
            </a:pPr>
            <a:r>
              <a:rPr lang="en-US" sz="1400" spc="-50" dirty="0" smtClean="0">
                <a:solidFill>
                  <a:srgbClr val="FFFFFF"/>
                </a:solidFill>
              </a:rPr>
              <a:t>VM1</a:t>
            </a:r>
          </a:p>
        </p:txBody>
      </p:sp>
      <p:pic>
        <p:nvPicPr>
          <p:cNvPr id="16" name="Picture 19474"/>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bwMode="auto">
          <a:xfrm>
            <a:off x="6832217" y="1447928"/>
            <a:ext cx="943107" cy="157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79"/>
          <p:cNvSpPr>
            <a:spLocks noEditPoints="1"/>
          </p:cNvSpPr>
          <p:nvPr/>
        </p:nvSpPr>
        <p:spPr bwMode="black">
          <a:xfrm>
            <a:off x="10548019" y="2465264"/>
            <a:ext cx="385120" cy="52063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8E81"/>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18" name="TextBox 17"/>
          <p:cNvSpPr txBox="1"/>
          <p:nvPr/>
        </p:nvSpPr>
        <p:spPr>
          <a:xfrm>
            <a:off x="10548019" y="3020154"/>
            <a:ext cx="385120" cy="193899"/>
          </a:xfrm>
          <a:prstGeom prst="rect">
            <a:avLst/>
          </a:prstGeom>
          <a:noFill/>
        </p:spPr>
        <p:txBody>
          <a:bodyPr wrap="square" lIns="0" tIns="0" rIns="0" bIns="0" rtlCol="0">
            <a:spAutoFit/>
          </a:bodyPr>
          <a:lstStyle/>
          <a:p>
            <a:pPr algn="ctr">
              <a:lnSpc>
                <a:spcPct val="90000"/>
              </a:lnSpc>
            </a:pPr>
            <a:r>
              <a:rPr lang="en-US" sz="1400" spc="-50" dirty="0" smtClean="0">
                <a:solidFill>
                  <a:srgbClr val="FFFFFF"/>
                </a:solidFill>
              </a:rPr>
              <a:t>VM2</a:t>
            </a:r>
          </a:p>
        </p:txBody>
      </p:sp>
      <p:cxnSp>
        <p:nvCxnSpPr>
          <p:cNvPr id="5" name="Straight Connector 4"/>
          <p:cNvCxnSpPr/>
          <p:nvPr/>
        </p:nvCxnSpPr>
        <p:spPr>
          <a:xfrm>
            <a:off x="8293704" y="2716787"/>
            <a:ext cx="1439111" cy="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790477" y="3694295"/>
            <a:ext cx="6018944" cy="551497"/>
            <a:chOff x="5832042" y="3747079"/>
            <a:chExt cx="6018944" cy="551497"/>
          </a:xfrm>
        </p:grpSpPr>
        <p:sp>
          <p:nvSpPr>
            <p:cNvPr id="20" name="Oval 19"/>
            <p:cNvSpPr/>
            <p:nvPr/>
          </p:nvSpPr>
          <p:spPr bwMode="auto">
            <a:xfrm>
              <a:off x="5832042" y="3747079"/>
              <a:ext cx="551497" cy="551497"/>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smtClean="0">
                  <a:gradFill>
                    <a:gsLst>
                      <a:gs pos="0">
                        <a:srgbClr val="FFFFFF"/>
                      </a:gs>
                      <a:gs pos="100000">
                        <a:srgbClr val="FFFFFF"/>
                      </a:gs>
                    </a:gsLst>
                    <a:lin ang="5400000" scaled="0"/>
                  </a:gradFill>
                </a:rPr>
                <a:t>1</a:t>
              </a:r>
            </a:p>
          </p:txBody>
        </p:sp>
        <p:sp>
          <p:nvSpPr>
            <p:cNvPr id="21" name="TextBox 20"/>
            <p:cNvSpPr txBox="1"/>
            <p:nvPr/>
          </p:nvSpPr>
          <p:spPr>
            <a:xfrm>
              <a:off x="6590747" y="3874605"/>
              <a:ext cx="5260239" cy="276999"/>
            </a:xfrm>
            <a:prstGeom prst="rect">
              <a:avLst/>
            </a:prstGeom>
            <a:noFill/>
          </p:spPr>
          <p:txBody>
            <a:bodyPr wrap="square" lIns="0" tIns="0" rIns="0" bIns="0" rtlCol="0">
              <a:spAutoFit/>
            </a:bodyPr>
            <a:lstStyle/>
            <a:p>
              <a:pPr>
                <a:lnSpc>
                  <a:spcPct val="90000"/>
                </a:lnSpc>
              </a:pPr>
              <a:r>
                <a:rPr lang="en-US" sz="2000" spc="-50" dirty="0" smtClean="0">
                  <a:gradFill>
                    <a:gsLst>
                      <a:gs pos="2917">
                        <a:srgbClr val="505050"/>
                      </a:gs>
                      <a:gs pos="30000">
                        <a:srgbClr val="505050"/>
                      </a:gs>
                    </a:gsLst>
                    <a:lin ang="5400000" scaled="0"/>
                  </a:gradFill>
                </a:rPr>
                <a:t>User Initiates an export of a running VM</a:t>
              </a:r>
            </a:p>
          </p:txBody>
        </p:sp>
      </p:grpSp>
      <p:grpSp>
        <p:nvGrpSpPr>
          <p:cNvPr id="10" name="Group 9"/>
          <p:cNvGrpSpPr/>
          <p:nvPr/>
        </p:nvGrpSpPr>
        <p:grpSpPr>
          <a:xfrm>
            <a:off x="5790477" y="4290586"/>
            <a:ext cx="6018944" cy="830997"/>
            <a:chOff x="5832042" y="4250834"/>
            <a:chExt cx="6018944" cy="830997"/>
          </a:xfrm>
        </p:grpSpPr>
        <p:sp>
          <p:nvSpPr>
            <p:cNvPr id="22" name="Oval 21"/>
            <p:cNvSpPr/>
            <p:nvPr/>
          </p:nvSpPr>
          <p:spPr bwMode="auto">
            <a:xfrm>
              <a:off x="5832042" y="4373278"/>
              <a:ext cx="551497" cy="551497"/>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a:gradFill>
                    <a:gsLst>
                      <a:gs pos="0">
                        <a:srgbClr val="FFFFFF"/>
                      </a:gs>
                      <a:gs pos="100000">
                        <a:srgbClr val="FFFFFF"/>
                      </a:gs>
                    </a:gsLst>
                    <a:lin ang="5400000" scaled="0"/>
                  </a:gradFill>
                </a:rPr>
                <a:t>2</a:t>
              </a:r>
              <a:endParaRPr lang="en-US" sz="2000" b="1" spc="-50" dirty="0" smtClean="0">
                <a:gradFill>
                  <a:gsLst>
                    <a:gs pos="0">
                      <a:srgbClr val="FFFFFF"/>
                    </a:gs>
                    <a:gs pos="100000">
                      <a:srgbClr val="FFFFFF"/>
                    </a:gs>
                  </a:gsLst>
                  <a:lin ang="5400000" scaled="0"/>
                </a:gradFill>
              </a:endParaRPr>
            </a:p>
          </p:txBody>
        </p:sp>
        <p:sp>
          <p:nvSpPr>
            <p:cNvPr id="23" name="TextBox 22"/>
            <p:cNvSpPr txBox="1"/>
            <p:nvPr/>
          </p:nvSpPr>
          <p:spPr>
            <a:xfrm>
              <a:off x="6590747" y="4250834"/>
              <a:ext cx="5260239" cy="830997"/>
            </a:xfrm>
            <a:prstGeom prst="rect">
              <a:avLst/>
            </a:prstGeom>
            <a:noFill/>
          </p:spPr>
          <p:txBody>
            <a:bodyPr wrap="square" lIns="0" tIns="0" rIns="0" bIns="0" rtlCol="0">
              <a:spAutoFit/>
            </a:bodyPr>
            <a:lstStyle/>
            <a:p>
              <a:pPr>
                <a:lnSpc>
                  <a:spcPct val="90000"/>
                </a:lnSpc>
              </a:pPr>
              <a:r>
                <a:rPr lang="en-US" sz="2000" spc="-50" dirty="0" smtClean="0">
                  <a:gradFill>
                    <a:gsLst>
                      <a:gs pos="2917">
                        <a:srgbClr val="505050"/>
                      </a:gs>
                      <a:gs pos="30000">
                        <a:srgbClr val="505050"/>
                      </a:gs>
                    </a:gsLst>
                    <a:lin ang="5400000" scaled="0"/>
                  </a:gradFill>
                </a:rPr>
                <a:t>Hyper-V performs a live, point-in-time export of the VM, which remains running, creating the new files in the target location</a:t>
              </a:r>
            </a:p>
          </p:txBody>
        </p:sp>
      </p:grpSp>
      <p:grpSp>
        <p:nvGrpSpPr>
          <p:cNvPr id="11" name="Group 10"/>
          <p:cNvGrpSpPr/>
          <p:nvPr/>
        </p:nvGrpSpPr>
        <p:grpSpPr>
          <a:xfrm>
            <a:off x="5790477" y="5137351"/>
            <a:ext cx="6018944" cy="584541"/>
            <a:chOff x="5832042" y="5029007"/>
            <a:chExt cx="6018944" cy="584541"/>
          </a:xfrm>
        </p:grpSpPr>
        <p:sp>
          <p:nvSpPr>
            <p:cNvPr id="24" name="Oval 23"/>
            <p:cNvSpPr/>
            <p:nvPr/>
          </p:nvSpPr>
          <p:spPr bwMode="auto">
            <a:xfrm>
              <a:off x="5832042" y="5029007"/>
              <a:ext cx="551497" cy="551497"/>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smtClean="0">
                  <a:gradFill>
                    <a:gsLst>
                      <a:gs pos="0">
                        <a:srgbClr val="FFFFFF"/>
                      </a:gs>
                      <a:gs pos="100000">
                        <a:srgbClr val="FFFFFF"/>
                      </a:gs>
                    </a:gsLst>
                    <a:lin ang="5400000" scaled="0"/>
                  </a:gradFill>
                </a:rPr>
                <a:t>3</a:t>
              </a:r>
            </a:p>
          </p:txBody>
        </p:sp>
        <p:sp>
          <p:nvSpPr>
            <p:cNvPr id="25" name="TextBox 24"/>
            <p:cNvSpPr txBox="1"/>
            <p:nvPr/>
          </p:nvSpPr>
          <p:spPr>
            <a:xfrm>
              <a:off x="6590747" y="5059550"/>
              <a:ext cx="5260239" cy="553998"/>
            </a:xfrm>
            <a:prstGeom prst="rect">
              <a:avLst/>
            </a:prstGeom>
            <a:noFill/>
          </p:spPr>
          <p:txBody>
            <a:bodyPr wrap="square" lIns="0" tIns="0" rIns="0" bIns="0" rtlCol="0">
              <a:spAutoFit/>
            </a:bodyPr>
            <a:lstStyle/>
            <a:p>
              <a:pPr>
                <a:lnSpc>
                  <a:spcPct val="90000"/>
                </a:lnSpc>
              </a:pPr>
              <a:r>
                <a:rPr lang="en-US" sz="2000" spc="-50" dirty="0" smtClean="0">
                  <a:gradFill>
                    <a:gsLst>
                      <a:gs pos="2917">
                        <a:srgbClr val="505050"/>
                      </a:gs>
                      <a:gs pos="30000">
                        <a:srgbClr val="505050"/>
                      </a:gs>
                    </a:gsLst>
                    <a:lin ang="5400000" scaled="0"/>
                  </a:gradFill>
                </a:rPr>
                <a:t>Admin imports new, powered-off VM on the target host, finalizes configuration and starts VM</a:t>
              </a:r>
            </a:p>
          </p:txBody>
        </p:sp>
      </p:grpSp>
      <p:grpSp>
        <p:nvGrpSpPr>
          <p:cNvPr id="19" name="Group 18"/>
          <p:cNvGrpSpPr/>
          <p:nvPr/>
        </p:nvGrpSpPr>
        <p:grpSpPr>
          <a:xfrm>
            <a:off x="5790477" y="5868284"/>
            <a:ext cx="6018944" cy="584541"/>
            <a:chOff x="5832042" y="5682235"/>
            <a:chExt cx="6018944" cy="584541"/>
          </a:xfrm>
        </p:grpSpPr>
        <p:sp>
          <p:nvSpPr>
            <p:cNvPr id="26" name="Oval 25"/>
            <p:cNvSpPr/>
            <p:nvPr/>
          </p:nvSpPr>
          <p:spPr bwMode="auto">
            <a:xfrm>
              <a:off x="5832042" y="5682235"/>
              <a:ext cx="551497" cy="551497"/>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smtClean="0">
                  <a:gradFill>
                    <a:gsLst>
                      <a:gs pos="0">
                        <a:srgbClr val="FFFFFF"/>
                      </a:gs>
                      <a:gs pos="100000">
                        <a:srgbClr val="FFFFFF"/>
                      </a:gs>
                    </a:gsLst>
                    <a:lin ang="5400000" scaled="0"/>
                  </a:gradFill>
                </a:rPr>
                <a:t>4</a:t>
              </a:r>
            </a:p>
          </p:txBody>
        </p:sp>
        <p:sp>
          <p:nvSpPr>
            <p:cNvPr id="27" name="TextBox 26"/>
            <p:cNvSpPr txBox="1"/>
            <p:nvPr/>
          </p:nvSpPr>
          <p:spPr>
            <a:xfrm>
              <a:off x="6590747" y="5712778"/>
              <a:ext cx="5260239" cy="553998"/>
            </a:xfrm>
            <a:prstGeom prst="rect">
              <a:avLst/>
            </a:prstGeom>
            <a:noFill/>
          </p:spPr>
          <p:txBody>
            <a:bodyPr wrap="square" lIns="0" tIns="0" rIns="0" bIns="0" rtlCol="0">
              <a:spAutoFit/>
            </a:bodyPr>
            <a:lstStyle/>
            <a:p>
              <a:pPr>
                <a:lnSpc>
                  <a:spcPct val="90000"/>
                </a:lnSpc>
              </a:pPr>
              <a:r>
                <a:rPr lang="en-US" sz="2000" spc="-50" dirty="0" smtClean="0">
                  <a:gradFill>
                    <a:gsLst>
                      <a:gs pos="2917">
                        <a:srgbClr val="505050"/>
                      </a:gs>
                      <a:gs pos="30000">
                        <a:srgbClr val="505050"/>
                      </a:gs>
                    </a:gsLst>
                    <a:lin ang="5400000" scaled="0"/>
                  </a:gradFill>
                </a:rPr>
                <a:t>With Virtual Machine Manager, Admin can select host as part of the clone wizard</a:t>
              </a:r>
            </a:p>
          </p:txBody>
        </p:sp>
      </p:grpSp>
      <p:pic>
        <p:nvPicPr>
          <p:cNvPr id="29" name="Picture 19474"/>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a:off x="6839960" y="1446847"/>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6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mph" presetSubtype="0" fill="hold" nodeType="withEffect">
                                  <p:stCondLst>
                                    <p:cond delay="0"/>
                                  </p:stCondLst>
                                  <p:childTnLst>
                                    <p:animEffect transition="out" filter="fade">
                                      <p:cBhvr>
                                        <p:cTn id="9" dur="750" tmFilter="0, 0; .2, .5; .8, .5; 1, 0"/>
                                        <p:tgtEl>
                                          <p:spTgt spid="13"/>
                                        </p:tgtEl>
                                      </p:cBhvr>
                                    </p:animEffect>
                                    <p:animScale>
                                      <p:cBhvr>
                                        <p:cTn id="10" dur="375" autoRev="1" fill="hold"/>
                                        <p:tgtEl>
                                          <p:spTgt spid="13"/>
                                        </p:tgtEl>
                                      </p:cBhvr>
                                      <p:by x="105000" y="105000"/>
                                    </p:animScale>
                                  </p:childTnLst>
                                </p:cTn>
                              </p:par>
                              <p:par>
                                <p:cTn id="11" presetID="26" presetClass="emph" presetSubtype="0" fill="hold" grpId="0" nodeType="withEffect">
                                  <p:stCondLst>
                                    <p:cond delay="0"/>
                                  </p:stCondLst>
                                  <p:childTnLst>
                                    <p:animEffect transition="out" filter="fade">
                                      <p:cBhvr>
                                        <p:cTn id="12" dur="750" tmFilter="0, 0; .2, .5; .8, .5; 1, 0"/>
                                        <p:tgtEl>
                                          <p:spTgt spid="15"/>
                                        </p:tgtEl>
                                      </p:cBhvr>
                                    </p:animEffect>
                                    <p:animScale>
                                      <p:cBhvr>
                                        <p:cTn id="13" dur="375" autoRev="1" fill="hold"/>
                                        <p:tgtEl>
                                          <p:spTgt spid="15"/>
                                        </p:tgtEl>
                                      </p:cBhvr>
                                      <p:by x="105000" y="105000"/>
                                    </p:animScale>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4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10" presetClass="entr" presetSubtype="0" fill="hold" nodeType="afterEffect">
                                  <p:stCondLst>
                                    <p:cond delay="10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9" presetClass="emph" presetSubtype="0" fill="hold" grpId="1" nodeType="withEffect">
                                  <p:stCondLst>
                                    <p:cond delay="1000"/>
                                  </p:stCondLst>
                                  <p:childTnLst>
                                    <p:animClr clrSpc="rgb" dir="cw">
                                      <p:cBhvr override="childStyle">
                                        <p:cTn id="37" dur="500" fill="hold"/>
                                        <p:tgtEl>
                                          <p:spTgt spid="17"/>
                                        </p:tgtEl>
                                        <p:attrNameLst>
                                          <p:attrName>style.color</p:attrName>
                                        </p:attrNameLst>
                                      </p:cBhvr>
                                      <p:to>
                                        <a:srgbClr val="ADEADB"/>
                                      </p:to>
                                    </p:animClr>
                                    <p:animClr clrSpc="rgb" dir="cw">
                                      <p:cBhvr>
                                        <p:cTn id="38" dur="500" fill="hold"/>
                                        <p:tgtEl>
                                          <p:spTgt spid="17"/>
                                        </p:tgtEl>
                                        <p:attrNameLst>
                                          <p:attrName>fillcolor</p:attrName>
                                        </p:attrNameLst>
                                      </p:cBhvr>
                                      <p:to>
                                        <a:srgbClr val="ADEADB"/>
                                      </p:to>
                                    </p:animClr>
                                    <p:set>
                                      <p:cBhvr>
                                        <p:cTn id="39" dur="500" fill="hold"/>
                                        <p:tgtEl>
                                          <p:spTgt spid="17"/>
                                        </p:tgtEl>
                                        <p:attrNameLst>
                                          <p:attrName>fill.type</p:attrName>
                                        </p:attrNameLst>
                                      </p:cBhvr>
                                      <p:to>
                                        <p:strVal val="solid"/>
                                      </p:to>
                                    </p:set>
                                    <p:set>
                                      <p:cBhvr>
                                        <p:cTn id="40" dur="500" fill="hold"/>
                                        <p:tgtEl>
                                          <p:spTgt spid="17"/>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888481" y="1963551"/>
            <a:ext cx="5686455" cy="41593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20" name="Right Arrow 19"/>
          <p:cNvSpPr/>
          <p:nvPr/>
        </p:nvSpPr>
        <p:spPr bwMode="auto">
          <a:xfrm>
            <a:off x="7305196" y="2776654"/>
            <a:ext cx="2892059" cy="178567"/>
          </a:xfrm>
          <a:prstGeom prst="right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2" name="Title 1"/>
          <p:cNvSpPr>
            <a:spLocks noGrp="1"/>
          </p:cNvSpPr>
          <p:nvPr>
            <p:ph type="title"/>
          </p:nvPr>
        </p:nvSpPr>
        <p:spPr/>
        <p:txBody>
          <a:bodyPr/>
          <a:lstStyle/>
          <a:p>
            <a:r>
              <a:rPr lang="en-US" dirty="0" smtClean="0"/>
              <a:t>Live Migration</a:t>
            </a:r>
            <a:endParaRPr lang="en-US" dirty="0"/>
          </a:p>
        </p:txBody>
      </p:sp>
      <p:sp>
        <p:nvSpPr>
          <p:cNvPr id="11" name="Freeform 207"/>
          <p:cNvSpPr>
            <a:spLocks noEditPoints="1"/>
          </p:cNvSpPr>
          <p:nvPr/>
        </p:nvSpPr>
        <p:spPr bwMode="gray">
          <a:xfrm>
            <a:off x="6197152" y="3344586"/>
            <a:ext cx="165069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12"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583113" y="2606905"/>
            <a:ext cx="943107" cy="157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07"/>
          <p:cNvSpPr>
            <a:spLocks noEditPoints="1"/>
          </p:cNvSpPr>
          <p:nvPr/>
        </p:nvSpPr>
        <p:spPr bwMode="gray">
          <a:xfrm>
            <a:off x="9546055" y="3336004"/>
            <a:ext cx="165070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6" name="TextBox 15"/>
          <p:cNvSpPr txBox="1"/>
          <p:nvPr/>
        </p:nvSpPr>
        <p:spPr>
          <a:xfrm>
            <a:off x="7210018" y="3030244"/>
            <a:ext cx="347868" cy="169277"/>
          </a:xfrm>
          <a:prstGeom prst="rect">
            <a:avLst/>
          </a:prstGeom>
          <a:noFill/>
        </p:spPr>
        <p:txBody>
          <a:bodyPr wrap="square" lIns="0" tIns="0" rIns="0" bIns="0" rtlCol="0">
            <a:spAutoFit/>
          </a:bodyPr>
          <a:lstStyle/>
          <a:p>
            <a:pPr>
              <a:lnSpc>
                <a:spcPct val="90000"/>
              </a:lnSpc>
            </a:pPr>
            <a:r>
              <a:rPr lang="en-US" sz="1200" spc="-50" dirty="0">
                <a:solidFill>
                  <a:srgbClr val="FFFFFF"/>
                </a:solidFill>
              </a:rPr>
              <a:t>VM</a:t>
            </a:r>
          </a:p>
        </p:txBody>
      </p:sp>
      <p:grpSp>
        <p:nvGrpSpPr>
          <p:cNvPr id="24" name="Group 23"/>
          <p:cNvGrpSpPr/>
          <p:nvPr/>
        </p:nvGrpSpPr>
        <p:grpSpPr>
          <a:xfrm>
            <a:off x="10017141" y="2587147"/>
            <a:ext cx="929604" cy="1556455"/>
            <a:chOff x="10024606" y="2684971"/>
            <a:chExt cx="929604" cy="1556455"/>
          </a:xfrm>
        </p:grpSpPr>
        <p:pic>
          <p:nvPicPr>
            <p:cNvPr id="14" name="Picture 19474"/>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Effect>
                        <a14:brightnessContrast bright="31000"/>
                      </a14:imgEffect>
                    </a14:imgLayer>
                  </a14:imgProps>
                </a:ex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0635800" y="3126471"/>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sp>
        <p:nvSpPr>
          <p:cNvPr id="18" name="TextBox 17"/>
          <p:cNvSpPr txBox="1"/>
          <p:nvPr/>
        </p:nvSpPr>
        <p:spPr>
          <a:xfrm rot="19723156">
            <a:off x="10557727" y="4073133"/>
            <a:ext cx="573875" cy="138499"/>
          </a:xfrm>
          <a:prstGeom prst="rect">
            <a:avLst/>
          </a:prstGeom>
          <a:noFill/>
        </p:spPr>
        <p:txBody>
          <a:bodyPr wrap="none" lIns="0" tIns="0" rIns="0" bIns="0" rtlCol="0">
            <a:spAutoFit/>
          </a:bodyPr>
          <a:lstStyle/>
          <a:p>
            <a:pPr>
              <a:lnSpc>
                <a:spcPct val="90000"/>
              </a:lnSpc>
            </a:pPr>
            <a:r>
              <a:rPr lang="en-US" sz="1000" spc="-50" dirty="0">
                <a:solidFill>
                  <a:srgbClr val="FFFFFE"/>
                </a:solidFill>
              </a:rPr>
              <a:t>Target host</a:t>
            </a:r>
          </a:p>
        </p:txBody>
      </p:sp>
      <p:sp>
        <p:nvSpPr>
          <p:cNvPr id="19" name="Rectangle 18"/>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Live migration setup</a:t>
            </a:r>
          </a:p>
        </p:txBody>
      </p:sp>
      <p:grpSp>
        <p:nvGrpSpPr>
          <p:cNvPr id="23" name="Group 22"/>
          <p:cNvGrpSpPr/>
          <p:nvPr/>
        </p:nvGrpSpPr>
        <p:grpSpPr>
          <a:xfrm>
            <a:off x="7818173" y="4791676"/>
            <a:ext cx="1827068" cy="1211447"/>
            <a:chOff x="7825108" y="4889500"/>
            <a:chExt cx="1827068" cy="1211447"/>
          </a:xfrm>
        </p:grpSpPr>
        <p:sp>
          <p:nvSpPr>
            <p:cNvPr id="21" name="Rectangle 20"/>
            <p:cNvSpPr/>
            <p:nvPr/>
          </p:nvSpPr>
          <p:spPr>
            <a:xfrm>
              <a:off x="7825108" y="5839337"/>
              <a:ext cx="1827068" cy="261610"/>
            </a:xfrm>
            <a:prstGeom prst="rect">
              <a:avLst/>
            </a:prstGeom>
          </p:spPr>
          <p:txBody>
            <a:bodyPr wrap="square">
              <a:spAutoFit/>
            </a:bodyPr>
            <a:lstStyle/>
            <a:p>
              <a:pPr algn="ctr">
                <a:lnSpc>
                  <a:spcPct val="90000"/>
                </a:lnSpc>
              </a:pPr>
              <a:r>
                <a:rPr lang="en-US" sz="1200" spc="-50" dirty="0" smtClean="0">
                  <a:gradFill>
                    <a:gsLst>
                      <a:gs pos="79817">
                        <a:srgbClr val="505050"/>
                      </a:gs>
                      <a:gs pos="30000">
                        <a:srgbClr val="505050"/>
                      </a:gs>
                    </a:gsLst>
                    <a:lin ang="5400000" scaled="0"/>
                  </a:gradFill>
                </a:rPr>
                <a:t>iSCSI, FC or SMB Storage</a:t>
              </a:r>
              <a:endParaRPr lang="en-US" sz="1200" spc="-50" dirty="0">
                <a:gradFill>
                  <a:gsLst>
                    <a:gs pos="79817">
                      <a:srgbClr val="505050"/>
                    </a:gs>
                    <a:gs pos="30000">
                      <a:srgbClr val="505050"/>
                    </a:gs>
                  </a:gsLst>
                  <a:lin ang="5400000" scaled="0"/>
                </a:gradFill>
              </a:endParaRPr>
            </a:p>
          </p:txBody>
        </p:sp>
        <p:pic>
          <p:nvPicPr>
            <p:cNvPr id="22" name="Hyper-V logo"/>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8301805" y="4889500"/>
              <a:ext cx="873675" cy="927054"/>
            </a:xfrm>
            <a:prstGeom prst="rect">
              <a:avLst/>
            </a:prstGeom>
            <a:noFill/>
            <a:ln>
              <a:noFill/>
            </a:ln>
          </p:spPr>
        </p:pic>
      </p:grpSp>
      <p:grpSp>
        <p:nvGrpSpPr>
          <p:cNvPr id="28" name="Group 27"/>
          <p:cNvGrpSpPr/>
          <p:nvPr/>
        </p:nvGrpSpPr>
        <p:grpSpPr>
          <a:xfrm>
            <a:off x="7931302" y="3966973"/>
            <a:ext cx="1567923" cy="289823"/>
            <a:chOff x="7938766" y="3970411"/>
            <a:chExt cx="1567923" cy="289823"/>
          </a:xfrm>
        </p:grpSpPr>
        <p:cxnSp>
          <p:nvCxnSpPr>
            <p:cNvPr id="26" name="Straight Arrow Connector 25"/>
            <p:cNvCxnSpPr/>
            <p:nvPr/>
          </p:nvCxnSpPr>
          <p:spPr>
            <a:xfrm flipV="1">
              <a:off x="7938766" y="3988224"/>
              <a:ext cx="1567923" cy="1"/>
            </a:xfrm>
            <a:prstGeom prst="straightConnector1">
              <a:avLst/>
            </a:prstGeom>
            <a:ln w="19050" cmpd="sng">
              <a:solidFill>
                <a:schemeClr val="tx1"/>
              </a:solidFill>
              <a:prstDash val="dot"/>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11194" y="3970411"/>
              <a:ext cx="1178089" cy="289823"/>
            </a:xfrm>
            <a:prstGeom prst="rect">
              <a:avLst/>
            </a:prstGeom>
          </p:spPr>
          <p:txBody>
            <a:bodyPr wrap="none">
              <a:spAutoFit/>
            </a:bodyPr>
            <a:lstStyle/>
            <a:p>
              <a:pPr algn="ctr">
                <a:lnSpc>
                  <a:spcPct val="90000"/>
                </a:lnSpc>
              </a:pPr>
              <a:r>
                <a:rPr lang="en-US" sz="1400" spc="-50" dirty="0">
                  <a:gradFill>
                    <a:gsLst>
                      <a:gs pos="0">
                        <a:srgbClr val="505050"/>
                      </a:gs>
                      <a:gs pos="100000">
                        <a:srgbClr val="505050"/>
                      </a:gs>
                    </a:gsLst>
                    <a:lin ang="5400000" scaled="0"/>
                  </a:gradFill>
                </a:rPr>
                <a:t>IP connection</a:t>
              </a:r>
            </a:p>
          </p:txBody>
        </p:sp>
      </p:grpSp>
      <p:grpSp>
        <p:nvGrpSpPr>
          <p:cNvPr id="32" name="Group 31"/>
          <p:cNvGrpSpPr/>
          <p:nvPr/>
        </p:nvGrpSpPr>
        <p:grpSpPr>
          <a:xfrm>
            <a:off x="7466946" y="3006866"/>
            <a:ext cx="2565200" cy="439075"/>
            <a:chOff x="7474411" y="3104690"/>
            <a:chExt cx="2565200" cy="439075"/>
          </a:xfrm>
        </p:grpSpPr>
        <p:sp>
          <p:nvSpPr>
            <p:cNvPr id="29" name="Right Arrow 28"/>
            <p:cNvSpPr/>
            <p:nvPr/>
          </p:nvSpPr>
          <p:spPr bwMode="auto">
            <a:xfrm>
              <a:off x="7474411" y="3378681"/>
              <a:ext cx="2565200" cy="165084"/>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1" name="Rectangle 30"/>
            <p:cNvSpPr/>
            <p:nvPr/>
          </p:nvSpPr>
          <p:spPr>
            <a:xfrm>
              <a:off x="7956865" y="3104690"/>
              <a:ext cx="1600293" cy="289823"/>
            </a:xfrm>
            <a:prstGeom prst="rect">
              <a:avLst/>
            </a:prstGeom>
          </p:spPr>
          <p:txBody>
            <a:bodyPr wrap="none">
              <a:spAutoFit/>
            </a:bodyPr>
            <a:lstStyle/>
            <a:p>
              <a:pPr algn="ctr">
                <a:lnSpc>
                  <a:spcPct val="90000"/>
                </a:lnSpc>
              </a:pPr>
              <a:r>
                <a:rPr lang="en-US" sz="1400" spc="-50" dirty="0">
                  <a:gradFill>
                    <a:gsLst>
                      <a:gs pos="0">
                        <a:srgbClr val="505050"/>
                      </a:gs>
                      <a:gs pos="100000">
                        <a:srgbClr val="505050"/>
                      </a:gs>
                    </a:gsLst>
                    <a:lin ang="5400000" scaled="0"/>
                  </a:gradFill>
                </a:rPr>
                <a:t> Configuration data</a:t>
              </a:r>
            </a:p>
          </p:txBody>
        </p:sp>
      </p:grpSp>
      <p:pic>
        <p:nvPicPr>
          <p:cNvPr id="30" name="Picture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6435" y="3265746"/>
            <a:ext cx="226326" cy="258219"/>
          </a:xfrm>
          <a:prstGeom prst="rect">
            <a:avLst/>
          </a:prstGeom>
        </p:spPr>
      </p:pic>
      <p:sp>
        <p:nvSpPr>
          <p:cNvPr id="33" name="Rectangle 32"/>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Memory pages transferred</a:t>
            </a:r>
          </a:p>
        </p:txBody>
      </p:sp>
      <p:grpSp>
        <p:nvGrpSpPr>
          <p:cNvPr id="34" name="Group 33"/>
          <p:cNvGrpSpPr/>
          <p:nvPr/>
        </p:nvGrpSpPr>
        <p:grpSpPr>
          <a:xfrm>
            <a:off x="7466946" y="3006866"/>
            <a:ext cx="2565200" cy="439075"/>
            <a:chOff x="7474411" y="3104690"/>
            <a:chExt cx="2565200" cy="439075"/>
          </a:xfrm>
        </p:grpSpPr>
        <p:sp>
          <p:nvSpPr>
            <p:cNvPr id="35" name="Right Arrow 34"/>
            <p:cNvSpPr/>
            <p:nvPr/>
          </p:nvSpPr>
          <p:spPr bwMode="auto">
            <a:xfrm>
              <a:off x="7474411" y="3378681"/>
              <a:ext cx="2565200" cy="165084"/>
            </a:xfrm>
            <a:prstGeom prst="rightArrow">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6" name="Rectangle 35"/>
            <p:cNvSpPr/>
            <p:nvPr/>
          </p:nvSpPr>
          <p:spPr>
            <a:xfrm>
              <a:off x="8045442" y="3104690"/>
              <a:ext cx="1423147" cy="286232"/>
            </a:xfrm>
            <a:prstGeom prst="rect">
              <a:avLst/>
            </a:prstGeom>
          </p:spPr>
          <p:txBody>
            <a:bodyPr wrap="none">
              <a:spAutoFit/>
            </a:bodyPr>
            <a:lstStyle/>
            <a:p>
              <a:pPr algn="ctr">
                <a:lnSpc>
                  <a:spcPct val="90000"/>
                </a:lnSpc>
              </a:pPr>
              <a:r>
                <a:rPr lang="en-US" sz="1400" spc="-50" dirty="0">
                  <a:gradFill>
                    <a:gsLst>
                      <a:gs pos="0">
                        <a:srgbClr val="505050"/>
                      </a:gs>
                      <a:gs pos="100000">
                        <a:srgbClr val="505050"/>
                      </a:gs>
                    </a:gsLst>
                    <a:lin ang="5400000" scaled="0"/>
                  </a:gradFill>
                </a:rPr>
                <a:t>Memory content</a:t>
              </a:r>
            </a:p>
          </p:txBody>
        </p:sp>
      </p:grpSp>
      <p:sp>
        <p:nvSpPr>
          <p:cNvPr id="37" name="Rectangle 36"/>
          <p:cNvSpPr/>
          <p:nvPr/>
        </p:nvSpPr>
        <p:spPr bwMode="auto">
          <a:xfrm>
            <a:off x="7221523" y="3111030"/>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a:solidFill>
                  <a:srgbClr val="FFFFFE"/>
                </a:solidFill>
                <a:cs typeface="Segoe light"/>
              </a:rPr>
              <a:t>MEMORY</a:t>
            </a:r>
          </a:p>
        </p:txBody>
      </p:sp>
      <p:sp>
        <p:nvSpPr>
          <p:cNvPr id="38" name="Rectangle 37"/>
          <p:cNvSpPr/>
          <p:nvPr/>
        </p:nvSpPr>
        <p:spPr bwMode="auto">
          <a:xfrm>
            <a:off x="7221523" y="3111030"/>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a:solidFill>
                  <a:srgbClr val="FFFFFE"/>
                </a:solidFill>
                <a:cs typeface="Segoe light"/>
              </a:rPr>
              <a:t>MEMORY</a:t>
            </a:r>
          </a:p>
        </p:txBody>
      </p:sp>
      <p:sp>
        <p:nvSpPr>
          <p:cNvPr id="39" name="Rectangle 38"/>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Modified pages transferred</a:t>
            </a:r>
          </a:p>
        </p:txBody>
      </p:sp>
      <p:grpSp>
        <p:nvGrpSpPr>
          <p:cNvPr id="40" name="Group 39"/>
          <p:cNvGrpSpPr/>
          <p:nvPr/>
        </p:nvGrpSpPr>
        <p:grpSpPr>
          <a:xfrm>
            <a:off x="7466946" y="3006867"/>
            <a:ext cx="2565200" cy="439075"/>
            <a:chOff x="7474411" y="3104690"/>
            <a:chExt cx="2565200" cy="439075"/>
          </a:xfrm>
        </p:grpSpPr>
        <p:sp>
          <p:nvSpPr>
            <p:cNvPr id="41" name="Right Arrow 40"/>
            <p:cNvSpPr/>
            <p:nvPr/>
          </p:nvSpPr>
          <p:spPr bwMode="auto">
            <a:xfrm>
              <a:off x="7474411" y="3378681"/>
              <a:ext cx="2565200" cy="165084"/>
            </a:xfrm>
            <a:prstGeom prst="rightArrow">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42" name="Rectangle 41"/>
            <p:cNvSpPr/>
            <p:nvPr/>
          </p:nvSpPr>
          <p:spPr>
            <a:xfrm>
              <a:off x="7755780" y="3104690"/>
              <a:ext cx="2002471" cy="213776"/>
            </a:xfrm>
            <a:prstGeom prst="rect">
              <a:avLst/>
            </a:prstGeom>
          </p:spPr>
          <p:txBody>
            <a:bodyPr wrap="none">
              <a:spAutoFit/>
            </a:bodyPr>
            <a:lstStyle/>
            <a:p>
              <a:pPr algn="ctr" defTabSz="914099" fontAlgn="base">
                <a:lnSpc>
                  <a:spcPct val="50000"/>
                </a:lnSpc>
                <a:spcBef>
                  <a:spcPct val="0"/>
                </a:spcBef>
                <a:spcAft>
                  <a:spcPct val="0"/>
                </a:spcAft>
              </a:pPr>
              <a:r>
                <a:rPr lang="en-US" sz="1400" spc="-50" dirty="0">
                  <a:gradFill>
                    <a:gsLst>
                      <a:gs pos="79817">
                        <a:srgbClr val="505050"/>
                      </a:gs>
                      <a:gs pos="30000">
                        <a:srgbClr val="505050"/>
                      </a:gs>
                    </a:gsLst>
                    <a:lin ang="5400000" scaled="0"/>
                  </a:gradFill>
                </a:rPr>
                <a:t>Modified memory pages</a:t>
              </a:r>
            </a:p>
          </p:txBody>
        </p:sp>
      </p:grpSp>
      <p:sp>
        <p:nvSpPr>
          <p:cNvPr id="45" name="Rectangle 44"/>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Storage handle moved</a:t>
            </a:r>
          </a:p>
        </p:txBody>
      </p:sp>
      <p:cxnSp>
        <p:nvCxnSpPr>
          <p:cNvPr id="50" name="Straight Arrow Connector 49"/>
          <p:cNvCxnSpPr/>
          <p:nvPr/>
        </p:nvCxnSpPr>
        <p:spPr>
          <a:xfrm>
            <a:off x="7406877" y="4415542"/>
            <a:ext cx="868635" cy="419379"/>
          </a:xfrm>
          <a:prstGeom prst="straightConnector1">
            <a:avLst/>
          </a:prstGeom>
          <a:ln w="127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9189807" y="4472970"/>
            <a:ext cx="819150" cy="361950"/>
          </a:xfrm>
          <a:prstGeom prst="straightConnector1">
            <a:avLst/>
          </a:prstGeom>
          <a:ln w="127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7305196" y="3141096"/>
            <a:ext cx="57055" cy="611497"/>
            <a:chOff x="7092894" y="3217688"/>
            <a:chExt cx="111567" cy="1195734"/>
          </a:xfrm>
        </p:grpSpPr>
        <p:sp>
          <p:nvSpPr>
            <p:cNvPr id="74" name="Rectangle 73"/>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75" name="Rectangle 74"/>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77" name="Rectangle 76"/>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78" name="Rectangle 77"/>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3" name="Rectangle 52"/>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54" name="Group 53"/>
          <p:cNvGrpSpPr/>
          <p:nvPr/>
        </p:nvGrpSpPr>
        <p:grpSpPr>
          <a:xfrm>
            <a:off x="7306209" y="3142100"/>
            <a:ext cx="57055" cy="611497"/>
            <a:chOff x="7092894" y="3217688"/>
            <a:chExt cx="111567" cy="1195734"/>
          </a:xfrm>
        </p:grpSpPr>
        <p:sp>
          <p:nvSpPr>
            <p:cNvPr id="55" name="Rectangle 54"/>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60" name="Rectangle 59"/>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61" name="Rectangle 60"/>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62" name="Rectangle 61"/>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63" name="Rectangle 62"/>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8" name="Group 7"/>
          <p:cNvGrpSpPr/>
          <p:nvPr/>
        </p:nvGrpSpPr>
        <p:grpSpPr>
          <a:xfrm>
            <a:off x="10017141" y="2587147"/>
            <a:ext cx="929604" cy="1556455"/>
            <a:chOff x="10024606" y="2684971"/>
            <a:chExt cx="929604" cy="1556455"/>
          </a:xfrm>
        </p:grpSpPr>
        <p:pic>
          <p:nvPicPr>
            <p:cNvPr id="58" name="Picture 1947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10635800" y="3126471"/>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pic>
        <p:nvPicPr>
          <p:cNvPr id="64" name="Picture 19474"/>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Effect>
                      <a14:brightnessContrast bright="39000"/>
                    </a14:imgEffect>
                  </a14:imgLayer>
                </a14:imgProps>
              </a:ext>
              <a:ext uri="{28A0092B-C50C-407E-A947-70E740481C1C}">
                <a14:useLocalDpi xmlns:a14="http://schemas.microsoft.com/office/drawing/2010/main"/>
              </a:ext>
            </a:extLst>
          </a:blip>
          <a:stretch>
            <a:fillRect/>
          </a:stretch>
        </p:blipFill>
        <p:spPr bwMode="auto">
          <a:xfrm>
            <a:off x="6583113" y="2606905"/>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ight Triangle 64"/>
          <p:cNvSpPr/>
          <p:nvPr/>
        </p:nvSpPr>
        <p:spPr bwMode="auto">
          <a:xfrm flipH="1" flipV="1">
            <a:off x="522153" y="238071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67" name="Trapezoid 66"/>
          <p:cNvSpPr/>
          <p:nvPr/>
        </p:nvSpPr>
        <p:spPr bwMode="auto">
          <a:xfrm rot="16200000">
            <a:off x="796599" y="1616564"/>
            <a:ext cx="4392037"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Faster live migrations, taking full advantage of available network</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Simultaneous Live Migrations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Supports flexible storage choices – iSCSI, Fibre Channel or SMB for VM’s files</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Requires Failover Clustering if using iSCSI/Fibre Channel Storage</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No Failover Clustering required if virtual machine resides on SMB 3.0 File Share</a:t>
            </a:r>
          </a:p>
          <a:p>
            <a:pPr marL="174625" lvl="1" indent="-17462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Can be triggered via PowerShell</a:t>
            </a:r>
          </a:p>
        </p:txBody>
      </p:sp>
      <p:sp>
        <p:nvSpPr>
          <p:cNvPr id="68" name="Rectangle 67"/>
          <p:cNvSpPr/>
          <p:nvPr/>
        </p:nvSpPr>
        <p:spPr>
          <a:xfrm>
            <a:off x="522152" y="139011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Faster, Simultaneous Migration of VMs Without Downtime</a:t>
            </a:r>
            <a:endParaRPr lang="en-US" sz="2400" kern="0" dirty="0">
              <a:solidFill>
                <a:srgbClr val="FFFFFF"/>
              </a:solidFill>
            </a:endParaRPr>
          </a:p>
        </p:txBody>
      </p:sp>
    </p:spTree>
    <p:extLst>
      <p:ext uri="{BB962C8B-B14F-4D97-AF65-F5344CB8AC3E}">
        <p14:creationId xmlns:p14="http://schemas.microsoft.com/office/powerpoint/2010/main" val="13817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u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1000"/>
                            </p:stCondLst>
                            <p:childTnLst>
                              <p:par>
                                <p:cTn id="27" presetID="50" presetClass="path" presetSubtype="0" accel="50000" decel="50000" fill="hold" nodeType="afterEffect">
                                  <p:stCondLst>
                                    <p:cond delay="0"/>
                                  </p:stCondLst>
                                  <p:childTnLst>
                                    <p:animMotion origin="layout" path="M 3.75E-6 2.59259E-6 C 3.75E-6 0.00023 0.24518 2.59259E-6 0.26979 2.59259E-6 C 0.26979 0.0375 0.27018 0.07315 0.27057 0.08889 " pathEditMode="relative" rAng="0" ptsTypes="AAA">
                                      <p:cBhvr>
                                        <p:cTn id="28" dur="3000" fill="hold"/>
                                        <p:tgtEl>
                                          <p:spTgt spid="30"/>
                                        </p:tgtEl>
                                        <p:attrNameLst>
                                          <p:attrName>ppt_x</p:attrName>
                                          <p:attrName>ppt_y</p:attrName>
                                        </p:attrNameLst>
                                      </p:cBhvr>
                                      <p:rCtr x="13529" y="4444"/>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xit" presetSubtype="0" fill="hold" nodeType="withEffect">
                                  <p:stCondLst>
                                    <p:cond delay="0"/>
                                  </p:stCondLst>
                                  <p:childTnLst>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childTnLst>
                          </p:cTn>
                        </p:par>
                        <p:par>
                          <p:cTn id="47" fill="hold">
                            <p:stCondLst>
                              <p:cond delay="1000"/>
                            </p:stCondLst>
                            <p:childTnLst>
                              <p:par>
                                <p:cTn id="48" presetID="42" presetClass="path" presetSubtype="0" accel="50000" decel="50000" fill="hold" grpId="1" nodeType="afterEffect">
                                  <p:stCondLst>
                                    <p:cond delay="0"/>
                                  </p:stCondLst>
                                  <p:childTnLst>
                                    <p:animMotion origin="layout" path="M -3.75E-6 7.40741E-7 L 0.26602 0.00116 " pathEditMode="relative" rAng="0" ptsTypes="AA">
                                      <p:cBhvr>
                                        <p:cTn id="49" dur="2000" fill="hold"/>
                                        <p:tgtEl>
                                          <p:spTgt spid="38"/>
                                        </p:tgtEl>
                                        <p:attrNameLst>
                                          <p:attrName>ppt_x</p:attrName>
                                          <p:attrName>ppt_y</p:attrName>
                                        </p:attrNameLst>
                                      </p:cBhvr>
                                      <p:rCtr x="13294" y="46"/>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10" presetClass="exit" presetSubtype="0" fill="hold"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22" presetClass="entr" presetSubtype="8"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par>
                          <p:cTn id="71" fill="hold">
                            <p:stCondLst>
                              <p:cond delay="1000"/>
                            </p:stCondLst>
                            <p:childTnLst>
                              <p:par>
                                <p:cTn id="72" presetID="42" presetClass="path" presetSubtype="0" accel="50000" decel="50000" fill="hold" nodeType="afterEffect">
                                  <p:stCondLst>
                                    <p:cond delay="0"/>
                                  </p:stCondLst>
                                  <p:childTnLst>
                                    <p:animMotion origin="layout" path="M -2.5E-6 3.7037E-6 L 0.26823 0.00254 " pathEditMode="relative" rAng="0" ptsTypes="AA">
                                      <p:cBhvr>
                                        <p:cTn id="73" dur="2000" fill="hold"/>
                                        <p:tgtEl>
                                          <p:spTgt spid="73"/>
                                        </p:tgtEl>
                                        <p:attrNameLst>
                                          <p:attrName>ppt_x</p:attrName>
                                          <p:attrName>ppt_y</p:attrName>
                                        </p:attrNameLst>
                                      </p:cBhvr>
                                      <p:rCtr x="13411" y="116"/>
                                    </p:animMotion>
                                  </p:childTnLst>
                                </p:cTn>
                              </p:par>
                            </p:childTnLst>
                          </p:cTn>
                        </p:par>
                        <p:par>
                          <p:cTn id="74" fill="hold">
                            <p:stCondLst>
                              <p:cond delay="3000"/>
                            </p:stCondLst>
                            <p:childTnLst>
                              <p:par>
                                <p:cTn id="75" presetID="10" presetClass="exit" presetSubtype="0" fill="hold" nodeType="afterEffect">
                                  <p:stCondLst>
                                    <p:cond delay="0"/>
                                  </p:stCondLst>
                                  <p:childTnLst>
                                    <p:animEffect transition="out" filter="fade">
                                      <p:cBhvr>
                                        <p:cTn id="76" dur="500"/>
                                        <p:tgtEl>
                                          <p:spTgt spid="73"/>
                                        </p:tgtEl>
                                      </p:cBhvr>
                                    </p:animEffect>
                                    <p:set>
                                      <p:cBhvr>
                                        <p:cTn id="77" dur="1" fill="hold">
                                          <p:stCondLst>
                                            <p:cond delay="499"/>
                                          </p:stCondLst>
                                        </p:cTn>
                                        <p:tgtEl>
                                          <p:spTgt spid="7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xit" presetSubtype="0" fill="hold" grpId="2" nodeType="withEffect">
                                  <p:stCondLst>
                                    <p:cond delay="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par>
                          <p:cTn id="95" fill="hold">
                            <p:stCondLst>
                              <p:cond delay="1000"/>
                            </p:stCondLst>
                            <p:childTnLst>
                              <p:par>
                                <p:cTn id="96" presetID="22" presetClass="entr" presetSubtype="4" fill="hold"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wipe(down)">
                                      <p:cBhvr>
                                        <p:cTn id="98" dur="500"/>
                                        <p:tgtEl>
                                          <p:spTgt spid="66"/>
                                        </p:tgtEl>
                                      </p:cBhvr>
                                    </p:animEffect>
                                  </p:childTnLst>
                                </p:cTn>
                              </p:par>
                              <p:par>
                                <p:cTn id="99" presetID="10" presetClass="exit" presetSubtype="0" fill="hold" nodeType="withEffect">
                                  <p:stCondLst>
                                    <p:cond delay="0"/>
                                  </p:stCondLst>
                                  <p:childTnLst>
                                    <p:animEffect transition="out" filter="fade">
                                      <p:cBhvr>
                                        <p:cTn id="100" dur="1000"/>
                                        <p:tgtEl>
                                          <p:spTgt spid="40"/>
                                        </p:tgtEl>
                                      </p:cBhvr>
                                    </p:animEffect>
                                    <p:set>
                                      <p:cBhvr>
                                        <p:cTn id="101" dur="1" fill="hold">
                                          <p:stCondLst>
                                            <p:cond delay="999"/>
                                          </p:stCondLst>
                                        </p:cTn>
                                        <p:tgtEl>
                                          <p:spTgt spid="40"/>
                                        </p:tgtEl>
                                        <p:attrNameLst>
                                          <p:attrName>style.visibility</p:attrName>
                                        </p:attrNameLst>
                                      </p:cBhvr>
                                      <p:to>
                                        <p:strVal val="hidden"/>
                                      </p:to>
                                    </p:set>
                                  </p:childTnLst>
                                </p:cTn>
                              </p:par>
                              <p:par>
                                <p:cTn id="102" presetID="22" presetClass="exit" presetSubtype="1" fill="hold" nodeType="withEffect">
                                  <p:stCondLst>
                                    <p:cond delay="0"/>
                                  </p:stCondLst>
                                  <p:childTnLst>
                                    <p:animEffect transition="out" filter="wipe(up)">
                                      <p:cBhvr>
                                        <p:cTn id="103" dur="1000"/>
                                        <p:tgtEl>
                                          <p:spTgt spid="50"/>
                                        </p:tgtEl>
                                      </p:cBhvr>
                                    </p:animEffect>
                                    <p:set>
                                      <p:cBhvr>
                                        <p:cTn id="104" dur="1" fill="hold">
                                          <p:stCondLst>
                                            <p:cond delay="999"/>
                                          </p:stCondLst>
                                        </p:cTn>
                                        <p:tgtEl>
                                          <p:spTgt spid="5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7"/>
                                        </p:tgtEl>
                                      </p:cBhvr>
                                    </p:animEffect>
                                    <p:set>
                                      <p:cBhvr>
                                        <p:cTn id="113" dur="1" fill="hold">
                                          <p:stCondLst>
                                            <p:cond delay="499"/>
                                          </p:stCondLst>
                                        </p:cTn>
                                        <p:tgtEl>
                                          <p:spTgt spid="3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54"/>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0"/>
                                        </p:tgtEl>
                                      </p:cBhvr>
                                    </p:animEffect>
                                    <p:set>
                                      <p:cBhvr>
                                        <p:cTn id="118" dur="1" fill="hold">
                                          <p:stCondLst>
                                            <p:cond delay="499"/>
                                          </p:stCondLst>
                                        </p:cTn>
                                        <p:tgtEl>
                                          <p:spTgt spid="30"/>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12"/>
                                        </p:tgtEl>
                                      </p:cBhvr>
                                    </p:animEffect>
                                    <p:set>
                                      <p:cBhvr>
                                        <p:cTn id="121" dur="1" fill="hold">
                                          <p:stCondLst>
                                            <p:cond delay="499"/>
                                          </p:stCondLst>
                                        </p:cTn>
                                        <p:tgtEl>
                                          <p:spTgt spid="12"/>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hidden"/>
                                      </p:to>
                                    </p:set>
                                  </p:childTnLst>
                                </p:cTn>
                              </p:par>
                            </p:childTnLst>
                          </p:cTn>
                        </p:par>
                        <p:par>
                          <p:cTn id="124" fill="hold">
                            <p:stCondLst>
                              <p:cond delay="2000"/>
                            </p:stCondLst>
                            <p:childTnLst>
                              <p:par>
                                <p:cTn id="125" presetID="10" presetClass="exit" presetSubtype="0" fill="hold" nodeType="afterEffect">
                                  <p:stCondLst>
                                    <p:cond delay="0"/>
                                  </p:stCondLst>
                                  <p:childTnLst>
                                    <p:animEffect transition="out" filter="fade">
                                      <p:cBhvr>
                                        <p:cTn id="126" dur="500"/>
                                        <p:tgtEl>
                                          <p:spTgt spid="64"/>
                                        </p:tgtEl>
                                      </p:cBhvr>
                                    </p:animEffect>
                                    <p:set>
                                      <p:cBhvr>
                                        <p:cTn id="127"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6" grpId="0"/>
      <p:bldP spid="33" grpId="0" animBg="1"/>
      <p:bldP spid="37" grpId="0" animBg="1"/>
      <p:bldP spid="37" grpId="1" animBg="1"/>
      <p:bldP spid="38" grpId="0" animBg="1"/>
      <p:bldP spid="38" grpId="1" animBg="1"/>
      <p:bldP spid="38" grpId="2" animBg="1"/>
      <p:bldP spid="39"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 Compression</a:t>
            </a:r>
            <a:endParaRPr lang="en-US" sz="2399" dirty="0">
              <a:solidFill>
                <a:schemeClr val="tx1"/>
              </a:solidFill>
            </a:endParaRPr>
          </a:p>
        </p:txBody>
      </p:sp>
      <p:sp>
        <p:nvSpPr>
          <p:cNvPr id="6" name="Right Triangle 5"/>
          <p:cNvSpPr/>
          <p:nvPr/>
        </p:nvSpPr>
        <p:spPr bwMode="auto">
          <a:xfrm flipH="1" flipV="1">
            <a:off x="522153" y="238071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642860" y="1770302"/>
            <a:ext cx="4699516"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Utilizes available CPU resources on the host to perform compression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Compressed memory sent across the network faster and decompressed on target host</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Operates on networks with less than 10 gigabit bandwidth available</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Enables a 2X improvement in Live Migration performance</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Enabled by default but will only operate if there is spare CPU available to compress the VM memory.</a:t>
            </a:r>
            <a:endParaRPr lang="en-US" sz="1600" dirty="0">
              <a:solidFill>
                <a:srgbClr val="EFEFEF"/>
              </a:solidFill>
              <a:cs typeface="Segoe UI" pitchFamily="34" charset="0"/>
            </a:endParaRPr>
          </a:p>
        </p:txBody>
      </p:sp>
      <p:sp>
        <p:nvSpPr>
          <p:cNvPr id="8" name="Rectangle 7"/>
          <p:cNvSpPr/>
          <p:nvPr/>
        </p:nvSpPr>
        <p:spPr>
          <a:xfrm>
            <a:off x="522152" y="139011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Intelligently Accelerates Live Migration Transfer Speed</a:t>
            </a:r>
            <a:endParaRPr lang="en-US" sz="2400" kern="0" dirty="0">
              <a:solidFill>
                <a:srgbClr val="FFFFFF"/>
              </a:solidFill>
            </a:endParaRPr>
          </a:p>
        </p:txBody>
      </p:sp>
      <p:pic>
        <p:nvPicPr>
          <p:cNvPr id="57"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017141" y="2587147"/>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bwMode="auto">
          <a:xfrm>
            <a:off x="5888481" y="1963551"/>
            <a:ext cx="5686455" cy="41593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70" name="Right Arrow 69"/>
          <p:cNvSpPr/>
          <p:nvPr/>
        </p:nvSpPr>
        <p:spPr bwMode="auto">
          <a:xfrm>
            <a:off x="7305196" y="2799514"/>
            <a:ext cx="2892059" cy="176225"/>
          </a:xfrm>
          <a:prstGeom prst="right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61" name="Freeform 207"/>
          <p:cNvSpPr>
            <a:spLocks noEditPoints="1"/>
          </p:cNvSpPr>
          <p:nvPr/>
        </p:nvSpPr>
        <p:spPr bwMode="gray">
          <a:xfrm>
            <a:off x="6197152" y="3344586"/>
            <a:ext cx="165069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62"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583113" y="2606905"/>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207"/>
          <p:cNvSpPr>
            <a:spLocks noEditPoints="1"/>
          </p:cNvSpPr>
          <p:nvPr/>
        </p:nvSpPr>
        <p:spPr bwMode="gray">
          <a:xfrm>
            <a:off x="9546055" y="3336004"/>
            <a:ext cx="165070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64" name="TextBox 63"/>
          <p:cNvSpPr txBox="1"/>
          <p:nvPr/>
        </p:nvSpPr>
        <p:spPr>
          <a:xfrm rot="19671256">
            <a:off x="7146535" y="3044571"/>
            <a:ext cx="347868" cy="169277"/>
          </a:xfrm>
          <a:prstGeom prst="rect">
            <a:avLst/>
          </a:prstGeom>
          <a:noFill/>
        </p:spPr>
        <p:txBody>
          <a:bodyPr wrap="square" lIns="0" tIns="0" rIns="0" bIns="0" rtlCol="0">
            <a:spAutoFit/>
          </a:bodyPr>
          <a:lstStyle/>
          <a:p>
            <a:pPr>
              <a:lnSpc>
                <a:spcPct val="90000"/>
              </a:lnSpc>
            </a:pPr>
            <a:r>
              <a:rPr lang="en-US" sz="1200" spc="-50" dirty="0">
                <a:solidFill>
                  <a:srgbClr val="FFFFFF"/>
                </a:solidFill>
              </a:rPr>
              <a:t>VM</a:t>
            </a:r>
          </a:p>
        </p:txBody>
      </p:sp>
      <p:grpSp>
        <p:nvGrpSpPr>
          <p:cNvPr id="65" name="Group 64"/>
          <p:cNvGrpSpPr/>
          <p:nvPr/>
        </p:nvGrpSpPr>
        <p:grpSpPr>
          <a:xfrm>
            <a:off x="10017141" y="2587147"/>
            <a:ext cx="929604" cy="1556455"/>
            <a:chOff x="10024606" y="2684971"/>
            <a:chExt cx="929604" cy="1556455"/>
          </a:xfrm>
        </p:grpSpPr>
        <p:pic>
          <p:nvPicPr>
            <p:cNvPr id="66" name="Picture 19474"/>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p:nvPr/>
          </p:nvSpPr>
          <p:spPr>
            <a:xfrm rot="19470509">
              <a:off x="10623100" y="3139171"/>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sp>
        <p:nvSpPr>
          <p:cNvPr id="68" name="TextBox 67"/>
          <p:cNvSpPr txBox="1"/>
          <p:nvPr/>
        </p:nvSpPr>
        <p:spPr>
          <a:xfrm rot="19723156">
            <a:off x="10557727" y="4073133"/>
            <a:ext cx="573875" cy="138499"/>
          </a:xfrm>
          <a:prstGeom prst="rect">
            <a:avLst/>
          </a:prstGeom>
          <a:noFill/>
        </p:spPr>
        <p:txBody>
          <a:bodyPr wrap="none" lIns="0" tIns="0" rIns="0" bIns="0" rtlCol="0">
            <a:spAutoFit/>
          </a:bodyPr>
          <a:lstStyle/>
          <a:p>
            <a:pPr>
              <a:lnSpc>
                <a:spcPct val="90000"/>
              </a:lnSpc>
            </a:pPr>
            <a:r>
              <a:rPr lang="en-US" sz="1000" spc="-50" dirty="0">
                <a:solidFill>
                  <a:srgbClr val="FFFFFE"/>
                </a:solidFill>
              </a:rPr>
              <a:t>Target host</a:t>
            </a:r>
          </a:p>
        </p:txBody>
      </p:sp>
      <p:sp>
        <p:nvSpPr>
          <p:cNvPr id="69" name="Rectangle 68"/>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Live migration setup</a:t>
            </a:r>
          </a:p>
        </p:txBody>
      </p:sp>
      <p:grpSp>
        <p:nvGrpSpPr>
          <p:cNvPr id="71" name="Group 70"/>
          <p:cNvGrpSpPr/>
          <p:nvPr/>
        </p:nvGrpSpPr>
        <p:grpSpPr>
          <a:xfrm>
            <a:off x="7818173" y="4791676"/>
            <a:ext cx="1827068" cy="1211447"/>
            <a:chOff x="7825108" y="4889500"/>
            <a:chExt cx="1827068" cy="1211447"/>
          </a:xfrm>
        </p:grpSpPr>
        <p:sp>
          <p:nvSpPr>
            <p:cNvPr id="72" name="Rectangle 71"/>
            <p:cNvSpPr/>
            <p:nvPr/>
          </p:nvSpPr>
          <p:spPr>
            <a:xfrm>
              <a:off x="7825108" y="5839337"/>
              <a:ext cx="1827068" cy="261610"/>
            </a:xfrm>
            <a:prstGeom prst="rect">
              <a:avLst/>
            </a:prstGeom>
          </p:spPr>
          <p:txBody>
            <a:bodyPr wrap="square">
              <a:spAutoFit/>
            </a:bodyPr>
            <a:lstStyle/>
            <a:p>
              <a:pPr algn="ctr">
                <a:lnSpc>
                  <a:spcPct val="90000"/>
                </a:lnSpc>
              </a:pPr>
              <a:r>
                <a:rPr lang="en-US" sz="1200" spc="-50" dirty="0" smtClean="0">
                  <a:gradFill>
                    <a:gsLst>
                      <a:gs pos="79817">
                        <a:srgbClr val="505050"/>
                      </a:gs>
                      <a:gs pos="30000">
                        <a:srgbClr val="505050"/>
                      </a:gs>
                    </a:gsLst>
                    <a:lin ang="5400000" scaled="0"/>
                  </a:gradFill>
                </a:rPr>
                <a:t>iSCSI, FC or SMB Storage</a:t>
              </a:r>
              <a:endParaRPr lang="en-US" sz="1200" spc="-50" dirty="0">
                <a:gradFill>
                  <a:gsLst>
                    <a:gs pos="79817">
                      <a:srgbClr val="505050"/>
                    </a:gs>
                    <a:gs pos="30000">
                      <a:srgbClr val="505050"/>
                    </a:gs>
                  </a:gsLst>
                  <a:lin ang="5400000" scaled="0"/>
                </a:gradFill>
              </a:endParaRPr>
            </a:p>
          </p:txBody>
        </p:sp>
        <p:pic>
          <p:nvPicPr>
            <p:cNvPr id="73" name="Hyper-V log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301805" y="4889500"/>
              <a:ext cx="873675" cy="927054"/>
            </a:xfrm>
            <a:prstGeom prst="rect">
              <a:avLst/>
            </a:prstGeom>
            <a:noFill/>
            <a:ln>
              <a:noFill/>
            </a:ln>
          </p:spPr>
        </p:pic>
      </p:grpSp>
      <p:grpSp>
        <p:nvGrpSpPr>
          <p:cNvPr id="74" name="Group 73"/>
          <p:cNvGrpSpPr/>
          <p:nvPr/>
        </p:nvGrpSpPr>
        <p:grpSpPr>
          <a:xfrm>
            <a:off x="7931302" y="3966973"/>
            <a:ext cx="1567923" cy="289823"/>
            <a:chOff x="7938766" y="3970411"/>
            <a:chExt cx="1567923" cy="289823"/>
          </a:xfrm>
        </p:grpSpPr>
        <p:cxnSp>
          <p:nvCxnSpPr>
            <p:cNvPr id="75" name="Straight Arrow Connector 74"/>
            <p:cNvCxnSpPr/>
            <p:nvPr/>
          </p:nvCxnSpPr>
          <p:spPr>
            <a:xfrm flipV="1">
              <a:off x="7938766" y="3988224"/>
              <a:ext cx="1567923" cy="1"/>
            </a:xfrm>
            <a:prstGeom prst="straightConnector1">
              <a:avLst/>
            </a:prstGeom>
            <a:ln w="19050" cmpd="sng">
              <a:solidFill>
                <a:schemeClr val="tx1"/>
              </a:solidFill>
              <a:prstDash val="dot"/>
              <a:headEnd type="arrow"/>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211194" y="3970411"/>
              <a:ext cx="1178089" cy="289823"/>
            </a:xfrm>
            <a:prstGeom prst="rect">
              <a:avLst/>
            </a:prstGeom>
          </p:spPr>
          <p:txBody>
            <a:bodyPr wrap="none">
              <a:spAutoFit/>
            </a:bodyPr>
            <a:lstStyle/>
            <a:p>
              <a:pPr algn="ctr">
                <a:lnSpc>
                  <a:spcPct val="90000"/>
                </a:lnSpc>
              </a:pPr>
              <a:r>
                <a:rPr lang="en-US" sz="1400" spc="-50" dirty="0">
                  <a:gradFill>
                    <a:gsLst>
                      <a:gs pos="79817">
                        <a:srgbClr val="505050"/>
                      </a:gs>
                      <a:gs pos="30000">
                        <a:srgbClr val="505050"/>
                      </a:gs>
                    </a:gsLst>
                    <a:lin ang="5400000" scaled="0"/>
                  </a:gradFill>
                </a:rPr>
                <a:t>IP connection</a:t>
              </a:r>
            </a:p>
          </p:txBody>
        </p:sp>
      </p:grpSp>
      <p:grpSp>
        <p:nvGrpSpPr>
          <p:cNvPr id="77" name="Group 76"/>
          <p:cNvGrpSpPr/>
          <p:nvPr/>
        </p:nvGrpSpPr>
        <p:grpSpPr>
          <a:xfrm>
            <a:off x="7466946" y="3114816"/>
            <a:ext cx="2565200" cy="439075"/>
            <a:chOff x="7474411" y="3104690"/>
            <a:chExt cx="2565200" cy="439075"/>
          </a:xfrm>
        </p:grpSpPr>
        <p:sp>
          <p:nvSpPr>
            <p:cNvPr id="78" name="Right Arrow 77"/>
            <p:cNvSpPr/>
            <p:nvPr/>
          </p:nvSpPr>
          <p:spPr bwMode="auto">
            <a:xfrm>
              <a:off x="7474411" y="3378681"/>
              <a:ext cx="2565200" cy="165084"/>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79" name="Rectangle 78"/>
            <p:cNvSpPr/>
            <p:nvPr/>
          </p:nvSpPr>
          <p:spPr>
            <a:xfrm>
              <a:off x="7956865" y="3104690"/>
              <a:ext cx="1600293" cy="289823"/>
            </a:xfrm>
            <a:prstGeom prst="rect">
              <a:avLst/>
            </a:prstGeom>
          </p:spPr>
          <p:txBody>
            <a:bodyPr wrap="none">
              <a:spAutoFit/>
            </a:bodyPr>
            <a:lstStyle/>
            <a:p>
              <a:pPr algn="ctr">
                <a:lnSpc>
                  <a:spcPct val="90000"/>
                </a:lnSpc>
              </a:pPr>
              <a:r>
                <a:rPr lang="en-US" sz="1400" spc="-50" dirty="0">
                  <a:gradFill>
                    <a:gsLst>
                      <a:gs pos="79817">
                        <a:srgbClr val="505050"/>
                      </a:gs>
                      <a:gs pos="30000">
                        <a:srgbClr val="505050"/>
                      </a:gs>
                    </a:gsLst>
                    <a:lin ang="5400000" scaled="0"/>
                  </a:gradFill>
                </a:rPr>
                <a:t> Configuration data</a:t>
              </a:r>
            </a:p>
          </p:txBody>
        </p:sp>
      </p:grpSp>
      <p:pic>
        <p:nvPicPr>
          <p:cNvPr id="80" name="Picture 7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26435" y="3341946"/>
            <a:ext cx="226326" cy="258219"/>
          </a:xfrm>
          <a:prstGeom prst="rect">
            <a:avLst/>
          </a:prstGeom>
        </p:spPr>
      </p:pic>
      <p:sp>
        <p:nvSpPr>
          <p:cNvPr id="81" name="Rectangle 80"/>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Memory </a:t>
            </a:r>
            <a:r>
              <a:rPr lang="en-US" sz="2000" dirty="0" smtClean="0">
                <a:solidFill>
                  <a:srgbClr val="FFFFFE"/>
                </a:solidFill>
                <a:latin typeface="Segoe UI Light"/>
                <a:cs typeface="Segoe UI Light"/>
              </a:rPr>
              <a:t>pages compressed, then </a:t>
            </a:r>
            <a:r>
              <a:rPr lang="en-US" sz="2000" dirty="0">
                <a:solidFill>
                  <a:srgbClr val="FFFFFE"/>
                </a:solidFill>
                <a:latin typeface="Segoe UI Light"/>
                <a:cs typeface="Segoe UI Light"/>
              </a:rPr>
              <a:t>transferred</a:t>
            </a:r>
          </a:p>
        </p:txBody>
      </p:sp>
      <p:grpSp>
        <p:nvGrpSpPr>
          <p:cNvPr id="82" name="Group 81"/>
          <p:cNvGrpSpPr/>
          <p:nvPr/>
        </p:nvGrpSpPr>
        <p:grpSpPr>
          <a:xfrm>
            <a:off x="7466946" y="3114816"/>
            <a:ext cx="2565200" cy="439075"/>
            <a:chOff x="7474411" y="3104690"/>
            <a:chExt cx="2565200" cy="439075"/>
          </a:xfrm>
        </p:grpSpPr>
        <p:sp>
          <p:nvSpPr>
            <p:cNvPr id="83" name="Right Arrow 82"/>
            <p:cNvSpPr/>
            <p:nvPr/>
          </p:nvSpPr>
          <p:spPr bwMode="auto">
            <a:xfrm>
              <a:off x="7474411" y="3378681"/>
              <a:ext cx="2565200" cy="165084"/>
            </a:xfrm>
            <a:prstGeom prst="rightArrow">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84" name="Rectangle 83"/>
            <p:cNvSpPr/>
            <p:nvPr/>
          </p:nvSpPr>
          <p:spPr>
            <a:xfrm>
              <a:off x="8045442" y="3104690"/>
              <a:ext cx="1423147" cy="286232"/>
            </a:xfrm>
            <a:prstGeom prst="rect">
              <a:avLst/>
            </a:prstGeom>
          </p:spPr>
          <p:txBody>
            <a:bodyPr wrap="none">
              <a:spAutoFit/>
            </a:bodyPr>
            <a:lstStyle/>
            <a:p>
              <a:pPr algn="ctr">
                <a:lnSpc>
                  <a:spcPct val="90000"/>
                </a:lnSpc>
              </a:pPr>
              <a:r>
                <a:rPr lang="en-US" sz="1400" spc="-50" dirty="0">
                  <a:gradFill>
                    <a:gsLst>
                      <a:gs pos="79817">
                        <a:srgbClr val="505050"/>
                      </a:gs>
                      <a:gs pos="30000">
                        <a:srgbClr val="505050"/>
                      </a:gs>
                    </a:gsLst>
                    <a:lin ang="5400000" scaled="0"/>
                  </a:gradFill>
                </a:rPr>
                <a:t>Memory content</a:t>
              </a:r>
            </a:p>
          </p:txBody>
        </p:sp>
      </p:grpSp>
      <p:sp>
        <p:nvSpPr>
          <p:cNvPr id="85" name="Rectangle 84"/>
          <p:cNvSpPr/>
          <p:nvPr/>
        </p:nvSpPr>
        <p:spPr bwMode="auto">
          <a:xfrm>
            <a:off x="7221523" y="3111030"/>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a:solidFill>
                  <a:srgbClr val="FFFFFE"/>
                </a:solidFill>
                <a:cs typeface="Segoe light"/>
              </a:rPr>
              <a:t>MEMORY</a:t>
            </a:r>
          </a:p>
        </p:txBody>
      </p:sp>
      <p:sp>
        <p:nvSpPr>
          <p:cNvPr id="86" name="Rectangle 85"/>
          <p:cNvSpPr/>
          <p:nvPr/>
        </p:nvSpPr>
        <p:spPr bwMode="auto">
          <a:xfrm>
            <a:off x="7221523" y="3111030"/>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a:solidFill>
                  <a:srgbClr val="FFFFFE"/>
                </a:solidFill>
                <a:cs typeface="Segoe light"/>
              </a:rPr>
              <a:t>MEMORY</a:t>
            </a:r>
          </a:p>
        </p:txBody>
      </p:sp>
      <p:sp>
        <p:nvSpPr>
          <p:cNvPr id="87" name="Rectangle 86"/>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Modified </a:t>
            </a:r>
            <a:r>
              <a:rPr lang="en-US" sz="2000" dirty="0" smtClean="0">
                <a:solidFill>
                  <a:srgbClr val="FFFFFE"/>
                </a:solidFill>
                <a:latin typeface="Segoe UI Light"/>
                <a:cs typeface="Segoe UI Light"/>
              </a:rPr>
              <a:t>pages compressed, then </a:t>
            </a:r>
            <a:r>
              <a:rPr lang="en-US" sz="2000" dirty="0">
                <a:solidFill>
                  <a:srgbClr val="FFFFFE"/>
                </a:solidFill>
                <a:latin typeface="Segoe UI Light"/>
                <a:cs typeface="Segoe UI Light"/>
              </a:rPr>
              <a:t>transferred</a:t>
            </a:r>
          </a:p>
        </p:txBody>
      </p:sp>
      <p:grpSp>
        <p:nvGrpSpPr>
          <p:cNvPr id="88" name="Group 87"/>
          <p:cNvGrpSpPr/>
          <p:nvPr/>
        </p:nvGrpSpPr>
        <p:grpSpPr>
          <a:xfrm>
            <a:off x="7466946" y="3114817"/>
            <a:ext cx="2565200" cy="439075"/>
            <a:chOff x="7474411" y="3104690"/>
            <a:chExt cx="2565200" cy="439075"/>
          </a:xfrm>
        </p:grpSpPr>
        <p:sp>
          <p:nvSpPr>
            <p:cNvPr id="89" name="Right Arrow 88"/>
            <p:cNvSpPr/>
            <p:nvPr/>
          </p:nvSpPr>
          <p:spPr bwMode="auto">
            <a:xfrm>
              <a:off x="7474411" y="3378681"/>
              <a:ext cx="2565200" cy="165084"/>
            </a:xfrm>
            <a:prstGeom prst="rightArrow">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90" name="Rectangle 89"/>
            <p:cNvSpPr/>
            <p:nvPr/>
          </p:nvSpPr>
          <p:spPr>
            <a:xfrm>
              <a:off x="7755780" y="3104690"/>
              <a:ext cx="2002471" cy="213776"/>
            </a:xfrm>
            <a:prstGeom prst="rect">
              <a:avLst/>
            </a:prstGeom>
          </p:spPr>
          <p:txBody>
            <a:bodyPr wrap="none">
              <a:spAutoFit/>
            </a:bodyPr>
            <a:lstStyle/>
            <a:p>
              <a:pPr algn="ctr" defTabSz="914099" fontAlgn="base">
                <a:lnSpc>
                  <a:spcPct val="50000"/>
                </a:lnSpc>
                <a:spcBef>
                  <a:spcPct val="0"/>
                </a:spcBef>
                <a:spcAft>
                  <a:spcPct val="0"/>
                </a:spcAft>
              </a:pPr>
              <a:r>
                <a:rPr lang="en-US" sz="1400" spc="-50" dirty="0">
                  <a:gradFill>
                    <a:gsLst>
                      <a:gs pos="79817">
                        <a:srgbClr val="505050"/>
                      </a:gs>
                      <a:gs pos="30000">
                        <a:srgbClr val="505050"/>
                      </a:gs>
                    </a:gsLst>
                    <a:lin ang="5400000" scaled="0"/>
                  </a:gradFill>
                </a:rPr>
                <a:t>Modified memory pages</a:t>
              </a:r>
            </a:p>
          </p:txBody>
        </p:sp>
      </p:grpSp>
      <p:sp>
        <p:nvSpPr>
          <p:cNvPr id="91" name="Rectangle 90"/>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Storage handle moved</a:t>
            </a:r>
          </a:p>
        </p:txBody>
      </p:sp>
      <p:cxnSp>
        <p:nvCxnSpPr>
          <p:cNvPr id="92" name="Straight Arrow Connector 91"/>
          <p:cNvCxnSpPr/>
          <p:nvPr/>
        </p:nvCxnSpPr>
        <p:spPr>
          <a:xfrm>
            <a:off x="7406877" y="4415542"/>
            <a:ext cx="868635" cy="419379"/>
          </a:xfrm>
          <a:prstGeom prst="straightConnector1">
            <a:avLst/>
          </a:prstGeom>
          <a:ln w="127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9189807" y="4472970"/>
            <a:ext cx="819150" cy="361950"/>
          </a:xfrm>
          <a:prstGeom prst="straightConnector1">
            <a:avLst/>
          </a:prstGeom>
          <a:ln w="127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7305196" y="3141096"/>
            <a:ext cx="57055" cy="611497"/>
            <a:chOff x="7092894" y="3217688"/>
            <a:chExt cx="111567" cy="1195734"/>
          </a:xfrm>
        </p:grpSpPr>
        <p:sp>
          <p:nvSpPr>
            <p:cNvPr id="95" name="Rectangle 94"/>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6" name="Rectangle 95"/>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7" name="Rectangle 96"/>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8" name="Rectangle 97"/>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9" name="Rectangle 98"/>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106" name="Group 105"/>
          <p:cNvGrpSpPr/>
          <p:nvPr/>
        </p:nvGrpSpPr>
        <p:grpSpPr>
          <a:xfrm>
            <a:off x="10017141" y="2587147"/>
            <a:ext cx="929604" cy="1556455"/>
            <a:chOff x="10024606" y="2684971"/>
            <a:chExt cx="929604" cy="1556455"/>
          </a:xfrm>
        </p:grpSpPr>
        <p:pic>
          <p:nvPicPr>
            <p:cNvPr id="107"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Box 107"/>
            <p:cNvSpPr txBox="1"/>
            <p:nvPr/>
          </p:nvSpPr>
          <p:spPr>
            <a:xfrm rot="19627603">
              <a:off x="10590080" y="3179811"/>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pic>
        <p:nvPicPr>
          <p:cNvPr id="109" name="Picture 19474"/>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6583113" y="2606905"/>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3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outVertical)">
                                      <p:cBhvr>
                                        <p:cTn id="7" dur="500"/>
                                        <p:tgtEl>
                                          <p:spTgt spid="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p:tgtEl>
                                          <p:spTgt spid="65"/>
                                        </p:tgtEl>
                                        <p:attrNameLst>
                                          <p:attrName>ppt_y</p:attrName>
                                        </p:attrNameLst>
                                      </p:cBhvr>
                                      <p:tavLst>
                                        <p:tav tm="0">
                                          <p:val>
                                            <p:strVal val="#ppt_y+#ppt_h*1.125000"/>
                                          </p:val>
                                        </p:tav>
                                        <p:tav tm="100000">
                                          <p:val>
                                            <p:strVal val="#ppt_y"/>
                                          </p:val>
                                        </p:tav>
                                      </p:tavLst>
                                    </p:anim>
                                    <p:animEffect transition="in" filter="wipe(up)">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childTnLst>
                          </p:cTn>
                        </p:par>
                        <p:par>
                          <p:cTn id="26" fill="hold">
                            <p:stCondLst>
                              <p:cond delay="1000"/>
                            </p:stCondLst>
                            <p:childTnLst>
                              <p:par>
                                <p:cTn id="27" presetID="50" presetClass="path" presetSubtype="0" accel="50000" decel="50000" fill="hold" nodeType="afterEffect">
                                  <p:stCondLst>
                                    <p:cond delay="0"/>
                                  </p:stCondLst>
                                  <p:childTnLst>
                                    <p:animMotion origin="layout" path="M 2.91667E-6 2.59259E-6 C 2.91667E-6 2.59259E-6 0.24518 2.59259E-6 0.26979 2.59259E-6 C 0.26979 0.02014 0.27018 0.03935 0.27057 0.04815 " pathEditMode="relative" rAng="0" ptsTypes="AAA">
                                      <p:cBhvr>
                                        <p:cTn id="28" dur="3000" fill="hold"/>
                                        <p:tgtEl>
                                          <p:spTgt spid="80"/>
                                        </p:tgtEl>
                                        <p:attrNameLst>
                                          <p:attrName>ppt_x</p:attrName>
                                          <p:attrName>ppt_y</p:attrName>
                                        </p:attrNameLst>
                                      </p:cBhvr>
                                      <p:rCtr x="13529" y="2407"/>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xit" presetSubtype="0" fill="hold" nodeType="withEffect">
                                  <p:stCondLst>
                                    <p:cond delay="0"/>
                                  </p:stCondLst>
                                  <p:childTnLst>
                                    <p:animEffect transition="out" filter="fade">
                                      <p:cBhvr>
                                        <p:cTn id="45" dur="500"/>
                                        <p:tgtEl>
                                          <p:spTgt spid="77"/>
                                        </p:tgtEl>
                                      </p:cBhvr>
                                    </p:animEffect>
                                    <p:set>
                                      <p:cBhvr>
                                        <p:cTn id="46" dur="1" fill="hold">
                                          <p:stCondLst>
                                            <p:cond delay="499"/>
                                          </p:stCondLst>
                                        </p:cTn>
                                        <p:tgtEl>
                                          <p:spTgt spid="77"/>
                                        </p:tgtEl>
                                        <p:attrNameLst>
                                          <p:attrName>style.visibility</p:attrName>
                                        </p:attrNameLst>
                                      </p:cBhvr>
                                      <p:to>
                                        <p:strVal val="hidden"/>
                                      </p:to>
                                    </p:set>
                                  </p:childTnLst>
                                </p:cTn>
                              </p:par>
                              <p:par>
                                <p:cTn id="47" presetID="6" presetClass="emph" presetSubtype="0" fill="hold" grpId="3" nodeType="withEffect">
                                  <p:stCondLst>
                                    <p:cond delay="0"/>
                                  </p:stCondLst>
                                  <p:childTnLst>
                                    <p:animScale>
                                      <p:cBhvr>
                                        <p:cTn id="48" dur="2000" fill="hold"/>
                                        <p:tgtEl>
                                          <p:spTgt spid="86"/>
                                        </p:tgtEl>
                                      </p:cBhvr>
                                      <p:by x="50000" y="50000"/>
                                    </p:animScale>
                                  </p:childTnLst>
                                </p:cTn>
                              </p:par>
                            </p:childTnLst>
                          </p:cTn>
                        </p:par>
                        <p:par>
                          <p:cTn id="49" fill="hold">
                            <p:stCondLst>
                              <p:cond delay="2500"/>
                            </p:stCondLst>
                            <p:childTnLst>
                              <p:par>
                                <p:cTn id="50" presetID="42" presetClass="path" presetSubtype="0" accel="50000" decel="50000" fill="hold" grpId="1" nodeType="afterEffect">
                                  <p:stCondLst>
                                    <p:cond delay="0"/>
                                  </p:stCondLst>
                                  <p:childTnLst>
                                    <p:animMotion origin="layout" path="M -3.75E-6 7.40741E-7 L 0.26602 0.00116 " pathEditMode="relative" rAng="0" ptsTypes="AA">
                                      <p:cBhvr>
                                        <p:cTn id="51" dur="2000" fill="hold"/>
                                        <p:tgtEl>
                                          <p:spTgt spid="86"/>
                                        </p:tgtEl>
                                        <p:attrNameLst>
                                          <p:attrName>ppt_x</p:attrName>
                                          <p:attrName>ppt_y</p:attrName>
                                        </p:attrNameLst>
                                      </p:cBhvr>
                                      <p:rCtr x="13294" y="46"/>
                                    </p:animMotion>
                                  </p:childTnLst>
                                </p:cTn>
                              </p:par>
                            </p:childTnLst>
                          </p:cTn>
                        </p:par>
                        <p:par>
                          <p:cTn id="52" fill="hold">
                            <p:stCondLst>
                              <p:cond delay="4500"/>
                            </p:stCondLst>
                            <p:childTnLst>
                              <p:par>
                                <p:cTn id="53" presetID="6" presetClass="emph" presetSubtype="0" fill="hold" grpId="4" nodeType="afterEffect">
                                  <p:stCondLst>
                                    <p:cond delay="0"/>
                                  </p:stCondLst>
                                  <p:childTnLst>
                                    <p:animScale>
                                      <p:cBhvr>
                                        <p:cTn id="54" dur="2000" fill="hold"/>
                                        <p:tgtEl>
                                          <p:spTgt spid="86"/>
                                        </p:tgtEl>
                                      </p:cBhvr>
                                      <p:by x="200000" y="2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left)">
                                      <p:cBhvr>
                                        <p:cTn id="63" dur="500"/>
                                        <p:tgtEl>
                                          <p:spTgt spid="88"/>
                                        </p:tgtEl>
                                      </p:cBhvr>
                                    </p:animEffect>
                                  </p:childTnLst>
                                </p:cTn>
                              </p:par>
                              <p:par>
                                <p:cTn id="64" presetID="10" presetClass="exit" presetSubtype="0" fill="hold" nodeType="withEffect">
                                  <p:stCondLst>
                                    <p:cond delay="0"/>
                                  </p:stCondLst>
                                  <p:childTnLst>
                                    <p:animEffect transition="out" filter="fade">
                                      <p:cBhvr>
                                        <p:cTn id="65" dur="500"/>
                                        <p:tgtEl>
                                          <p:spTgt spid="82"/>
                                        </p:tgtEl>
                                      </p:cBhvr>
                                    </p:animEffect>
                                    <p:set>
                                      <p:cBhvr>
                                        <p:cTn id="66" dur="1" fill="hold">
                                          <p:stCondLst>
                                            <p:cond delay="499"/>
                                          </p:stCondLst>
                                        </p:cTn>
                                        <p:tgtEl>
                                          <p:spTgt spid="82"/>
                                        </p:tgtEl>
                                        <p:attrNameLst>
                                          <p:attrName>style.visibility</p:attrName>
                                        </p:attrNameLst>
                                      </p:cBhvr>
                                      <p:to>
                                        <p:strVal val="hidden"/>
                                      </p:to>
                                    </p:set>
                                  </p:childTnLst>
                                </p:cTn>
                              </p:par>
                              <p:par>
                                <p:cTn id="67" presetID="22" presetClass="entr" presetSubtype="8"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left)">
                                      <p:cBhvr>
                                        <p:cTn id="69" dur="500"/>
                                        <p:tgtEl>
                                          <p:spTgt spid="88"/>
                                        </p:tgtEl>
                                      </p:cBhvr>
                                    </p:animEffect>
                                  </p:childTnLst>
                                </p:cTn>
                              </p:par>
                              <p:par>
                                <p:cTn id="70" presetID="10" presetClass="entr" presetSubtype="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500"/>
                                        <p:tgtEl>
                                          <p:spTgt spid="94"/>
                                        </p:tgtEl>
                                      </p:cBhvr>
                                    </p:animEffect>
                                  </p:childTnLst>
                                </p:cTn>
                              </p:par>
                            </p:childTnLst>
                          </p:cTn>
                        </p:par>
                        <p:par>
                          <p:cTn id="73" fill="hold">
                            <p:stCondLst>
                              <p:cond delay="1000"/>
                            </p:stCondLst>
                            <p:childTnLst>
                              <p:par>
                                <p:cTn id="74" presetID="6" presetClass="emph" presetSubtype="0" fill="hold" nodeType="afterEffect">
                                  <p:stCondLst>
                                    <p:cond delay="0"/>
                                  </p:stCondLst>
                                  <p:childTnLst>
                                    <p:animScale>
                                      <p:cBhvr>
                                        <p:cTn id="75" dur="2000" fill="hold"/>
                                        <p:tgtEl>
                                          <p:spTgt spid="94"/>
                                        </p:tgtEl>
                                      </p:cBhvr>
                                      <p:by x="50000" y="50000"/>
                                    </p:animScale>
                                  </p:childTnLst>
                                </p:cTn>
                              </p:par>
                            </p:childTnLst>
                          </p:cTn>
                        </p:par>
                        <p:par>
                          <p:cTn id="76" fill="hold">
                            <p:stCondLst>
                              <p:cond delay="3000"/>
                            </p:stCondLst>
                            <p:childTnLst>
                              <p:par>
                                <p:cTn id="77" presetID="42" presetClass="path" presetSubtype="0" accel="50000" decel="50000" fill="hold" nodeType="afterEffect">
                                  <p:stCondLst>
                                    <p:cond delay="0"/>
                                  </p:stCondLst>
                                  <p:childTnLst>
                                    <p:animMotion origin="layout" path="M -2.5E-6 3.7037E-6 L 0.26823 0.00254 " pathEditMode="relative" rAng="0" ptsTypes="AA">
                                      <p:cBhvr>
                                        <p:cTn id="78" dur="2000" fill="hold"/>
                                        <p:tgtEl>
                                          <p:spTgt spid="94"/>
                                        </p:tgtEl>
                                        <p:attrNameLst>
                                          <p:attrName>ppt_x</p:attrName>
                                          <p:attrName>ppt_y</p:attrName>
                                        </p:attrNameLst>
                                      </p:cBhvr>
                                      <p:rCtr x="13411" y="116"/>
                                    </p:animMotion>
                                  </p:childTnLst>
                                </p:cTn>
                              </p:par>
                            </p:childTnLst>
                          </p:cTn>
                        </p:par>
                        <p:par>
                          <p:cTn id="79" fill="hold">
                            <p:stCondLst>
                              <p:cond delay="5000"/>
                            </p:stCondLst>
                            <p:childTnLst>
                              <p:par>
                                <p:cTn id="80" presetID="6" presetClass="emph" presetSubtype="0" fill="hold" nodeType="afterEffect">
                                  <p:stCondLst>
                                    <p:cond delay="0"/>
                                  </p:stCondLst>
                                  <p:childTnLst>
                                    <p:animScale>
                                      <p:cBhvr>
                                        <p:cTn id="81" dur="2000" fill="hold"/>
                                        <p:tgtEl>
                                          <p:spTgt spid="94"/>
                                        </p:tgtEl>
                                      </p:cBhvr>
                                      <p:by x="200000" y="200000"/>
                                    </p:animScale>
                                  </p:childTnLst>
                                </p:cTn>
                              </p:par>
                            </p:childTnLst>
                          </p:cTn>
                        </p:par>
                        <p:par>
                          <p:cTn id="82" fill="hold">
                            <p:stCondLst>
                              <p:cond delay="7000"/>
                            </p:stCondLst>
                            <p:childTnLst>
                              <p:par>
                                <p:cTn id="83" presetID="10" presetClass="exit" presetSubtype="0" fill="hold" nodeType="afterEffect">
                                  <p:stCondLst>
                                    <p:cond delay="0"/>
                                  </p:stCondLst>
                                  <p:childTnLst>
                                    <p:animEffect transition="out" filter="fade">
                                      <p:cBhvr>
                                        <p:cTn id="84" dur="500"/>
                                        <p:tgtEl>
                                          <p:spTgt spid="94"/>
                                        </p:tgtEl>
                                      </p:cBhvr>
                                    </p:animEffect>
                                    <p:set>
                                      <p:cBhvr>
                                        <p:cTn id="85" dur="1" fill="hold">
                                          <p:stCondLst>
                                            <p:cond delay="499"/>
                                          </p:stCondLst>
                                        </p:cTn>
                                        <p:tgtEl>
                                          <p:spTgt spid="9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fade">
                                      <p:cBhvr>
                                        <p:cTn id="90" dur="500"/>
                                        <p:tgtEl>
                                          <p:spTgt spid="109"/>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500"/>
                                        <p:tgtEl>
                                          <p:spTgt spid="91"/>
                                        </p:tgtEl>
                                      </p:cBhvr>
                                    </p:animEffect>
                                  </p:childTnLst>
                                </p:cTn>
                              </p:par>
                              <p:par>
                                <p:cTn id="95" presetID="10" presetClass="exit" presetSubtype="0" fill="hold" grpId="2" nodeType="withEffect">
                                  <p:stCondLst>
                                    <p:cond delay="0"/>
                                  </p:stCondLst>
                                  <p:childTnLst>
                                    <p:animEffect transition="out" filter="fade">
                                      <p:cBhvr>
                                        <p:cTn id="96" dur="500"/>
                                        <p:tgtEl>
                                          <p:spTgt spid="86"/>
                                        </p:tgtEl>
                                      </p:cBhvr>
                                    </p:animEffect>
                                    <p:set>
                                      <p:cBhvr>
                                        <p:cTn id="97" dur="1" fill="hold">
                                          <p:stCondLst>
                                            <p:cond delay="499"/>
                                          </p:stCondLst>
                                        </p:cTn>
                                        <p:tgtEl>
                                          <p:spTgt spid="86"/>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6"/>
                                        </p:tgtEl>
                                        <p:attrNameLst>
                                          <p:attrName>style.visibility</p:attrName>
                                        </p:attrNameLst>
                                      </p:cBhvr>
                                      <p:to>
                                        <p:strVal val="visible"/>
                                      </p:to>
                                    </p:set>
                                  </p:childTnLst>
                                </p:cTn>
                              </p:par>
                            </p:childTnLst>
                          </p:cTn>
                        </p:par>
                        <p:par>
                          <p:cTn id="100" fill="hold">
                            <p:stCondLst>
                              <p:cond delay="1000"/>
                            </p:stCondLst>
                            <p:childTnLst>
                              <p:par>
                                <p:cTn id="101" presetID="22" presetClass="entr" presetSubtype="4" fill="hold" nodeType="after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wipe(down)">
                                      <p:cBhvr>
                                        <p:cTn id="103" dur="500"/>
                                        <p:tgtEl>
                                          <p:spTgt spid="93"/>
                                        </p:tgtEl>
                                      </p:cBhvr>
                                    </p:animEffect>
                                  </p:childTnLst>
                                </p:cTn>
                              </p:par>
                              <p:par>
                                <p:cTn id="104" presetID="10" presetClass="exit" presetSubtype="0" fill="hold" nodeType="withEffect">
                                  <p:stCondLst>
                                    <p:cond delay="0"/>
                                  </p:stCondLst>
                                  <p:childTnLst>
                                    <p:animEffect transition="out" filter="fade">
                                      <p:cBhvr>
                                        <p:cTn id="105" dur="1000"/>
                                        <p:tgtEl>
                                          <p:spTgt spid="88"/>
                                        </p:tgtEl>
                                      </p:cBhvr>
                                    </p:animEffect>
                                    <p:set>
                                      <p:cBhvr>
                                        <p:cTn id="106" dur="1" fill="hold">
                                          <p:stCondLst>
                                            <p:cond delay="999"/>
                                          </p:stCondLst>
                                        </p:cTn>
                                        <p:tgtEl>
                                          <p:spTgt spid="88"/>
                                        </p:tgtEl>
                                        <p:attrNameLst>
                                          <p:attrName>style.visibility</p:attrName>
                                        </p:attrNameLst>
                                      </p:cBhvr>
                                      <p:to>
                                        <p:strVal val="hidden"/>
                                      </p:to>
                                    </p:set>
                                  </p:childTnLst>
                                </p:cTn>
                              </p:par>
                              <p:par>
                                <p:cTn id="107" presetID="22" presetClass="exit" presetSubtype="1" fill="hold" nodeType="withEffect">
                                  <p:stCondLst>
                                    <p:cond delay="0"/>
                                  </p:stCondLst>
                                  <p:childTnLst>
                                    <p:animEffect transition="out" filter="wipe(up)">
                                      <p:cBhvr>
                                        <p:cTn id="108" dur="1000"/>
                                        <p:tgtEl>
                                          <p:spTgt spid="92"/>
                                        </p:tgtEl>
                                      </p:cBhvr>
                                    </p:animEffect>
                                    <p:set>
                                      <p:cBhvr>
                                        <p:cTn id="109" dur="1" fill="hold">
                                          <p:stCondLst>
                                            <p:cond delay="999"/>
                                          </p:stCondLst>
                                        </p:cTn>
                                        <p:tgtEl>
                                          <p:spTgt spid="9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70"/>
                                        </p:tgtEl>
                                      </p:cBhvr>
                                    </p:animEffect>
                                    <p:set>
                                      <p:cBhvr>
                                        <p:cTn id="112" dur="1" fill="hold">
                                          <p:stCondLst>
                                            <p:cond delay="499"/>
                                          </p:stCondLst>
                                        </p:cTn>
                                        <p:tgtEl>
                                          <p:spTgt spid="7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74"/>
                                        </p:tgtEl>
                                      </p:cBhvr>
                                    </p:animEffect>
                                    <p:set>
                                      <p:cBhvr>
                                        <p:cTn id="115" dur="1" fill="hold">
                                          <p:stCondLst>
                                            <p:cond delay="499"/>
                                          </p:stCondLst>
                                        </p:cTn>
                                        <p:tgtEl>
                                          <p:spTgt spid="7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5"/>
                                        </p:tgtEl>
                                      </p:cBhvr>
                                    </p:animEffect>
                                    <p:set>
                                      <p:cBhvr>
                                        <p:cTn id="118" dur="1" fill="hold">
                                          <p:stCondLst>
                                            <p:cond delay="499"/>
                                          </p:stCondLst>
                                        </p:cTn>
                                        <p:tgtEl>
                                          <p:spTgt spid="85"/>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80"/>
                                        </p:tgtEl>
                                      </p:cBhvr>
                                    </p:animEffect>
                                    <p:set>
                                      <p:cBhvr>
                                        <p:cTn id="121" dur="1" fill="hold">
                                          <p:stCondLst>
                                            <p:cond delay="499"/>
                                          </p:stCondLst>
                                        </p:cTn>
                                        <p:tgtEl>
                                          <p:spTgt spid="80"/>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62"/>
                                        </p:tgtEl>
                                      </p:cBhvr>
                                    </p:animEffect>
                                    <p:set>
                                      <p:cBhvr>
                                        <p:cTn id="124" dur="1" fill="hold">
                                          <p:stCondLst>
                                            <p:cond delay="499"/>
                                          </p:stCondLst>
                                        </p:cTn>
                                        <p:tgtEl>
                                          <p:spTgt spid="62"/>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64"/>
                                        </p:tgtEl>
                                        <p:attrNameLst>
                                          <p:attrName>style.visibility</p:attrName>
                                        </p:attrNameLst>
                                      </p:cBhvr>
                                      <p:to>
                                        <p:strVal val="hidden"/>
                                      </p:to>
                                    </p:set>
                                  </p:childTnLst>
                                </p:cTn>
                              </p:par>
                            </p:childTnLst>
                          </p:cTn>
                        </p:par>
                        <p:par>
                          <p:cTn id="127" fill="hold">
                            <p:stCondLst>
                              <p:cond delay="2000"/>
                            </p:stCondLst>
                            <p:childTnLst>
                              <p:par>
                                <p:cTn id="128" presetID="10" presetClass="exit" presetSubtype="0" fill="hold" nodeType="afterEffect">
                                  <p:stCondLst>
                                    <p:cond delay="0"/>
                                  </p:stCondLst>
                                  <p:childTnLst>
                                    <p:animEffect transition="out" filter="fade">
                                      <p:cBhvr>
                                        <p:cTn id="129" dur="500"/>
                                        <p:tgtEl>
                                          <p:spTgt spid="109"/>
                                        </p:tgtEl>
                                      </p:cBhvr>
                                    </p:animEffect>
                                    <p:set>
                                      <p:cBhvr>
                                        <p:cTn id="130"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64" grpId="0"/>
      <p:bldP spid="81" grpId="0" animBg="1"/>
      <p:bldP spid="85" grpId="0" animBg="1"/>
      <p:bldP spid="85" grpId="1" animBg="1"/>
      <p:bldP spid="86" grpId="0" animBg="1"/>
      <p:bldP spid="86" grpId="1" animBg="1"/>
      <p:bldP spid="86" grpId="2" animBg="1"/>
      <p:bldP spid="86" grpId="3" animBg="1"/>
      <p:bldP spid="86" grpId="4" animBg="1"/>
      <p:bldP spid="87" grpId="0" animBg="1"/>
      <p:bldP spid="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 over SMB</a:t>
            </a:r>
            <a:endParaRPr lang="en-US" sz="2399" dirty="0">
              <a:solidFill>
                <a:schemeClr val="tx1"/>
              </a:solidFill>
            </a:endParaRPr>
          </a:p>
        </p:txBody>
      </p:sp>
      <p:sp>
        <p:nvSpPr>
          <p:cNvPr id="6" name="Right Triangle 5"/>
          <p:cNvSpPr/>
          <p:nvPr/>
        </p:nvSpPr>
        <p:spPr bwMode="auto">
          <a:xfrm flipH="1" flipV="1">
            <a:off x="522153" y="238071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619414" y="1793748"/>
            <a:ext cx="4746408"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SMB Multichannel uses multiple NICs for increased throughput and resiliency</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Remote Direct Memory Access delivers low latency network, CPU utilization &amp; higher bandwidth</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Supports speeds up to 56Gb/s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Windows Server 2012 R2 supports RoCE, iWARP &amp; Infiniband RDMA solutions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Delivers the highest performance for</a:t>
            </a:r>
            <a:br>
              <a:rPr lang="en-US" sz="1600" dirty="0" smtClean="0">
                <a:solidFill>
                  <a:srgbClr val="EFEFEF"/>
                </a:solidFill>
                <a:cs typeface="Segoe UI" pitchFamily="34" charset="0"/>
              </a:rPr>
            </a:br>
            <a:r>
              <a:rPr lang="en-US" sz="1600" dirty="0" smtClean="0">
                <a:solidFill>
                  <a:srgbClr val="EFEFEF"/>
                </a:solidFill>
                <a:cs typeface="Segoe UI" pitchFamily="34" charset="0"/>
              </a:rPr>
              <a:t>Live Migrations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Cannot be used with Compression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a:solidFill>
                <a:srgbClr val="EFEFEF"/>
              </a:solidFill>
              <a:cs typeface="Segoe UI" pitchFamily="34" charset="0"/>
            </a:endParaRPr>
          </a:p>
        </p:txBody>
      </p:sp>
      <p:sp>
        <p:nvSpPr>
          <p:cNvPr id="8" name="Rectangle 7"/>
          <p:cNvSpPr/>
          <p:nvPr/>
        </p:nvSpPr>
        <p:spPr>
          <a:xfrm>
            <a:off x="522152" y="139011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Harness RDMA to Accelerate Live Migration Performance</a:t>
            </a:r>
            <a:endParaRPr lang="en-US" sz="2400" kern="0" dirty="0">
              <a:solidFill>
                <a:srgbClr val="FFFFFF"/>
              </a:solidFill>
            </a:endParaRPr>
          </a:p>
        </p:txBody>
      </p:sp>
      <p:sp>
        <p:nvSpPr>
          <p:cNvPr id="10" name="Rectangle 9"/>
          <p:cNvSpPr/>
          <p:nvPr/>
        </p:nvSpPr>
        <p:spPr bwMode="auto">
          <a:xfrm>
            <a:off x="5888481" y="1963551"/>
            <a:ext cx="5686455" cy="415939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11" name="Freeform 207"/>
          <p:cNvSpPr>
            <a:spLocks noEditPoints="1"/>
          </p:cNvSpPr>
          <p:nvPr/>
        </p:nvSpPr>
        <p:spPr bwMode="gray">
          <a:xfrm>
            <a:off x="6197152" y="3344586"/>
            <a:ext cx="165069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20" name="Right Arrow 19"/>
          <p:cNvSpPr/>
          <p:nvPr/>
        </p:nvSpPr>
        <p:spPr bwMode="auto">
          <a:xfrm>
            <a:off x="7221524" y="2776654"/>
            <a:ext cx="2975732" cy="181324"/>
          </a:xfrm>
          <a:prstGeom prst="right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pic>
        <p:nvPicPr>
          <p:cNvPr id="12"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583113" y="2606905"/>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07"/>
          <p:cNvSpPr>
            <a:spLocks noEditPoints="1"/>
          </p:cNvSpPr>
          <p:nvPr/>
        </p:nvSpPr>
        <p:spPr bwMode="gray">
          <a:xfrm>
            <a:off x="9546055" y="3336004"/>
            <a:ext cx="1650700" cy="12661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4" name="TextBox 13"/>
          <p:cNvSpPr txBox="1"/>
          <p:nvPr/>
        </p:nvSpPr>
        <p:spPr>
          <a:xfrm rot="19620162">
            <a:off x="7131263" y="3053293"/>
            <a:ext cx="347868" cy="169277"/>
          </a:xfrm>
          <a:prstGeom prst="rect">
            <a:avLst/>
          </a:prstGeom>
          <a:noFill/>
        </p:spPr>
        <p:txBody>
          <a:bodyPr wrap="square" lIns="0" tIns="0" rIns="0" bIns="0" rtlCol="0">
            <a:spAutoFit/>
          </a:bodyPr>
          <a:lstStyle/>
          <a:p>
            <a:pPr>
              <a:lnSpc>
                <a:spcPct val="90000"/>
              </a:lnSpc>
            </a:pPr>
            <a:r>
              <a:rPr lang="en-US" sz="1200" spc="-50" dirty="0">
                <a:solidFill>
                  <a:srgbClr val="FFFFFF"/>
                </a:solidFill>
              </a:rPr>
              <a:t>VM</a:t>
            </a:r>
          </a:p>
        </p:txBody>
      </p:sp>
      <p:grpSp>
        <p:nvGrpSpPr>
          <p:cNvPr id="15" name="Group 14"/>
          <p:cNvGrpSpPr/>
          <p:nvPr/>
        </p:nvGrpSpPr>
        <p:grpSpPr>
          <a:xfrm>
            <a:off x="10017141" y="2587147"/>
            <a:ext cx="929604" cy="1556455"/>
            <a:chOff x="10024606" y="2684971"/>
            <a:chExt cx="929604" cy="1556455"/>
          </a:xfrm>
        </p:grpSpPr>
        <p:pic>
          <p:nvPicPr>
            <p:cNvPr id="16" name="Picture 19474"/>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rot="19607220">
              <a:off x="10589604" y="3147610"/>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sp>
        <p:nvSpPr>
          <p:cNvPr id="18" name="TextBox 17"/>
          <p:cNvSpPr txBox="1"/>
          <p:nvPr/>
        </p:nvSpPr>
        <p:spPr>
          <a:xfrm rot="19723156">
            <a:off x="10557727" y="4073133"/>
            <a:ext cx="573875" cy="138499"/>
          </a:xfrm>
          <a:prstGeom prst="rect">
            <a:avLst/>
          </a:prstGeom>
          <a:noFill/>
        </p:spPr>
        <p:txBody>
          <a:bodyPr wrap="none" lIns="0" tIns="0" rIns="0" bIns="0" rtlCol="0">
            <a:spAutoFit/>
          </a:bodyPr>
          <a:lstStyle/>
          <a:p>
            <a:pPr>
              <a:lnSpc>
                <a:spcPct val="90000"/>
              </a:lnSpc>
            </a:pPr>
            <a:r>
              <a:rPr lang="en-US" sz="1000" spc="-50" dirty="0">
                <a:solidFill>
                  <a:srgbClr val="FFFFFE"/>
                </a:solidFill>
              </a:rPr>
              <a:t>Target host</a:t>
            </a:r>
          </a:p>
        </p:txBody>
      </p:sp>
      <p:sp>
        <p:nvSpPr>
          <p:cNvPr id="19" name="Rectangle 18"/>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Live migration setup</a:t>
            </a:r>
          </a:p>
        </p:txBody>
      </p:sp>
      <p:grpSp>
        <p:nvGrpSpPr>
          <p:cNvPr id="21" name="Group 20"/>
          <p:cNvGrpSpPr/>
          <p:nvPr/>
        </p:nvGrpSpPr>
        <p:grpSpPr>
          <a:xfrm>
            <a:off x="7818173" y="4791676"/>
            <a:ext cx="1827068" cy="1211447"/>
            <a:chOff x="7825108" y="4889500"/>
            <a:chExt cx="1827068" cy="1211447"/>
          </a:xfrm>
        </p:grpSpPr>
        <p:sp>
          <p:nvSpPr>
            <p:cNvPr id="22" name="Rectangle 21"/>
            <p:cNvSpPr/>
            <p:nvPr/>
          </p:nvSpPr>
          <p:spPr>
            <a:xfrm>
              <a:off x="7825108" y="5839337"/>
              <a:ext cx="1827068" cy="261610"/>
            </a:xfrm>
            <a:prstGeom prst="rect">
              <a:avLst/>
            </a:prstGeom>
          </p:spPr>
          <p:txBody>
            <a:bodyPr wrap="square">
              <a:spAutoFit/>
            </a:bodyPr>
            <a:lstStyle/>
            <a:p>
              <a:pPr algn="ctr">
                <a:lnSpc>
                  <a:spcPct val="90000"/>
                </a:lnSpc>
              </a:pPr>
              <a:r>
                <a:rPr lang="en-US" sz="1200" spc="-50" dirty="0" smtClean="0">
                  <a:gradFill>
                    <a:gsLst>
                      <a:gs pos="79817">
                        <a:srgbClr val="505050"/>
                      </a:gs>
                      <a:gs pos="30000">
                        <a:srgbClr val="505050"/>
                      </a:gs>
                    </a:gsLst>
                    <a:lin ang="5400000" scaled="0"/>
                  </a:gradFill>
                </a:rPr>
                <a:t>iSCSI, FC or SMB Storage</a:t>
              </a:r>
              <a:endParaRPr lang="en-US" sz="1200" spc="-50" dirty="0">
                <a:gradFill>
                  <a:gsLst>
                    <a:gs pos="79817">
                      <a:srgbClr val="505050"/>
                    </a:gs>
                    <a:gs pos="30000">
                      <a:srgbClr val="505050"/>
                    </a:gs>
                  </a:gsLst>
                  <a:lin ang="5400000" scaled="0"/>
                </a:gradFill>
              </a:endParaRPr>
            </a:p>
          </p:txBody>
        </p:sp>
        <p:pic>
          <p:nvPicPr>
            <p:cNvPr id="23" name="Hyper-V logo"/>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8301805" y="4889500"/>
              <a:ext cx="873675" cy="927054"/>
            </a:xfrm>
            <a:prstGeom prst="rect">
              <a:avLst/>
            </a:prstGeom>
            <a:noFill/>
            <a:ln>
              <a:noFill/>
            </a:ln>
          </p:spPr>
        </p:pic>
      </p:grpSp>
      <p:grpSp>
        <p:nvGrpSpPr>
          <p:cNvPr id="24" name="Group 23"/>
          <p:cNvGrpSpPr/>
          <p:nvPr/>
        </p:nvGrpSpPr>
        <p:grpSpPr>
          <a:xfrm>
            <a:off x="8213967" y="4003452"/>
            <a:ext cx="976425" cy="446735"/>
            <a:chOff x="8014746" y="4006890"/>
            <a:chExt cx="1140198" cy="446735"/>
          </a:xfrm>
        </p:grpSpPr>
        <p:cxnSp>
          <p:nvCxnSpPr>
            <p:cNvPr id="25" name="Straight Arrow Connector 24"/>
            <p:cNvCxnSpPr/>
            <p:nvPr/>
          </p:nvCxnSpPr>
          <p:spPr>
            <a:xfrm>
              <a:off x="8092289" y="4006890"/>
              <a:ext cx="973186" cy="10666"/>
            </a:xfrm>
            <a:prstGeom prst="straightConnector1">
              <a:avLst/>
            </a:prstGeom>
            <a:ln w="57150" cap="sq" cmpd="sng">
              <a:solidFill>
                <a:schemeClr val="tx1"/>
              </a:solidFill>
              <a:prstDash val="solid"/>
              <a:beve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014746" y="4070443"/>
              <a:ext cx="1140198" cy="383182"/>
            </a:xfrm>
            <a:prstGeom prst="rect">
              <a:avLst/>
            </a:prstGeom>
          </p:spPr>
          <p:txBody>
            <a:bodyPr wrap="square">
              <a:spAutoFit/>
            </a:bodyPr>
            <a:lstStyle/>
            <a:p>
              <a:pPr algn="ctr">
                <a:lnSpc>
                  <a:spcPct val="90000"/>
                </a:lnSpc>
              </a:pPr>
              <a:r>
                <a:rPr lang="en-US" sz="1050" spc="-50" dirty="0" smtClean="0">
                  <a:gradFill>
                    <a:gsLst>
                      <a:gs pos="79817">
                        <a:srgbClr val="505050"/>
                      </a:gs>
                      <a:gs pos="30000">
                        <a:srgbClr val="505050"/>
                      </a:gs>
                    </a:gsLst>
                    <a:lin ang="5400000" scaled="0"/>
                  </a:gradFill>
                </a:rPr>
                <a:t>IP Connection using RDMA</a:t>
              </a:r>
              <a:endParaRPr lang="en-US" sz="1050" spc="-50" dirty="0">
                <a:gradFill>
                  <a:gsLst>
                    <a:gs pos="79817">
                      <a:srgbClr val="505050"/>
                    </a:gs>
                    <a:gs pos="30000">
                      <a:srgbClr val="505050"/>
                    </a:gs>
                  </a:gsLst>
                  <a:lin ang="5400000" scaled="0"/>
                </a:gradFill>
              </a:endParaRPr>
            </a:p>
          </p:txBody>
        </p:sp>
      </p:grpSp>
      <p:grpSp>
        <p:nvGrpSpPr>
          <p:cNvPr id="27" name="Group 26"/>
          <p:cNvGrpSpPr/>
          <p:nvPr/>
        </p:nvGrpSpPr>
        <p:grpSpPr>
          <a:xfrm>
            <a:off x="7466946" y="3006866"/>
            <a:ext cx="2565200" cy="439075"/>
            <a:chOff x="7474411" y="3104690"/>
            <a:chExt cx="2565200" cy="439075"/>
          </a:xfrm>
        </p:grpSpPr>
        <p:sp>
          <p:nvSpPr>
            <p:cNvPr id="28" name="Right Arrow 27"/>
            <p:cNvSpPr/>
            <p:nvPr/>
          </p:nvSpPr>
          <p:spPr bwMode="auto">
            <a:xfrm>
              <a:off x="7474411" y="3378681"/>
              <a:ext cx="2565200" cy="165084"/>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29" name="Rectangle 28"/>
            <p:cNvSpPr/>
            <p:nvPr/>
          </p:nvSpPr>
          <p:spPr>
            <a:xfrm>
              <a:off x="7956865" y="3104690"/>
              <a:ext cx="1600293" cy="289823"/>
            </a:xfrm>
            <a:prstGeom prst="rect">
              <a:avLst/>
            </a:prstGeom>
          </p:spPr>
          <p:txBody>
            <a:bodyPr wrap="none">
              <a:spAutoFit/>
            </a:bodyPr>
            <a:lstStyle/>
            <a:p>
              <a:pPr algn="ctr">
                <a:lnSpc>
                  <a:spcPct val="90000"/>
                </a:lnSpc>
              </a:pPr>
              <a:r>
                <a:rPr lang="en-US" sz="1400" spc="-50" dirty="0">
                  <a:gradFill>
                    <a:gsLst>
                      <a:gs pos="79817">
                        <a:srgbClr val="505050"/>
                      </a:gs>
                      <a:gs pos="30000">
                        <a:srgbClr val="505050"/>
                      </a:gs>
                    </a:gsLst>
                    <a:lin ang="5400000" scaled="0"/>
                  </a:gradFill>
                </a:rPr>
                <a:t> Configuration data</a:t>
              </a:r>
            </a:p>
          </p:txBody>
        </p:sp>
      </p:grpSp>
      <p:pic>
        <p:nvPicPr>
          <p:cNvPr id="30" name="Picture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6435" y="3265746"/>
            <a:ext cx="226326" cy="258219"/>
          </a:xfrm>
          <a:prstGeom prst="rect">
            <a:avLst/>
          </a:prstGeom>
        </p:spPr>
      </p:pic>
      <p:sp>
        <p:nvSpPr>
          <p:cNvPr id="31" name="Rectangle 30"/>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Memory pages </a:t>
            </a:r>
            <a:r>
              <a:rPr lang="en-US" sz="2000" dirty="0" smtClean="0">
                <a:solidFill>
                  <a:srgbClr val="FFFFFE"/>
                </a:solidFill>
                <a:latin typeface="Segoe UI Light"/>
                <a:cs typeface="Segoe UI Light"/>
              </a:rPr>
              <a:t>transferred at high speed</a:t>
            </a:r>
            <a:endParaRPr lang="en-US" sz="2000" dirty="0">
              <a:solidFill>
                <a:srgbClr val="FFFFFE"/>
              </a:solidFill>
              <a:latin typeface="Segoe UI Light"/>
              <a:cs typeface="Segoe UI Light"/>
            </a:endParaRPr>
          </a:p>
        </p:txBody>
      </p:sp>
      <p:grpSp>
        <p:nvGrpSpPr>
          <p:cNvPr id="32" name="Group 31"/>
          <p:cNvGrpSpPr/>
          <p:nvPr/>
        </p:nvGrpSpPr>
        <p:grpSpPr>
          <a:xfrm>
            <a:off x="7466946" y="3006866"/>
            <a:ext cx="2565200" cy="439075"/>
            <a:chOff x="7474411" y="3104690"/>
            <a:chExt cx="2565200" cy="439075"/>
          </a:xfrm>
        </p:grpSpPr>
        <p:sp>
          <p:nvSpPr>
            <p:cNvPr id="33" name="Right Arrow 32"/>
            <p:cNvSpPr/>
            <p:nvPr/>
          </p:nvSpPr>
          <p:spPr bwMode="auto">
            <a:xfrm>
              <a:off x="7474411" y="3378681"/>
              <a:ext cx="2565200" cy="165084"/>
            </a:xfrm>
            <a:prstGeom prst="rightArrow">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4" name="Rectangle 33"/>
            <p:cNvSpPr/>
            <p:nvPr/>
          </p:nvSpPr>
          <p:spPr>
            <a:xfrm>
              <a:off x="8045442" y="3104690"/>
              <a:ext cx="1423147" cy="286232"/>
            </a:xfrm>
            <a:prstGeom prst="rect">
              <a:avLst/>
            </a:prstGeom>
          </p:spPr>
          <p:txBody>
            <a:bodyPr wrap="none">
              <a:spAutoFit/>
            </a:bodyPr>
            <a:lstStyle/>
            <a:p>
              <a:pPr algn="ctr">
                <a:lnSpc>
                  <a:spcPct val="90000"/>
                </a:lnSpc>
              </a:pPr>
              <a:r>
                <a:rPr lang="en-US" sz="1400" spc="-50" dirty="0">
                  <a:gradFill>
                    <a:gsLst>
                      <a:gs pos="79817">
                        <a:srgbClr val="505050"/>
                      </a:gs>
                      <a:gs pos="30000">
                        <a:srgbClr val="505050"/>
                      </a:gs>
                    </a:gsLst>
                    <a:lin ang="5400000" scaled="0"/>
                  </a:gradFill>
                </a:rPr>
                <a:t>Memory content</a:t>
              </a:r>
            </a:p>
          </p:txBody>
        </p:sp>
      </p:grpSp>
      <p:sp>
        <p:nvSpPr>
          <p:cNvPr id="35" name="Rectangle 34"/>
          <p:cNvSpPr/>
          <p:nvPr/>
        </p:nvSpPr>
        <p:spPr bwMode="auto">
          <a:xfrm>
            <a:off x="7221523" y="3111030"/>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a:solidFill>
                  <a:srgbClr val="FFFFFE"/>
                </a:solidFill>
                <a:cs typeface="Segoe light"/>
              </a:rPr>
              <a:t>MEMORY</a:t>
            </a:r>
          </a:p>
        </p:txBody>
      </p:sp>
      <p:sp>
        <p:nvSpPr>
          <p:cNvPr id="36" name="Rectangle 35"/>
          <p:cNvSpPr/>
          <p:nvPr/>
        </p:nvSpPr>
        <p:spPr bwMode="auto">
          <a:xfrm>
            <a:off x="7221523" y="3111030"/>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900" spc="-50" dirty="0">
                <a:solidFill>
                  <a:srgbClr val="FFFFFE"/>
                </a:solidFill>
                <a:cs typeface="Segoe light"/>
              </a:rPr>
              <a:t>MEMORY</a:t>
            </a:r>
          </a:p>
        </p:txBody>
      </p:sp>
      <p:sp>
        <p:nvSpPr>
          <p:cNvPr id="37" name="Rectangle 36"/>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Modified pages </a:t>
            </a:r>
            <a:r>
              <a:rPr lang="en-US" sz="2000" dirty="0" smtClean="0">
                <a:solidFill>
                  <a:srgbClr val="FFFFFE"/>
                </a:solidFill>
                <a:latin typeface="Segoe UI Light"/>
                <a:cs typeface="Segoe UI Light"/>
              </a:rPr>
              <a:t>transferred at high speed</a:t>
            </a:r>
            <a:endParaRPr lang="en-US" sz="2000" dirty="0">
              <a:solidFill>
                <a:srgbClr val="FFFFFE"/>
              </a:solidFill>
              <a:latin typeface="Segoe UI Light"/>
              <a:cs typeface="Segoe UI Light"/>
            </a:endParaRPr>
          </a:p>
        </p:txBody>
      </p:sp>
      <p:grpSp>
        <p:nvGrpSpPr>
          <p:cNvPr id="38" name="Group 37"/>
          <p:cNvGrpSpPr/>
          <p:nvPr/>
        </p:nvGrpSpPr>
        <p:grpSpPr>
          <a:xfrm>
            <a:off x="7466946" y="3006867"/>
            <a:ext cx="2565200" cy="439075"/>
            <a:chOff x="7474411" y="3104690"/>
            <a:chExt cx="2565200" cy="439075"/>
          </a:xfrm>
        </p:grpSpPr>
        <p:sp>
          <p:nvSpPr>
            <p:cNvPr id="39" name="Right Arrow 38"/>
            <p:cNvSpPr/>
            <p:nvPr/>
          </p:nvSpPr>
          <p:spPr bwMode="auto">
            <a:xfrm>
              <a:off x="7474411" y="3378681"/>
              <a:ext cx="2565200" cy="165084"/>
            </a:xfrm>
            <a:prstGeom prst="rightArrow">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40" name="Rectangle 39"/>
            <p:cNvSpPr/>
            <p:nvPr/>
          </p:nvSpPr>
          <p:spPr>
            <a:xfrm>
              <a:off x="7755780" y="3104690"/>
              <a:ext cx="2002471" cy="213776"/>
            </a:xfrm>
            <a:prstGeom prst="rect">
              <a:avLst/>
            </a:prstGeom>
          </p:spPr>
          <p:txBody>
            <a:bodyPr wrap="none">
              <a:spAutoFit/>
            </a:bodyPr>
            <a:lstStyle/>
            <a:p>
              <a:pPr algn="ctr" defTabSz="914099" fontAlgn="base">
                <a:lnSpc>
                  <a:spcPct val="50000"/>
                </a:lnSpc>
                <a:spcBef>
                  <a:spcPct val="0"/>
                </a:spcBef>
                <a:spcAft>
                  <a:spcPct val="0"/>
                </a:spcAft>
              </a:pPr>
              <a:r>
                <a:rPr lang="en-US" sz="1400" spc="-50" dirty="0">
                  <a:gradFill>
                    <a:gsLst>
                      <a:gs pos="79817">
                        <a:srgbClr val="505050"/>
                      </a:gs>
                      <a:gs pos="30000">
                        <a:srgbClr val="505050"/>
                      </a:gs>
                    </a:gsLst>
                    <a:lin ang="5400000" scaled="0"/>
                  </a:gradFill>
                </a:rPr>
                <a:t>Modified memory pages</a:t>
              </a:r>
            </a:p>
          </p:txBody>
        </p:sp>
      </p:grpSp>
      <p:sp>
        <p:nvSpPr>
          <p:cNvPr id="41" name="Rectangle 40"/>
          <p:cNvSpPr/>
          <p:nvPr/>
        </p:nvSpPr>
        <p:spPr bwMode="auto">
          <a:xfrm>
            <a:off x="5890155" y="1677838"/>
            <a:ext cx="5679118"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Storage handle moved</a:t>
            </a:r>
          </a:p>
        </p:txBody>
      </p:sp>
      <p:cxnSp>
        <p:nvCxnSpPr>
          <p:cNvPr id="42" name="Straight Arrow Connector 41"/>
          <p:cNvCxnSpPr/>
          <p:nvPr/>
        </p:nvCxnSpPr>
        <p:spPr>
          <a:xfrm>
            <a:off x="7406877" y="4415542"/>
            <a:ext cx="868635" cy="419379"/>
          </a:xfrm>
          <a:prstGeom prst="straightConnector1">
            <a:avLst/>
          </a:prstGeom>
          <a:ln w="127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189807" y="4472970"/>
            <a:ext cx="819150" cy="361950"/>
          </a:xfrm>
          <a:prstGeom prst="straightConnector1">
            <a:avLst/>
          </a:prstGeom>
          <a:ln w="127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7305196" y="3141096"/>
            <a:ext cx="57055" cy="611497"/>
            <a:chOff x="7092894" y="3217688"/>
            <a:chExt cx="111567" cy="1195734"/>
          </a:xfrm>
        </p:grpSpPr>
        <p:sp>
          <p:nvSpPr>
            <p:cNvPr id="45" name="Rectangle 44"/>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6" name="Rectangle 45"/>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7" name="Rectangle 46"/>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8" name="Rectangle 47"/>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9" name="Rectangle 48"/>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50" name="Group 49"/>
          <p:cNvGrpSpPr/>
          <p:nvPr/>
        </p:nvGrpSpPr>
        <p:grpSpPr>
          <a:xfrm>
            <a:off x="7306209" y="3142100"/>
            <a:ext cx="57055" cy="611497"/>
            <a:chOff x="7092894" y="3217688"/>
            <a:chExt cx="111567" cy="1195734"/>
          </a:xfrm>
        </p:grpSpPr>
        <p:sp>
          <p:nvSpPr>
            <p:cNvPr id="51" name="Rectangle 50"/>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2" name="Rectangle 51"/>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3" name="Rectangle 52"/>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4" name="Rectangle 53"/>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5" name="Rectangle 54"/>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grpSp>
        <p:nvGrpSpPr>
          <p:cNvPr id="56" name="Group 55"/>
          <p:cNvGrpSpPr/>
          <p:nvPr/>
        </p:nvGrpSpPr>
        <p:grpSpPr>
          <a:xfrm>
            <a:off x="10017141" y="2587147"/>
            <a:ext cx="929604" cy="1556455"/>
            <a:chOff x="10024606" y="2684971"/>
            <a:chExt cx="929604" cy="1556455"/>
          </a:xfrm>
        </p:grpSpPr>
        <p:pic>
          <p:nvPicPr>
            <p:cNvPr id="57" name="Picture 1947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10024606" y="2684971"/>
              <a:ext cx="929604" cy="15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rot="19602696">
              <a:off x="10579480" y="3155285"/>
              <a:ext cx="220939" cy="169277"/>
            </a:xfrm>
            <a:prstGeom prst="rect">
              <a:avLst/>
            </a:prstGeom>
            <a:noFill/>
          </p:spPr>
          <p:txBody>
            <a:bodyPr wrap="none" lIns="0" tIns="0" rIns="0" bIns="0" rtlCol="0">
              <a:spAutoFit/>
            </a:bodyPr>
            <a:lstStyle/>
            <a:p>
              <a:pPr>
                <a:lnSpc>
                  <a:spcPct val="90000"/>
                </a:lnSpc>
              </a:pPr>
              <a:r>
                <a:rPr lang="en-US" sz="1200" spc="-50" dirty="0">
                  <a:solidFill>
                    <a:srgbClr val="FFFFFF"/>
                  </a:solidFill>
                </a:rPr>
                <a:t>VM</a:t>
              </a:r>
            </a:p>
          </p:txBody>
        </p:sp>
      </p:grpSp>
      <p:pic>
        <p:nvPicPr>
          <p:cNvPr id="59" name="Picture 19474"/>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6583113" y="2606905"/>
            <a:ext cx="939023" cy="1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Untitled-4.png"/>
          <p:cNvPicPr>
            <a:picLocks noChangeAspect="1"/>
          </p:cNvPicPr>
          <p:nvPr/>
        </p:nvPicPr>
        <p:blipFill>
          <a:blip r:embed="rId11"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16200000">
            <a:off x="7667174" y="3744699"/>
            <a:ext cx="793866" cy="417443"/>
          </a:xfrm>
          <a:prstGeom prst="rect">
            <a:avLst/>
          </a:prstGeom>
          <a:noFill/>
          <a:ln>
            <a:noFill/>
          </a:ln>
        </p:spPr>
      </p:pic>
      <p:pic>
        <p:nvPicPr>
          <p:cNvPr id="61" name="Picture 60" descr="Untitled-4.png"/>
          <p:cNvPicPr>
            <a:picLocks noChangeAspect="1"/>
          </p:cNvPicPr>
          <p:nvPr/>
        </p:nvPicPr>
        <p:blipFill>
          <a:blip r:embed="rId11"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5400000" flipH="1">
            <a:off x="8930509" y="3754588"/>
            <a:ext cx="793866" cy="417443"/>
          </a:xfrm>
          <a:prstGeom prst="rect">
            <a:avLst/>
          </a:prstGeom>
          <a:noFill/>
          <a:ln>
            <a:noFill/>
          </a:ln>
        </p:spPr>
      </p:pic>
    </p:spTree>
    <p:extLst>
      <p:ext uri="{BB962C8B-B14F-4D97-AF65-F5344CB8AC3E}">
        <p14:creationId xmlns:p14="http://schemas.microsoft.com/office/powerpoint/2010/main" val="26794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1000"/>
                            </p:stCondLst>
                            <p:childTnLst>
                              <p:par>
                                <p:cTn id="27" presetID="50" presetClass="path" presetSubtype="0" accel="50000" decel="50000" fill="hold" nodeType="afterEffect">
                                  <p:stCondLst>
                                    <p:cond delay="0"/>
                                  </p:stCondLst>
                                  <p:childTnLst>
                                    <p:animMotion origin="layout" path="M 3.75E-6 2.59259E-6 C 3.75E-6 0.00023 0.24518 2.59259E-6 0.26979 2.59259E-6 C 0.26979 0.0375 0.27018 0.07315 0.27057 0.08889 " pathEditMode="relative" rAng="0" ptsTypes="AAA">
                                      <p:cBhvr>
                                        <p:cTn id="28" dur="1500" fill="hold"/>
                                        <p:tgtEl>
                                          <p:spTgt spid="30"/>
                                        </p:tgtEl>
                                        <p:attrNameLst>
                                          <p:attrName>ppt_x</p:attrName>
                                          <p:attrName>ppt_y</p:attrName>
                                        </p:attrNameLst>
                                      </p:cBhvr>
                                      <p:rCtr x="13529" y="4444"/>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par>
                          <p:cTn id="47" fill="hold">
                            <p:stCondLst>
                              <p:cond delay="1000"/>
                            </p:stCondLst>
                            <p:childTnLst>
                              <p:par>
                                <p:cTn id="48" presetID="42" presetClass="path" presetSubtype="0" accel="50000" decel="50000" fill="hold" grpId="1" nodeType="afterEffect">
                                  <p:stCondLst>
                                    <p:cond delay="0"/>
                                  </p:stCondLst>
                                  <p:childTnLst>
                                    <p:animMotion origin="layout" path="M -3.75E-6 7.40741E-7 L 0.26602 0.00116 " pathEditMode="relative" rAng="0" ptsTypes="AA">
                                      <p:cBhvr>
                                        <p:cTn id="49" dur="500" fill="hold"/>
                                        <p:tgtEl>
                                          <p:spTgt spid="36"/>
                                        </p:tgtEl>
                                        <p:attrNameLst>
                                          <p:attrName>ppt_x</p:attrName>
                                          <p:attrName>ppt_y</p:attrName>
                                        </p:attrNameLst>
                                      </p:cBhvr>
                                      <p:rCtr x="13294" y="46"/>
                                    </p:animMotion>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par>
                                <p:cTn id="58" presetID="10" presetClass="exit" presetSubtype="0" fill="hold" nodeType="with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22" presetClass="entr" presetSubtype="8"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par>
                          <p:cTn id="70" fill="hold">
                            <p:stCondLst>
                              <p:cond delay="2500"/>
                            </p:stCondLst>
                            <p:childTnLst>
                              <p:par>
                                <p:cTn id="71" presetID="42" presetClass="path" presetSubtype="0" accel="50000" decel="50000" fill="hold" nodeType="afterEffect">
                                  <p:stCondLst>
                                    <p:cond delay="0"/>
                                  </p:stCondLst>
                                  <p:childTnLst>
                                    <p:animMotion origin="layout" path="M -2.5E-6 3.7037E-6 L 0.26823 0.00254 " pathEditMode="relative" rAng="0" ptsTypes="AA">
                                      <p:cBhvr>
                                        <p:cTn id="72" dur="500" fill="hold"/>
                                        <p:tgtEl>
                                          <p:spTgt spid="44"/>
                                        </p:tgtEl>
                                        <p:attrNameLst>
                                          <p:attrName>ppt_x</p:attrName>
                                          <p:attrName>ppt_y</p:attrName>
                                        </p:attrNameLst>
                                      </p:cBhvr>
                                      <p:rCtr x="13411" y="116"/>
                                    </p:animMotion>
                                  </p:childTnLst>
                                </p:cTn>
                              </p:par>
                            </p:childTnLst>
                          </p:cTn>
                        </p:par>
                        <p:par>
                          <p:cTn id="73" fill="hold">
                            <p:stCondLst>
                              <p:cond delay="3000"/>
                            </p:stCondLst>
                            <p:childTnLst>
                              <p:par>
                                <p:cTn id="74" presetID="10" presetClass="exit" presetSubtype="0" fill="hold" nodeType="after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50"/>
                                        </p:tgtEl>
                                      </p:cBhvr>
                                    </p:animEffect>
                                    <p:set>
                                      <p:cBhvr>
                                        <p:cTn id="79" dur="1" fill="hold">
                                          <p:stCondLst>
                                            <p:cond delay="499"/>
                                          </p:stCondLst>
                                        </p:cTn>
                                        <p:tgtEl>
                                          <p:spTgt spid="50"/>
                                        </p:tgtEl>
                                        <p:attrNameLst>
                                          <p:attrName>style.visibility</p:attrName>
                                        </p:attrNameLst>
                                      </p:cBhvr>
                                      <p:to>
                                        <p:strVal val="hidden"/>
                                      </p:to>
                                    </p:set>
                                  </p:childTnLst>
                                </p:cTn>
                              </p:par>
                            </p:childTnLst>
                          </p:cTn>
                        </p:par>
                        <p:par>
                          <p:cTn id="80" fill="hold">
                            <p:stCondLst>
                              <p:cond delay="3500"/>
                            </p:stCondLst>
                            <p:childTnLst>
                              <p:par>
                                <p:cTn id="81" presetID="10" presetClass="entr" presetSubtype="0"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xit" presetSubtype="0" fill="hold" grpId="2"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childTnLst>
                          </p:cTn>
                        </p:par>
                        <p:par>
                          <p:cTn id="93" fill="hold">
                            <p:stCondLst>
                              <p:cond delay="4500"/>
                            </p:stCondLst>
                            <p:childTnLst>
                              <p:par>
                                <p:cTn id="94" presetID="22" presetClass="entr" presetSubtype="4" fill="hold"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down)">
                                      <p:cBhvr>
                                        <p:cTn id="96" dur="500"/>
                                        <p:tgtEl>
                                          <p:spTgt spid="43"/>
                                        </p:tgtEl>
                                      </p:cBhvr>
                                    </p:animEffect>
                                  </p:childTnLst>
                                </p:cTn>
                              </p:par>
                              <p:par>
                                <p:cTn id="97" presetID="10" presetClass="exit" presetSubtype="0" fill="hold" nodeType="withEffect">
                                  <p:stCondLst>
                                    <p:cond delay="0"/>
                                  </p:stCondLst>
                                  <p:childTnLst>
                                    <p:animEffect transition="out" filter="fade">
                                      <p:cBhvr>
                                        <p:cTn id="98" dur="1000"/>
                                        <p:tgtEl>
                                          <p:spTgt spid="38"/>
                                        </p:tgtEl>
                                      </p:cBhvr>
                                    </p:animEffect>
                                    <p:set>
                                      <p:cBhvr>
                                        <p:cTn id="99" dur="1" fill="hold">
                                          <p:stCondLst>
                                            <p:cond delay="999"/>
                                          </p:stCondLst>
                                        </p:cTn>
                                        <p:tgtEl>
                                          <p:spTgt spid="38"/>
                                        </p:tgtEl>
                                        <p:attrNameLst>
                                          <p:attrName>style.visibility</p:attrName>
                                        </p:attrNameLst>
                                      </p:cBhvr>
                                      <p:to>
                                        <p:strVal val="hidden"/>
                                      </p:to>
                                    </p:set>
                                  </p:childTnLst>
                                </p:cTn>
                              </p:par>
                              <p:par>
                                <p:cTn id="100" presetID="22" presetClass="exit" presetSubtype="1" fill="hold" nodeType="withEffect">
                                  <p:stCondLst>
                                    <p:cond delay="0"/>
                                  </p:stCondLst>
                                  <p:childTnLst>
                                    <p:animEffect transition="out" filter="wipe(up)">
                                      <p:cBhvr>
                                        <p:cTn id="101" dur="1000"/>
                                        <p:tgtEl>
                                          <p:spTgt spid="42"/>
                                        </p:tgtEl>
                                      </p:cBhvr>
                                    </p:animEffect>
                                    <p:set>
                                      <p:cBhvr>
                                        <p:cTn id="102" dur="1" fill="hold">
                                          <p:stCondLst>
                                            <p:cond delay="999"/>
                                          </p:stCondLst>
                                        </p:cTn>
                                        <p:tgtEl>
                                          <p:spTgt spid="42"/>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24"/>
                                        </p:tgtEl>
                                      </p:cBhvr>
                                    </p:animEffect>
                                    <p:set>
                                      <p:cBhvr>
                                        <p:cTn id="108" dur="1" fill="hold">
                                          <p:stCondLst>
                                            <p:cond delay="499"/>
                                          </p:stCondLst>
                                        </p:cTn>
                                        <p:tgtEl>
                                          <p:spTgt spid="2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35"/>
                                        </p:tgtEl>
                                      </p:cBhvr>
                                    </p:animEffect>
                                    <p:set>
                                      <p:cBhvr>
                                        <p:cTn id="111" dur="1" fill="hold">
                                          <p:stCondLst>
                                            <p:cond delay="499"/>
                                          </p:stCondLst>
                                        </p:cTn>
                                        <p:tgtEl>
                                          <p:spTgt spid="35"/>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50"/>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par>
                                <p:cTn id="120" presetID="1" presetClass="exit" presetSubtype="0" fill="hold" grpId="0" nodeType="withEffect">
                                  <p:stCondLst>
                                    <p:cond delay="0"/>
                                  </p:stCondLst>
                                  <p:childTnLst>
                                    <p:set>
                                      <p:cBhvr>
                                        <p:cTn id="121" dur="1" fill="hold">
                                          <p:stCondLst>
                                            <p:cond delay="0"/>
                                          </p:stCondLst>
                                        </p:cTn>
                                        <p:tgtEl>
                                          <p:spTgt spid="14"/>
                                        </p:tgtEl>
                                        <p:attrNameLst>
                                          <p:attrName>style.visibility</p:attrName>
                                        </p:attrNameLst>
                                      </p:cBhvr>
                                      <p:to>
                                        <p:strVal val="hidden"/>
                                      </p:to>
                                    </p:set>
                                  </p:childTnLst>
                                </p:cTn>
                              </p:par>
                            </p:childTnLst>
                          </p:cTn>
                        </p:par>
                        <p:par>
                          <p:cTn id="122" fill="hold">
                            <p:stCondLst>
                              <p:cond delay="5500"/>
                            </p:stCondLst>
                            <p:childTnLst>
                              <p:par>
                                <p:cTn id="123" presetID="10" presetClass="exit" presetSubtype="0" fill="hold" nodeType="afterEffect">
                                  <p:stCondLst>
                                    <p:cond delay="0"/>
                                  </p:stCondLst>
                                  <p:childTnLst>
                                    <p:animEffect transition="out" filter="fade">
                                      <p:cBhvr>
                                        <p:cTn id="124" dur="250"/>
                                        <p:tgtEl>
                                          <p:spTgt spid="59"/>
                                        </p:tgtEl>
                                      </p:cBhvr>
                                    </p:animEffect>
                                    <p:set>
                                      <p:cBhvr>
                                        <p:cTn id="125" dur="1" fill="hold">
                                          <p:stCondLst>
                                            <p:cond delay="24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4" grpId="0"/>
      <p:bldP spid="31" grpId="0" animBg="1"/>
      <p:bldP spid="35" grpId="0" animBg="1"/>
      <p:bldP spid="35" grpId="1" animBg="1"/>
      <p:bldP spid="36" grpId="0" animBg="1"/>
      <p:bldP spid="36" grpId="1" animBg="1"/>
      <p:bldP spid="36" grpId="2" animBg="1"/>
      <p:bldP spid="37" grpId="0" animBg="1"/>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557390" y="4233546"/>
            <a:ext cx="1353559" cy="1436258"/>
          </a:xfrm>
          <a:prstGeom prst="rect">
            <a:avLst/>
          </a:prstGeom>
          <a:noFill/>
          <a:ln>
            <a:noFill/>
          </a:ln>
        </p:spPr>
      </p:pic>
      <p:pic>
        <p:nvPicPr>
          <p:cNvPr id="155"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293423" y="4233546"/>
            <a:ext cx="1353559" cy="1436258"/>
          </a:xfrm>
          <a:prstGeom prst="rect">
            <a:avLst/>
          </a:prstGeom>
          <a:noFill/>
          <a:ln>
            <a:noFill/>
          </a:ln>
        </p:spPr>
      </p:pic>
      <p:grpSp>
        <p:nvGrpSpPr>
          <p:cNvPr id="29" name="Group 28"/>
          <p:cNvGrpSpPr/>
          <p:nvPr/>
        </p:nvGrpSpPr>
        <p:grpSpPr>
          <a:xfrm>
            <a:off x="7238081" y="3367542"/>
            <a:ext cx="2052487" cy="1415793"/>
            <a:chOff x="7069555" y="3681050"/>
            <a:chExt cx="2052487" cy="1415793"/>
          </a:xfrm>
        </p:grpSpPr>
        <p:cxnSp>
          <p:nvCxnSpPr>
            <p:cNvPr id="161" name="Elbow Connector 160"/>
            <p:cNvCxnSpPr/>
            <p:nvPr/>
          </p:nvCxnSpPr>
          <p:spPr>
            <a:xfrm>
              <a:off x="7069555" y="4036816"/>
              <a:ext cx="2052487" cy="1060027"/>
            </a:xfrm>
            <a:prstGeom prst="bentConnector3">
              <a:avLst>
                <a:gd name="adj1" fmla="val 68351"/>
              </a:avLst>
            </a:prstGeom>
            <a:ln w="19050" cmpd="sng">
              <a:solidFill>
                <a:schemeClr val="tx2"/>
              </a:solidFill>
              <a:prstDash val="solid"/>
              <a:headEnd type="none"/>
              <a:tailEnd type="arrow" w="sm"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7079666" y="3681050"/>
              <a:ext cx="0" cy="360950"/>
            </a:xfrm>
            <a:prstGeom prst="straightConnector1">
              <a:avLst/>
            </a:prstGeom>
            <a:ln w="19050" cmpd="sng">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bwMode="auto">
          <a:xfrm>
            <a:off x="6149770" y="2174850"/>
            <a:ext cx="4745498" cy="1115471"/>
          </a:xfrm>
          <a:prstGeom prst="rect">
            <a:avLst/>
          </a:prstGeom>
          <a:solidFill>
            <a:schemeClr val="bg1">
              <a:lumMod val="95000"/>
            </a:schemeClr>
          </a:solidFill>
          <a:ln w="12700" cmpd="sng">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156" name="Oval 155"/>
          <p:cNvSpPr/>
          <p:nvPr/>
        </p:nvSpPr>
        <p:spPr bwMode="auto">
          <a:xfrm>
            <a:off x="7108256" y="2630804"/>
            <a:ext cx="269218" cy="269218"/>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6" name="TextBox 35"/>
          <p:cNvSpPr txBox="1"/>
          <p:nvPr/>
        </p:nvSpPr>
        <p:spPr>
          <a:xfrm>
            <a:off x="7841326" y="2362786"/>
            <a:ext cx="2346475" cy="664797"/>
          </a:xfrm>
          <a:prstGeom prst="rect">
            <a:avLst/>
          </a:prstGeom>
          <a:noFill/>
        </p:spPr>
        <p:txBody>
          <a:bodyPr wrap="square" lIns="0" tIns="0" rIns="0" bIns="0" rtlCol="0">
            <a:spAutoFit/>
          </a:bodyPr>
          <a:lstStyle/>
          <a:p>
            <a:pPr>
              <a:lnSpc>
                <a:spcPct val="90000"/>
              </a:lnSpc>
            </a:pPr>
            <a:r>
              <a:rPr lang="en-US" sz="2400" dirty="0" smtClean="0">
                <a:gradFill>
                  <a:gsLst>
                    <a:gs pos="79817">
                      <a:srgbClr val="505050"/>
                    </a:gs>
                    <a:gs pos="30000">
                      <a:srgbClr val="505050"/>
                    </a:gs>
                  </a:gsLst>
                  <a:lin ang="5400000" scaled="0"/>
                </a:gradFill>
                <a:latin typeface="Segoe UI Light"/>
              </a:rPr>
              <a:t>Host </a:t>
            </a:r>
            <a:r>
              <a:rPr lang="en-US" sz="2400" dirty="0">
                <a:gradFill>
                  <a:gsLst>
                    <a:gs pos="79817">
                      <a:srgbClr val="505050"/>
                    </a:gs>
                    <a:gs pos="30000">
                      <a:srgbClr val="505050"/>
                    </a:gs>
                  </a:gsLst>
                  <a:lin ang="5400000" scaled="0"/>
                </a:gradFill>
                <a:latin typeface="Segoe UI Light"/>
              </a:rPr>
              <a:t>running Hyper‑V</a:t>
            </a:r>
          </a:p>
        </p:txBody>
      </p:sp>
      <p:sp>
        <p:nvSpPr>
          <p:cNvPr id="136" name="TextBox 135"/>
          <p:cNvSpPr txBox="1"/>
          <p:nvPr/>
        </p:nvSpPr>
        <p:spPr>
          <a:xfrm>
            <a:off x="9603044" y="4356183"/>
            <a:ext cx="682879" cy="124650"/>
          </a:xfrm>
          <a:prstGeom prst="rect">
            <a:avLst/>
          </a:prstGeom>
          <a:noFill/>
        </p:spPr>
        <p:txBody>
          <a:bodyPr wrap="none" lIns="0" tIns="0" rIns="0" bIns="0" rtlCol="0">
            <a:spAutoFit/>
          </a:bodyPr>
          <a:lstStyle/>
          <a:p>
            <a:pPr>
              <a:lnSpc>
                <a:spcPct val="90000"/>
              </a:lnSpc>
            </a:pPr>
            <a:r>
              <a:rPr lang="en-US" sz="900" kern="0" dirty="0">
                <a:gradFill>
                  <a:gsLst>
                    <a:gs pos="79817">
                      <a:srgbClr val="505050"/>
                    </a:gs>
                    <a:gs pos="30000">
                      <a:srgbClr val="505050"/>
                    </a:gs>
                  </a:gsLst>
                  <a:lin ang="5400000" scaled="0"/>
                </a:gradFill>
              </a:rPr>
              <a:t>Target device</a:t>
            </a:r>
          </a:p>
        </p:txBody>
      </p:sp>
      <p:sp>
        <p:nvSpPr>
          <p:cNvPr id="2" name="Title 1"/>
          <p:cNvSpPr>
            <a:spLocks noGrp="1"/>
          </p:cNvSpPr>
          <p:nvPr>
            <p:ph type="title"/>
          </p:nvPr>
        </p:nvSpPr>
        <p:spPr/>
        <p:txBody>
          <a:bodyPr/>
          <a:lstStyle/>
          <a:p>
            <a:pPr>
              <a:tabLst>
                <a:tab pos="7089775" algn="l"/>
              </a:tabLst>
            </a:pPr>
            <a:r>
              <a:rPr lang="en-US" dirty="0" smtClean="0"/>
              <a:t>Storage Live Migration</a:t>
            </a:r>
            <a:endParaRPr lang="en-US" dirty="0"/>
          </a:p>
        </p:txBody>
      </p:sp>
      <p:sp>
        <p:nvSpPr>
          <p:cNvPr id="105" name="TextBox 104"/>
          <p:cNvSpPr txBox="1"/>
          <p:nvPr/>
        </p:nvSpPr>
        <p:spPr>
          <a:xfrm>
            <a:off x="6867706" y="4356183"/>
            <a:ext cx="703719" cy="124650"/>
          </a:xfrm>
          <a:prstGeom prst="rect">
            <a:avLst/>
          </a:prstGeom>
          <a:noFill/>
        </p:spPr>
        <p:txBody>
          <a:bodyPr wrap="none" lIns="0" tIns="0" rIns="0" bIns="0" rtlCol="0">
            <a:spAutoFit/>
          </a:bodyPr>
          <a:lstStyle/>
          <a:p>
            <a:pPr>
              <a:lnSpc>
                <a:spcPct val="90000"/>
              </a:lnSpc>
            </a:pPr>
            <a:r>
              <a:rPr lang="en-US" sz="900" kern="0" dirty="0">
                <a:gradFill>
                  <a:gsLst>
                    <a:gs pos="79817">
                      <a:srgbClr val="505050"/>
                    </a:gs>
                    <a:gs pos="30000">
                      <a:srgbClr val="505050"/>
                    </a:gs>
                  </a:gsLst>
                  <a:lin ang="5400000" scaled="0"/>
                </a:gradFill>
              </a:rPr>
              <a:t>Source device</a:t>
            </a:r>
          </a:p>
        </p:txBody>
      </p:sp>
      <p:sp>
        <p:nvSpPr>
          <p:cNvPr id="128" name="Right Triangle 127"/>
          <p:cNvSpPr/>
          <p:nvPr/>
        </p:nvSpPr>
        <p:spPr bwMode="auto">
          <a:xfrm flipH="1" flipV="1">
            <a:off x="520704" y="2505892"/>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129" name="Trapezoid 128"/>
          <p:cNvSpPr/>
          <p:nvPr/>
        </p:nvSpPr>
        <p:spPr bwMode="auto">
          <a:xfrm rot="16200000">
            <a:off x="720580" y="1470484"/>
            <a:ext cx="4541171"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914400" bIns="137160" numCol="1" rtlCol="0" anchor="t" anchorCtr="0" compatLnSpc="1">
            <a:prstTxWarp prst="textNoShape">
              <a:avLst/>
            </a:prstTxWarp>
          </a:bodyPr>
          <a:lstStyle/>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Move </a:t>
            </a:r>
            <a:r>
              <a:rPr lang="en-US" sz="1600" dirty="0">
                <a:solidFill>
                  <a:srgbClr val="EFEFEF"/>
                </a:solidFill>
                <a:cs typeface="Segoe UI" pitchFamily="34" charset="0"/>
              </a:rPr>
              <a:t>virtual hard disks attached </a:t>
            </a:r>
            <a:br>
              <a:rPr lang="en-US" sz="1600" dirty="0">
                <a:solidFill>
                  <a:srgbClr val="EFEFEF"/>
                </a:solidFill>
                <a:cs typeface="Segoe UI" pitchFamily="34" charset="0"/>
              </a:rPr>
            </a:br>
            <a:r>
              <a:rPr lang="en-US" sz="1600" dirty="0">
                <a:solidFill>
                  <a:srgbClr val="EFEFEF"/>
                </a:solidFill>
                <a:cs typeface="Segoe UI" pitchFamily="34" charset="0"/>
              </a:rPr>
              <a:t>to a running virtual </a:t>
            </a:r>
            <a:r>
              <a:rPr lang="en-US" sz="1600" dirty="0" smtClean="0">
                <a:solidFill>
                  <a:srgbClr val="EFEFEF"/>
                </a:solidFill>
                <a:cs typeface="Segoe UI" pitchFamily="34" charset="0"/>
              </a:rPr>
              <a:t>machine</a:t>
            </a:r>
          </a:p>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Manage </a:t>
            </a:r>
            <a:r>
              <a:rPr lang="en-US" sz="1600" dirty="0">
                <a:solidFill>
                  <a:srgbClr val="EFEFEF"/>
                </a:solidFill>
                <a:cs typeface="Segoe UI" pitchFamily="34" charset="0"/>
              </a:rPr>
              <a:t>storage in a cloud environment with greater flexibility and control</a:t>
            </a:r>
          </a:p>
          <a:p>
            <a:pPr marL="166688" lvl="1" indent="-166688" defTabSz="462394">
              <a:lnSpc>
                <a:spcPct val="90000"/>
              </a:lnSpc>
              <a:spcBef>
                <a:spcPts val="600"/>
              </a:spcBef>
              <a:spcAft>
                <a:spcPts val="600"/>
              </a:spcAft>
              <a:buFont typeface="Arial" pitchFamily="34" charset="0"/>
              <a:buChar char="•"/>
            </a:pPr>
            <a:r>
              <a:rPr lang="en-US" sz="1600" dirty="0">
                <a:solidFill>
                  <a:srgbClr val="EFEFEF"/>
                </a:solidFill>
                <a:cs typeface="Segoe UI" pitchFamily="34" charset="0"/>
              </a:rPr>
              <a:t>Move storage with no downtime</a:t>
            </a:r>
          </a:p>
          <a:p>
            <a:pPr marL="166688" lvl="1" indent="-166688" defTabSz="462394">
              <a:lnSpc>
                <a:spcPct val="90000"/>
              </a:lnSpc>
              <a:spcBef>
                <a:spcPts val="600"/>
              </a:spcBef>
              <a:spcAft>
                <a:spcPts val="600"/>
              </a:spcAft>
              <a:buFont typeface="Arial" pitchFamily="34" charset="0"/>
              <a:buChar char="•"/>
            </a:pPr>
            <a:r>
              <a:rPr lang="en-US" sz="1600" dirty="0">
                <a:solidFill>
                  <a:srgbClr val="EFEFEF"/>
                </a:solidFill>
                <a:cs typeface="Segoe UI" pitchFamily="34" charset="0"/>
              </a:rPr>
              <a:t>Update physical storage available to a virtual machine (such as SMB-based storage)</a:t>
            </a:r>
          </a:p>
          <a:p>
            <a:pPr marL="166688" lvl="1" indent="-166688" defTabSz="462394">
              <a:lnSpc>
                <a:spcPct val="90000"/>
              </a:lnSpc>
              <a:spcBef>
                <a:spcPts val="600"/>
              </a:spcBef>
              <a:spcAft>
                <a:spcPts val="600"/>
              </a:spcAft>
              <a:buFont typeface="Arial" pitchFamily="34" charset="0"/>
              <a:buChar char="•"/>
            </a:pPr>
            <a:r>
              <a:rPr lang="en-US" sz="1600" dirty="0">
                <a:solidFill>
                  <a:srgbClr val="EFEFEF"/>
                </a:solidFill>
                <a:cs typeface="Segoe UI" pitchFamily="34" charset="0"/>
              </a:rPr>
              <a:t>Windows PowerShell cmdlets</a:t>
            </a:r>
          </a:p>
        </p:txBody>
      </p:sp>
      <p:sp>
        <p:nvSpPr>
          <p:cNvPr id="130" name="Rectangle 129"/>
          <p:cNvSpPr/>
          <p:nvPr/>
        </p:nvSpPr>
        <p:spPr>
          <a:xfrm>
            <a:off x="520703" y="1515293"/>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lnSpc>
                <a:spcPct val="80000"/>
              </a:lnSpc>
              <a:spcBef>
                <a:spcPct val="75000"/>
              </a:spcBef>
              <a:buClr>
                <a:srgbClr val="002050"/>
              </a:buClr>
              <a:defRPr/>
            </a:pPr>
            <a:r>
              <a:rPr lang="en-US" sz="2400" kern="0" dirty="0" smtClean="0">
                <a:solidFill>
                  <a:srgbClr val="FFFFFF"/>
                </a:solidFill>
                <a:latin typeface="Segoe UI Light"/>
              </a:rPr>
              <a:t>Increased Flexibility through Live </a:t>
            </a:r>
            <a:r>
              <a:rPr lang="en-US" sz="2400" kern="0" dirty="0">
                <a:solidFill>
                  <a:srgbClr val="FFFFFF"/>
                </a:solidFill>
                <a:latin typeface="Segoe UI Light"/>
              </a:rPr>
              <a:t>M</a:t>
            </a:r>
            <a:r>
              <a:rPr lang="en-US" sz="2400" kern="0" dirty="0" smtClean="0">
                <a:solidFill>
                  <a:srgbClr val="FFFFFF"/>
                </a:solidFill>
                <a:latin typeface="Segoe UI Light"/>
              </a:rPr>
              <a:t>igration </a:t>
            </a:r>
            <a:r>
              <a:rPr lang="en-US" sz="2400" kern="0" dirty="0">
                <a:solidFill>
                  <a:srgbClr val="FFFFFF"/>
                </a:solidFill>
                <a:latin typeface="Segoe UI Light"/>
              </a:rPr>
              <a:t>of </a:t>
            </a:r>
            <a:r>
              <a:rPr lang="en-US" sz="2400" kern="0" dirty="0" smtClean="0">
                <a:solidFill>
                  <a:srgbClr val="FFFFFF"/>
                </a:solidFill>
                <a:latin typeface="Segoe UI Light"/>
              </a:rPr>
              <a:t>VM Storage</a:t>
            </a:r>
            <a:endParaRPr lang="en-US" sz="2400" kern="0" dirty="0">
              <a:solidFill>
                <a:srgbClr val="FFFFFF"/>
              </a:solidFill>
              <a:latin typeface="Segoe UI Light"/>
            </a:endParaRPr>
          </a:p>
        </p:txBody>
      </p:sp>
      <p:sp>
        <p:nvSpPr>
          <p:cNvPr id="133" name="Rectangle 132"/>
          <p:cNvSpPr/>
          <p:nvPr/>
        </p:nvSpPr>
        <p:spPr bwMode="auto">
          <a:xfrm>
            <a:off x="6149908" y="1439574"/>
            <a:ext cx="4745384"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Reads and writes go to the source VHD</a:t>
            </a:r>
          </a:p>
        </p:txBody>
      </p:sp>
      <p:cxnSp>
        <p:nvCxnSpPr>
          <p:cNvPr id="9" name="Elbow Connector 8"/>
          <p:cNvCxnSpPr>
            <a:stCxn id="157" idx="2"/>
            <a:endCxn id="155" idx="2"/>
          </p:cNvCxnSpPr>
          <p:nvPr/>
        </p:nvCxnSpPr>
        <p:spPr>
          <a:xfrm rot="16200000" flipH="1">
            <a:off x="8602185" y="4301788"/>
            <a:ext cx="12700" cy="2736033"/>
          </a:xfrm>
          <a:prstGeom prst="bentConnector3">
            <a:avLst>
              <a:gd name="adj1" fmla="val 2948598"/>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239610" y="3367541"/>
            <a:ext cx="0" cy="789410"/>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282515" y="3727928"/>
            <a:ext cx="1964216" cy="1055407"/>
            <a:chOff x="7113990" y="4041436"/>
            <a:chExt cx="1964216" cy="1055407"/>
          </a:xfrm>
        </p:grpSpPr>
        <p:cxnSp>
          <p:nvCxnSpPr>
            <p:cNvPr id="122" name="Straight Arrow Connector 121"/>
            <p:cNvCxnSpPr/>
            <p:nvPr/>
          </p:nvCxnSpPr>
          <p:spPr>
            <a:xfrm>
              <a:off x="8941046" y="5092850"/>
              <a:ext cx="137160" cy="0"/>
            </a:xfrm>
            <a:prstGeom prst="straightConnector1">
              <a:avLst/>
            </a:prstGeom>
            <a:ln w="19050" cap="sq">
              <a:solidFill>
                <a:schemeClr val="tx2"/>
              </a:solidFill>
              <a:miter lim="800000"/>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7113990" y="4041436"/>
              <a:ext cx="1750608" cy="1055407"/>
            </a:xfrm>
            <a:prstGeom prst="bentConnector3">
              <a:avLst>
                <a:gd name="adj1" fmla="val 77451"/>
              </a:avLst>
            </a:prstGeom>
            <a:ln w="12700" cmpd="sng">
              <a:solidFill>
                <a:schemeClr val="tx2"/>
              </a:solidFill>
              <a:prstDash val="dot"/>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bwMode="auto">
          <a:xfrm>
            <a:off x="7110321" y="2615693"/>
            <a:ext cx="269218" cy="269218"/>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35" name="Rectangle 134"/>
          <p:cNvSpPr/>
          <p:nvPr/>
        </p:nvSpPr>
        <p:spPr bwMode="auto">
          <a:xfrm>
            <a:off x="6149908" y="1439574"/>
            <a:ext cx="4745384"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Disk contents are copied to new destination VHD</a:t>
            </a:r>
          </a:p>
        </p:txBody>
      </p:sp>
      <p:sp>
        <p:nvSpPr>
          <p:cNvPr id="141" name="Oval 140"/>
          <p:cNvSpPr/>
          <p:nvPr/>
        </p:nvSpPr>
        <p:spPr bwMode="auto">
          <a:xfrm>
            <a:off x="7110321" y="4906699"/>
            <a:ext cx="269218" cy="269218"/>
          </a:xfrm>
          <a:prstGeom prst="ellipse">
            <a:avLst/>
          </a:prstGeom>
          <a:solidFill>
            <a:srgbClr val="FFE9A3"/>
          </a:solidFill>
          <a:ln w="57150" cmpd="sng">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nvGrpSpPr>
          <p:cNvPr id="85" name="Group 84"/>
          <p:cNvGrpSpPr/>
          <p:nvPr/>
        </p:nvGrpSpPr>
        <p:grpSpPr>
          <a:xfrm>
            <a:off x="9590392" y="4780996"/>
            <a:ext cx="674689" cy="523875"/>
            <a:chOff x="8517731" y="5281613"/>
            <a:chExt cx="674689" cy="523875"/>
          </a:xfrm>
        </p:grpSpPr>
        <p:sp>
          <p:nvSpPr>
            <p:cNvPr id="87"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88"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89"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rgbClr val="BFBFBF"/>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0" name="Oval 89"/>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kern="0" dirty="0">
                  <a:gradFill>
                    <a:gsLst>
                      <a:gs pos="79817">
                        <a:srgbClr val="505050"/>
                      </a:gs>
                      <a:gs pos="30000">
                        <a:srgbClr val="505050"/>
                      </a:gs>
                    </a:gsLst>
                    <a:lin ang="5400000" scaled="0"/>
                  </a:gradFill>
                </a:rPr>
                <a:t>VHD</a:t>
              </a:r>
            </a:p>
          </p:txBody>
        </p:sp>
        <p:sp>
          <p:nvSpPr>
            <p:cNvPr id="91" name="Oval 90"/>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2" name="Oval 91"/>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3" name="Oval 92"/>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4" name="Oval 93"/>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5" name="Oval 94"/>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cxnSp>
          <p:nvCxnSpPr>
            <p:cNvPr id="96" name="Straight Connector 95"/>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54" name="Rectangle 153"/>
          <p:cNvSpPr/>
          <p:nvPr/>
        </p:nvSpPr>
        <p:spPr bwMode="auto">
          <a:xfrm>
            <a:off x="6149908" y="1439574"/>
            <a:ext cx="4745384"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Disk writes are mirrored; outstanding changes are replicated</a:t>
            </a:r>
          </a:p>
        </p:txBody>
      </p:sp>
      <p:sp>
        <p:nvSpPr>
          <p:cNvPr id="158" name="Rectangle 157"/>
          <p:cNvSpPr/>
          <p:nvPr/>
        </p:nvSpPr>
        <p:spPr bwMode="auto">
          <a:xfrm>
            <a:off x="6149908" y="1439574"/>
            <a:ext cx="4745384"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Reads and writes go to new </a:t>
            </a:r>
            <a:br>
              <a:rPr lang="en-US" sz="2000" dirty="0">
                <a:solidFill>
                  <a:srgbClr val="FFFFFE"/>
                </a:solidFill>
                <a:latin typeface="Segoe UI Light"/>
                <a:cs typeface="Segoe UI Light"/>
              </a:rPr>
            </a:br>
            <a:r>
              <a:rPr lang="en-US" sz="2000" dirty="0">
                <a:solidFill>
                  <a:srgbClr val="FFFFFE"/>
                </a:solidFill>
                <a:latin typeface="Segoe UI Light"/>
                <a:cs typeface="Segoe UI Light"/>
              </a:rPr>
              <a:t>destination VHD</a:t>
            </a:r>
          </a:p>
        </p:txBody>
      </p:sp>
      <p:grpSp>
        <p:nvGrpSpPr>
          <p:cNvPr id="5" name="Group 4"/>
          <p:cNvGrpSpPr/>
          <p:nvPr/>
        </p:nvGrpSpPr>
        <p:grpSpPr>
          <a:xfrm>
            <a:off x="6800606" y="2166265"/>
            <a:ext cx="880049" cy="1078182"/>
            <a:chOff x="7813440" y="1690366"/>
            <a:chExt cx="880049" cy="1078182"/>
          </a:xfrm>
        </p:grpSpPr>
        <p:sp>
          <p:nvSpPr>
            <p:cNvPr id="35" name="TextBox 34"/>
            <p:cNvSpPr txBox="1"/>
            <p:nvPr/>
          </p:nvSpPr>
          <p:spPr>
            <a:xfrm>
              <a:off x="7813440" y="2630049"/>
              <a:ext cx="880049" cy="138499"/>
            </a:xfrm>
            <a:prstGeom prst="rect">
              <a:avLst/>
            </a:prstGeom>
            <a:noFill/>
          </p:spPr>
          <p:txBody>
            <a:bodyPr wrap="none" lIns="0" tIns="0" rIns="0" bIns="0" rtlCol="0">
              <a:spAutoFit/>
            </a:bodyPr>
            <a:lstStyle/>
            <a:p>
              <a:pPr>
                <a:lnSpc>
                  <a:spcPct val="90000"/>
                </a:lnSpc>
              </a:pPr>
              <a:r>
                <a:rPr lang="en-US" sz="1000" kern="0" dirty="0">
                  <a:gradFill>
                    <a:gsLst>
                      <a:gs pos="79817">
                        <a:srgbClr val="505050"/>
                      </a:gs>
                      <a:gs pos="30000">
                        <a:srgbClr val="505050"/>
                      </a:gs>
                    </a:gsLst>
                    <a:lin ang="5400000" scaled="0"/>
                  </a:gradFill>
                </a:rPr>
                <a:t>Virtual machine</a:t>
              </a:r>
            </a:p>
          </p:txBody>
        </p:sp>
        <p:pic>
          <p:nvPicPr>
            <p:cNvPr id="134"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005138" y="1690366"/>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103"/>
          <p:cNvGrpSpPr/>
          <p:nvPr/>
        </p:nvGrpSpPr>
        <p:grpSpPr>
          <a:xfrm>
            <a:off x="6924847" y="4794255"/>
            <a:ext cx="674689" cy="523875"/>
            <a:chOff x="8517731" y="5281613"/>
            <a:chExt cx="674689" cy="523875"/>
          </a:xfrm>
        </p:grpSpPr>
        <p:sp>
          <p:nvSpPr>
            <p:cNvPr id="106"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07"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08"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lumMod val="75000"/>
              </a:schemeClr>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09" name="Oval 108"/>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kern="0" dirty="0">
                  <a:solidFill>
                    <a:srgbClr val="505050"/>
                  </a:solidFill>
                </a:rPr>
                <a:t>VHD</a:t>
              </a:r>
            </a:p>
          </p:txBody>
        </p:sp>
        <p:sp>
          <p:nvSpPr>
            <p:cNvPr id="110" name="Oval 109"/>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1" name="Oval 110"/>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2" name="Oval 111"/>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3" name="Oval 112"/>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4" name="Oval 113"/>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cxnSp>
          <p:nvCxnSpPr>
            <p:cNvPr id="115" name="Straight Connector 114"/>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94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8.33333E-7 -0.00394 L -8.33333E-7 0.33402 " pathEditMode="relative" rAng="0" ptsTypes="AA">
                                      <p:cBhvr>
                                        <p:cTn id="6" dur="3000" fill="hold"/>
                                        <p:tgtEl>
                                          <p:spTgt spid="4"/>
                                        </p:tgtEl>
                                        <p:attrNameLst>
                                          <p:attrName>ppt_x</p:attrName>
                                          <p:attrName>ppt_y</p:attrName>
                                        </p:attrNameLst>
                                      </p:cBhvr>
                                      <p:rCtr x="0" y="1689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500"/>
                                        <p:tgtEl>
                                          <p:spTgt spid="13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0" presetClass="path" presetSubtype="0" repeatCount="indefinite" accel="50000" decel="50000" fill="hold" grpId="0" nodeType="withEffect">
                                  <p:stCondLst>
                                    <p:cond delay="0"/>
                                  </p:stCondLst>
                                  <p:childTnLst>
                                    <p:animMotion origin="layout" path="M -8.33333E-7 -3.7037E-6 L 0.00065 0.14514 L 0.22331 0.14399 L 0.22109 0.00486 " pathEditMode="relative" rAng="0" ptsTypes="AAAA">
                                      <p:cBhvr>
                                        <p:cTn id="21" dur="2000" fill="hold"/>
                                        <p:tgtEl>
                                          <p:spTgt spid="141"/>
                                        </p:tgtEl>
                                        <p:attrNameLst>
                                          <p:attrName>ppt_x</p:attrName>
                                          <p:attrName>ppt_y</p:attrName>
                                        </p:attrNameLst>
                                      </p:cBhvr>
                                      <p:rCtr x="11159" y="7245"/>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500"/>
                            </p:stCondLst>
                            <p:childTnLst>
                              <p:par>
                                <p:cTn id="33" presetID="1" presetClass="entr" presetSubtype="0" fill="hold" grpId="5"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0" presetClass="path" presetSubtype="0" repeatCount="indefinite" accel="50000" decel="50000" fill="hold" grpId="3" nodeType="withEffect">
                                  <p:stCondLst>
                                    <p:cond delay="0"/>
                                  </p:stCondLst>
                                  <p:childTnLst>
                                    <p:animMotion origin="layout" path="M 0.00234 0.00486 L -8.33333E-7 0.33402 " pathEditMode="relative" rAng="0" ptsTypes="AA">
                                      <p:cBhvr>
                                        <p:cTn id="36" dur="2000" fill="hold"/>
                                        <p:tgtEl>
                                          <p:spTgt spid="4"/>
                                        </p:tgtEl>
                                        <p:attrNameLst>
                                          <p:attrName>ppt_x</p:attrName>
                                          <p:attrName>ppt_y</p:attrName>
                                        </p:attrNameLst>
                                      </p:cBhvr>
                                      <p:rCtr x="-117" y="16458"/>
                                    </p:animMotion>
                                  </p:childTnLst>
                                </p:cTn>
                              </p:par>
                              <p:par>
                                <p:cTn id="37" presetID="0" presetClass="path" presetSubtype="0" repeatCount="indefinite" accel="50000" decel="50000" fill="hold" grpId="0" nodeType="withEffect">
                                  <p:stCondLst>
                                    <p:cond delay="0"/>
                                  </p:stCondLst>
                                  <p:childTnLst>
                                    <p:animMotion origin="layout" path="M -4.16667E-7 -7.40741E-7 L -4.16667E-7 0.14005 L 0.11471 0.14005 L 0.11471 0.29144 L 0.22109 0.29028 L 0.22188 0.33773 " pathEditMode="relative" rAng="0" ptsTypes="AAAAAA">
                                      <p:cBhvr>
                                        <p:cTn id="38" dur="2000" fill="hold"/>
                                        <p:tgtEl>
                                          <p:spTgt spid="156"/>
                                        </p:tgtEl>
                                        <p:attrNameLst>
                                          <p:attrName>ppt_x</p:attrName>
                                          <p:attrName>ppt_y</p:attrName>
                                        </p:attrNameLst>
                                      </p:cBhvr>
                                      <p:rCtr x="11094" y="16875"/>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fade">
                                      <p:cBhvr>
                                        <p:cTn id="43" dur="500"/>
                                        <p:tgtEl>
                                          <p:spTgt spid="158"/>
                                        </p:tgtEl>
                                      </p:cBhvr>
                                    </p:animEffect>
                                  </p:childTnLst>
                                </p:cTn>
                              </p:par>
                              <p:par>
                                <p:cTn id="44" presetID="2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 presetClass="entr" presetSubtype="0" fill="hold" grpId="4"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41"/>
                                        </p:tgtEl>
                                      </p:cBhvr>
                                    </p:animEffect>
                                    <p:set>
                                      <p:cBhvr>
                                        <p:cTn id="60" dur="1" fill="hold">
                                          <p:stCondLst>
                                            <p:cond delay="499"/>
                                          </p:stCondLst>
                                        </p:cTn>
                                        <p:tgtEl>
                                          <p:spTgt spid="14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104"/>
                                        </p:tgtEl>
                                      </p:cBhvr>
                                    </p:animEffect>
                                    <p:set>
                                      <p:cBhvr>
                                        <p:cTn id="67"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4" grpId="0" animBg="1"/>
      <p:bldP spid="4" grpId="1" animBg="1"/>
      <p:bldP spid="4" grpId="2" animBg="1"/>
      <p:bldP spid="4" grpId="3" animBg="1"/>
      <p:bldP spid="4" grpId="4" animBg="1"/>
      <p:bldP spid="4" grpId="5" animBg="1"/>
      <p:bldP spid="135" grpId="0" animBg="1"/>
      <p:bldP spid="141" grpId="0" animBg="1"/>
      <p:bldP spid="141" grpId="1" animBg="1"/>
      <p:bldP spid="154" grpId="0" animBg="1"/>
      <p:bldP spid="1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88290" y="2201100"/>
            <a:ext cx="2185204" cy="1124055"/>
            <a:chOff x="9619764" y="2479774"/>
            <a:chExt cx="2185204" cy="1124055"/>
          </a:xfrm>
          <a:solidFill>
            <a:srgbClr val="00317B"/>
          </a:solidFill>
        </p:grpSpPr>
        <p:sp>
          <p:nvSpPr>
            <p:cNvPr id="59" name="Rectangle 58"/>
            <p:cNvSpPr/>
            <p:nvPr/>
          </p:nvSpPr>
          <p:spPr bwMode="auto">
            <a:xfrm>
              <a:off x="9619764" y="2488358"/>
              <a:ext cx="2185204" cy="1115471"/>
            </a:xfrm>
            <a:prstGeom prst="rect">
              <a:avLst/>
            </a:prstGeom>
            <a:solidFill>
              <a:schemeClr val="bg1">
                <a:lumMod val="95000"/>
              </a:schemeClr>
            </a:solidFill>
            <a:ln w="12700" cmpd="sng">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gradFill>
                  <a:gsLst>
                    <a:gs pos="79817">
                      <a:srgbClr val="505050"/>
                    </a:gs>
                    <a:gs pos="30000">
                      <a:srgbClr val="505050"/>
                    </a:gs>
                  </a:gsLst>
                  <a:lin ang="5400000" scaled="0"/>
                </a:gradFill>
              </a:endParaRPr>
            </a:p>
          </p:txBody>
        </p:sp>
        <p:sp>
          <p:nvSpPr>
            <p:cNvPr id="60" name="TextBox 59"/>
            <p:cNvSpPr txBox="1"/>
            <p:nvPr/>
          </p:nvSpPr>
          <p:spPr>
            <a:xfrm>
              <a:off x="10619012" y="2527682"/>
              <a:ext cx="1185956" cy="447302"/>
            </a:xfrm>
            <a:prstGeom prst="rect">
              <a:avLst/>
            </a:prstGeom>
            <a:noFill/>
          </p:spPr>
          <p:txBody>
            <a:bodyPr wrap="square" lIns="0" tIns="0" rIns="0" bIns="0" rtlCol="0">
              <a:spAutoFit/>
            </a:bodyPr>
            <a:lstStyle/>
            <a:p>
              <a:pPr>
                <a:lnSpc>
                  <a:spcPct val="90000"/>
                </a:lnSpc>
              </a:pPr>
              <a:r>
                <a:rPr lang="en-US" sz="1600" dirty="0">
                  <a:gradFill>
                    <a:gsLst>
                      <a:gs pos="79817">
                        <a:srgbClr val="505050"/>
                      </a:gs>
                      <a:gs pos="30000">
                        <a:srgbClr val="505050"/>
                      </a:gs>
                    </a:gsLst>
                    <a:lin ang="5400000" scaled="0"/>
                  </a:gradFill>
                  <a:latin typeface="Segoe UI Light"/>
                </a:rPr>
                <a:t>Destination </a:t>
              </a:r>
              <a:br>
                <a:rPr lang="en-US" sz="1600" dirty="0">
                  <a:gradFill>
                    <a:gsLst>
                      <a:gs pos="79817">
                        <a:srgbClr val="505050"/>
                      </a:gs>
                      <a:gs pos="30000">
                        <a:srgbClr val="505050"/>
                      </a:gs>
                    </a:gsLst>
                    <a:lin ang="5400000" scaled="0"/>
                  </a:gradFill>
                  <a:latin typeface="Segoe UI Light"/>
                </a:rPr>
              </a:br>
              <a:r>
                <a:rPr lang="en-US" sz="1600" dirty="0">
                  <a:gradFill>
                    <a:gsLst>
                      <a:gs pos="79817">
                        <a:srgbClr val="505050"/>
                      </a:gs>
                      <a:gs pos="30000">
                        <a:srgbClr val="505050"/>
                      </a:gs>
                    </a:gsLst>
                    <a:lin ang="5400000" scaled="0"/>
                  </a:gradFill>
                  <a:latin typeface="Segoe UI Light"/>
                </a:rPr>
                <a:t>Hyper‑V</a:t>
              </a:r>
            </a:p>
          </p:txBody>
        </p:sp>
        <p:grpSp>
          <p:nvGrpSpPr>
            <p:cNvPr id="61" name="Group 60"/>
            <p:cNvGrpSpPr/>
            <p:nvPr/>
          </p:nvGrpSpPr>
          <p:grpSpPr>
            <a:xfrm>
              <a:off x="9980371" y="2479774"/>
              <a:ext cx="1088263" cy="946497"/>
              <a:chOff x="8005138" y="1690366"/>
              <a:chExt cx="1088263" cy="946497"/>
            </a:xfrm>
            <a:grpFill/>
          </p:grpSpPr>
          <p:sp>
            <p:nvSpPr>
              <p:cNvPr id="62" name="TextBox 61"/>
              <p:cNvSpPr txBox="1"/>
              <p:nvPr/>
            </p:nvSpPr>
            <p:spPr>
              <a:xfrm>
                <a:off x="8615706" y="2290313"/>
                <a:ext cx="477695" cy="276999"/>
              </a:xfrm>
              <a:prstGeom prst="rect">
                <a:avLst/>
              </a:prstGeom>
              <a:noFill/>
            </p:spPr>
            <p:txBody>
              <a:bodyPr wrap="none" lIns="0" tIns="0" rIns="0" bIns="0" rtlCol="0">
                <a:spAutoFit/>
              </a:bodyPr>
              <a:lstStyle/>
              <a:p>
                <a:pPr>
                  <a:lnSpc>
                    <a:spcPct val="90000"/>
                  </a:lnSpc>
                </a:pPr>
                <a:r>
                  <a:rPr lang="en-US" sz="1000" kern="0" dirty="0">
                    <a:gradFill>
                      <a:gsLst>
                        <a:gs pos="79817">
                          <a:srgbClr val="505050"/>
                        </a:gs>
                        <a:gs pos="30000">
                          <a:srgbClr val="505050"/>
                        </a:gs>
                      </a:gsLst>
                      <a:lin ang="5400000" scaled="0"/>
                    </a:gradFill>
                  </a:rPr>
                  <a:t>Virtual</a:t>
                </a:r>
              </a:p>
              <a:p>
                <a:pPr>
                  <a:lnSpc>
                    <a:spcPct val="90000"/>
                  </a:lnSpc>
                </a:pPr>
                <a:r>
                  <a:rPr lang="en-US" sz="1000" kern="0" dirty="0">
                    <a:gradFill>
                      <a:gsLst>
                        <a:gs pos="79817">
                          <a:srgbClr val="505050"/>
                        </a:gs>
                        <a:gs pos="30000">
                          <a:srgbClr val="505050"/>
                        </a:gs>
                      </a:gsLst>
                      <a:lin ang="5400000" scaled="0"/>
                    </a:gradFill>
                  </a:rPr>
                  <a:t>machine</a:t>
                </a:r>
              </a:p>
            </p:txBody>
          </p:sp>
          <p:pic>
            <p:nvPicPr>
              <p:cNvPr id="63" name="Picture 19474"/>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8005138" y="1690366"/>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Mirror Data Path"/>
          <p:cNvGrpSpPr/>
          <p:nvPr/>
        </p:nvGrpSpPr>
        <p:grpSpPr>
          <a:xfrm>
            <a:off x="7608406" y="3762762"/>
            <a:ext cx="1964216" cy="1055407"/>
            <a:chOff x="7113990" y="4041436"/>
            <a:chExt cx="1964216" cy="1055407"/>
          </a:xfrm>
        </p:grpSpPr>
        <p:cxnSp>
          <p:nvCxnSpPr>
            <p:cNvPr id="122" name="Straight Arrow Connector 121"/>
            <p:cNvCxnSpPr/>
            <p:nvPr/>
          </p:nvCxnSpPr>
          <p:spPr>
            <a:xfrm>
              <a:off x="8941046" y="5092850"/>
              <a:ext cx="137160" cy="0"/>
            </a:xfrm>
            <a:prstGeom prst="straightConnector1">
              <a:avLst/>
            </a:prstGeom>
            <a:ln w="19050" cap="sq">
              <a:solidFill>
                <a:schemeClr val="tx1"/>
              </a:solidFill>
              <a:miter lim="800000"/>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7113990" y="4041436"/>
              <a:ext cx="1750608" cy="1055407"/>
            </a:xfrm>
            <a:prstGeom prst="bentConnector3">
              <a:avLst>
                <a:gd name="adj1" fmla="val 77451"/>
              </a:avLst>
            </a:prstGeom>
            <a:ln w="12700" cmpd="sng">
              <a:solidFill>
                <a:srgbClr val="598EC2"/>
              </a:solidFill>
              <a:prstDash val="dot"/>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a:stCxn id="157" idx="2"/>
            <a:endCxn id="155" idx="2"/>
          </p:cNvCxnSpPr>
          <p:nvPr/>
        </p:nvCxnSpPr>
        <p:spPr>
          <a:xfrm rot="16200000" flipH="1">
            <a:off x="8928076" y="4336622"/>
            <a:ext cx="12700" cy="2736033"/>
          </a:xfrm>
          <a:prstGeom prst="bentConnector3">
            <a:avLst>
              <a:gd name="adj1" fmla="val 2948598"/>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Left Data Path Arrow"/>
          <p:cNvCxnSpPr/>
          <p:nvPr/>
        </p:nvCxnSpPr>
        <p:spPr>
          <a:xfrm>
            <a:off x="7565501" y="3402375"/>
            <a:ext cx="0" cy="789410"/>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7" name="Line Dest HV to TD"/>
          <p:cNvCxnSpPr/>
          <p:nvPr/>
        </p:nvCxnSpPr>
        <p:spPr>
          <a:xfrm>
            <a:off x="10344636" y="3331866"/>
            <a:ext cx="6998" cy="907676"/>
          </a:xfrm>
          <a:prstGeom prst="line">
            <a:avLst/>
          </a:prstGeom>
          <a:ln w="19050" cap="sq">
            <a:solidFill>
              <a:schemeClr val="tx1"/>
            </a:solidFill>
            <a:miter lim="800000"/>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157" name="Hyper-V logo"/>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883281" y="4268380"/>
            <a:ext cx="1353559" cy="1436258"/>
          </a:xfrm>
          <a:prstGeom prst="rect">
            <a:avLst/>
          </a:prstGeom>
          <a:noFill/>
          <a:ln>
            <a:noFill/>
          </a:ln>
        </p:spPr>
      </p:pic>
      <p:pic>
        <p:nvPicPr>
          <p:cNvPr id="155" name="Hyper-V logo"/>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619314" y="4268380"/>
            <a:ext cx="1353559" cy="1436258"/>
          </a:xfrm>
          <a:prstGeom prst="rect">
            <a:avLst/>
          </a:prstGeom>
          <a:noFill/>
          <a:ln>
            <a:noFill/>
          </a:ln>
        </p:spPr>
      </p:pic>
      <p:sp>
        <p:nvSpPr>
          <p:cNvPr id="160" name="New Data Dot"/>
          <p:cNvSpPr/>
          <p:nvPr/>
        </p:nvSpPr>
        <p:spPr bwMode="auto">
          <a:xfrm>
            <a:off x="10222236" y="2650527"/>
            <a:ext cx="269218" cy="269218"/>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36" name="TextBox 135"/>
          <p:cNvSpPr txBox="1"/>
          <p:nvPr/>
        </p:nvSpPr>
        <p:spPr>
          <a:xfrm>
            <a:off x="9928935" y="4391017"/>
            <a:ext cx="682879" cy="124650"/>
          </a:xfrm>
          <a:prstGeom prst="rect">
            <a:avLst/>
          </a:prstGeom>
          <a:noFill/>
        </p:spPr>
        <p:txBody>
          <a:bodyPr wrap="none" lIns="0" tIns="0" rIns="0" bIns="0" rtlCol="0">
            <a:spAutoFit/>
          </a:bodyPr>
          <a:lstStyle/>
          <a:p>
            <a:pPr>
              <a:lnSpc>
                <a:spcPct val="90000"/>
              </a:lnSpc>
            </a:pPr>
            <a:r>
              <a:rPr lang="en-US" sz="900" kern="0" dirty="0">
                <a:gradFill>
                  <a:gsLst>
                    <a:gs pos="79817">
                      <a:srgbClr val="505050"/>
                    </a:gs>
                    <a:gs pos="30000">
                      <a:srgbClr val="505050"/>
                    </a:gs>
                  </a:gsLst>
                  <a:lin ang="5400000" scaled="0"/>
                </a:gradFill>
              </a:rPr>
              <a:t>Target device</a:t>
            </a:r>
          </a:p>
        </p:txBody>
      </p:sp>
      <p:sp>
        <p:nvSpPr>
          <p:cNvPr id="105" name="TextBox 104"/>
          <p:cNvSpPr txBox="1"/>
          <p:nvPr/>
        </p:nvSpPr>
        <p:spPr>
          <a:xfrm>
            <a:off x="7193597" y="4391017"/>
            <a:ext cx="703719" cy="124650"/>
          </a:xfrm>
          <a:prstGeom prst="rect">
            <a:avLst/>
          </a:prstGeom>
          <a:noFill/>
        </p:spPr>
        <p:txBody>
          <a:bodyPr wrap="none" lIns="0" tIns="0" rIns="0" bIns="0" rtlCol="0">
            <a:spAutoFit/>
          </a:bodyPr>
          <a:lstStyle/>
          <a:p>
            <a:pPr>
              <a:lnSpc>
                <a:spcPct val="90000"/>
              </a:lnSpc>
            </a:pPr>
            <a:r>
              <a:rPr lang="en-US" sz="900" kern="0" dirty="0">
                <a:gradFill>
                  <a:gsLst>
                    <a:gs pos="79817">
                      <a:srgbClr val="505050"/>
                    </a:gs>
                    <a:gs pos="30000">
                      <a:srgbClr val="505050"/>
                    </a:gs>
                  </a:gsLst>
                  <a:lin ang="5400000" scaled="0"/>
                </a:gradFill>
              </a:rPr>
              <a:t>Source device</a:t>
            </a:r>
          </a:p>
        </p:txBody>
      </p:sp>
      <p:sp>
        <p:nvSpPr>
          <p:cNvPr id="141" name="Copy Data Dot"/>
          <p:cNvSpPr/>
          <p:nvPr/>
        </p:nvSpPr>
        <p:spPr bwMode="auto">
          <a:xfrm>
            <a:off x="7436212" y="4941533"/>
            <a:ext cx="269218" cy="269218"/>
          </a:xfrm>
          <a:prstGeom prst="ellipse">
            <a:avLst/>
          </a:prstGeom>
          <a:solidFill>
            <a:srgbClr val="FFE9A3"/>
          </a:solidFill>
          <a:ln w="57150" cmpd="sng">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38" name="Rectangle 37"/>
          <p:cNvSpPr/>
          <p:nvPr/>
        </p:nvSpPr>
        <p:spPr bwMode="auto">
          <a:xfrm>
            <a:off x="5497584" y="2209684"/>
            <a:ext cx="2743200" cy="1115471"/>
          </a:xfrm>
          <a:prstGeom prst="rect">
            <a:avLst/>
          </a:prstGeom>
          <a:solidFill>
            <a:schemeClr val="bg1">
              <a:lumMod val="95000"/>
            </a:schemeClr>
          </a:solidFill>
          <a:ln w="12700" cmpd="sng">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gradFill>
                <a:gsLst>
                  <a:gs pos="79817">
                    <a:srgbClr val="505050"/>
                  </a:gs>
                  <a:gs pos="30000">
                    <a:srgbClr val="505050"/>
                  </a:gs>
                </a:gsLst>
                <a:lin ang="5400000" scaled="0"/>
              </a:gradFill>
            </a:endParaRPr>
          </a:p>
        </p:txBody>
      </p:sp>
      <p:sp>
        <p:nvSpPr>
          <p:cNvPr id="156" name="Mirror Data Dot"/>
          <p:cNvSpPr/>
          <p:nvPr/>
        </p:nvSpPr>
        <p:spPr bwMode="auto">
          <a:xfrm>
            <a:off x="7434147" y="2665638"/>
            <a:ext cx="269218" cy="269218"/>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4" name="Left Data Dot"/>
          <p:cNvSpPr/>
          <p:nvPr/>
        </p:nvSpPr>
        <p:spPr bwMode="auto">
          <a:xfrm>
            <a:off x="7394334" y="2650527"/>
            <a:ext cx="269218" cy="269218"/>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grpSp>
        <p:nvGrpSpPr>
          <p:cNvPr id="5" name="Source Virtual Machine"/>
          <p:cNvGrpSpPr/>
          <p:nvPr/>
        </p:nvGrpSpPr>
        <p:grpSpPr>
          <a:xfrm>
            <a:off x="6715901" y="2201100"/>
            <a:ext cx="1066670" cy="946497"/>
            <a:chOff x="7503770" y="1690366"/>
            <a:chExt cx="1066670" cy="946497"/>
          </a:xfrm>
        </p:grpSpPr>
        <p:sp>
          <p:nvSpPr>
            <p:cNvPr id="35" name="TextBox 34"/>
            <p:cNvSpPr txBox="1"/>
            <p:nvPr/>
          </p:nvSpPr>
          <p:spPr>
            <a:xfrm>
              <a:off x="7503770" y="2318561"/>
              <a:ext cx="477695" cy="276999"/>
            </a:xfrm>
            <a:prstGeom prst="rect">
              <a:avLst/>
            </a:prstGeom>
            <a:noFill/>
          </p:spPr>
          <p:txBody>
            <a:bodyPr wrap="none" lIns="0" tIns="0" rIns="0" bIns="0" rtlCol="0">
              <a:spAutoFit/>
            </a:bodyPr>
            <a:lstStyle/>
            <a:p>
              <a:pPr>
                <a:lnSpc>
                  <a:spcPct val="90000"/>
                </a:lnSpc>
              </a:pPr>
              <a:r>
                <a:rPr lang="en-US" sz="1000" kern="0" dirty="0">
                  <a:gradFill>
                    <a:gsLst>
                      <a:gs pos="79817">
                        <a:srgbClr val="505050"/>
                      </a:gs>
                      <a:gs pos="30000">
                        <a:srgbClr val="505050"/>
                      </a:gs>
                    </a:gsLst>
                    <a:lin ang="5400000" scaled="0"/>
                  </a:gradFill>
                </a:rPr>
                <a:t>Virtual</a:t>
              </a:r>
            </a:p>
            <a:p>
              <a:pPr>
                <a:lnSpc>
                  <a:spcPct val="90000"/>
                </a:lnSpc>
              </a:pPr>
              <a:r>
                <a:rPr lang="en-US" sz="1000" kern="0" dirty="0">
                  <a:gradFill>
                    <a:gsLst>
                      <a:gs pos="79817">
                        <a:srgbClr val="505050"/>
                      </a:gs>
                      <a:gs pos="30000">
                        <a:srgbClr val="505050"/>
                      </a:gs>
                    </a:gsLst>
                    <a:lin ang="5400000" scaled="0"/>
                  </a:gradFill>
                </a:rPr>
                <a:t>machine</a:t>
              </a:r>
            </a:p>
          </p:txBody>
        </p:sp>
        <p:pic>
          <p:nvPicPr>
            <p:cNvPr id="134" name="Picture 1947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8005138" y="1690366"/>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Source Hyper-V"/>
          <p:cNvSpPr txBox="1"/>
          <p:nvPr/>
        </p:nvSpPr>
        <p:spPr>
          <a:xfrm>
            <a:off x="5721011" y="2314678"/>
            <a:ext cx="773760" cy="447302"/>
          </a:xfrm>
          <a:prstGeom prst="rect">
            <a:avLst/>
          </a:prstGeom>
          <a:noFill/>
        </p:spPr>
        <p:txBody>
          <a:bodyPr wrap="square" lIns="0" tIns="0" rIns="0" bIns="0" rtlCol="0">
            <a:spAutoFit/>
          </a:bodyPr>
          <a:lstStyle/>
          <a:p>
            <a:pPr>
              <a:lnSpc>
                <a:spcPct val="90000"/>
              </a:lnSpc>
            </a:pPr>
            <a:r>
              <a:rPr lang="en-US" sz="1600" dirty="0">
                <a:gradFill>
                  <a:gsLst>
                    <a:gs pos="79817">
                      <a:srgbClr val="505050"/>
                    </a:gs>
                    <a:gs pos="30000">
                      <a:srgbClr val="505050"/>
                    </a:gs>
                  </a:gsLst>
                  <a:lin ang="5400000" scaled="0"/>
                </a:gradFill>
                <a:latin typeface="Segoe UI Light"/>
              </a:rPr>
              <a:t>Source </a:t>
            </a:r>
            <a:br>
              <a:rPr lang="en-US" sz="1600" dirty="0">
                <a:gradFill>
                  <a:gsLst>
                    <a:gs pos="79817">
                      <a:srgbClr val="505050"/>
                    </a:gs>
                    <a:gs pos="30000">
                      <a:srgbClr val="505050"/>
                    </a:gs>
                  </a:gsLst>
                  <a:lin ang="5400000" scaled="0"/>
                </a:gradFill>
                <a:latin typeface="Segoe UI Light"/>
              </a:rPr>
            </a:br>
            <a:r>
              <a:rPr lang="en-US" sz="1600" dirty="0">
                <a:gradFill>
                  <a:gsLst>
                    <a:gs pos="79817">
                      <a:srgbClr val="505050"/>
                    </a:gs>
                    <a:gs pos="30000">
                      <a:srgbClr val="505050"/>
                    </a:gs>
                  </a:gsLst>
                  <a:lin ang="5400000" scaled="0"/>
                </a:gradFill>
                <a:latin typeface="Segoe UI Light"/>
              </a:rPr>
              <a:t>Hyper‑V</a:t>
            </a:r>
          </a:p>
        </p:txBody>
      </p:sp>
      <p:grpSp>
        <p:nvGrpSpPr>
          <p:cNvPr id="102" name="IP Connection"/>
          <p:cNvGrpSpPr/>
          <p:nvPr/>
        </p:nvGrpSpPr>
        <p:grpSpPr>
          <a:xfrm>
            <a:off x="8253856" y="3166168"/>
            <a:ext cx="1505859" cy="261610"/>
            <a:chOff x="8115505" y="3703711"/>
            <a:chExt cx="1505859" cy="261610"/>
          </a:xfrm>
        </p:grpSpPr>
        <p:cxnSp>
          <p:nvCxnSpPr>
            <p:cNvPr id="103" name="Straight Arrow Connector 102"/>
            <p:cNvCxnSpPr/>
            <p:nvPr/>
          </p:nvCxnSpPr>
          <p:spPr>
            <a:xfrm>
              <a:off x="8115505" y="3706473"/>
              <a:ext cx="1505859" cy="0"/>
            </a:xfrm>
            <a:prstGeom prst="straightConnector1">
              <a:avLst/>
            </a:prstGeom>
            <a:ln w="19050" cmpd="sng">
              <a:solidFill>
                <a:schemeClr val="tx1"/>
              </a:solidFill>
              <a:prstDash val="dot"/>
              <a:headEnd type="arrow"/>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8402406" y="3703711"/>
              <a:ext cx="1024264" cy="261610"/>
            </a:xfrm>
            <a:prstGeom prst="rect">
              <a:avLst/>
            </a:prstGeom>
          </p:spPr>
          <p:txBody>
            <a:bodyPr wrap="none">
              <a:spAutoFit/>
            </a:bodyPr>
            <a:lstStyle/>
            <a:p>
              <a:pPr algn="ctr">
                <a:lnSpc>
                  <a:spcPct val="90000"/>
                </a:lnSpc>
              </a:pPr>
              <a:r>
                <a:rPr lang="en-US" sz="1200" spc="-50" dirty="0">
                  <a:gradFill>
                    <a:gsLst>
                      <a:gs pos="79817">
                        <a:srgbClr val="505050"/>
                      </a:gs>
                      <a:gs pos="30000">
                        <a:srgbClr val="505050"/>
                      </a:gs>
                    </a:gsLst>
                    <a:lin ang="5400000" scaled="0"/>
                  </a:gradFill>
                </a:rPr>
                <a:t>IP connection</a:t>
              </a:r>
            </a:p>
          </p:txBody>
        </p:sp>
      </p:grpSp>
      <p:grpSp>
        <p:nvGrpSpPr>
          <p:cNvPr id="120" name="Config Data"/>
          <p:cNvGrpSpPr/>
          <p:nvPr/>
        </p:nvGrpSpPr>
        <p:grpSpPr>
          <a:xfrm>
            <a:off x="7717088" y="2539436"/>
            <a:ext cx="2565200" cy="372400"/>
            <a:chOff x="7474411" y="3171365"/>
            <a:chExt cx="2565200" cy="372400"/>
          </a:xfrm>
        </p:grpSpPr>
        <p:sp>
          <p:nvSpPr>
            <p:cNvPr id="121" name="Arrow Config Data"/>
            <p:cNvSpPr/>
            <p:nvPr/>
          </p:nvSpPr>
          <p:spPr bwMode="auto">
            <a:xfrm>
              <a:off x="7474411" y="3378681"/>
              <a:ext cx="2565200" cy="165084"/>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23" name="Config Data"/>
            <p:cNvSpPr/>
            <p:nvPr/>
          </p:nvSpPr>
          <p:spPr>
            <a:xfrm>
              <a:off x="8066683" y="3171365"/>
              <a:ext cx="1380656" cy="261610"/>
            </a:xfrm>
            <a:prstGeom prst="rect">
              <a:avLst/>
            </a:prstGeom>
          </p:spPr>
          <p:txBody>
            <a:bodyPr wrap="none">
              <a:spAutoFit/>
            </a:bodyPr>
            <a:lstStyle/>
            <a:p>
              <a:pPr algn="ctr">
                <a:lnSpc>
                  <a:spcPct val="90000"/>
                </a:lnSpc>
              </a:pPr>
              <a:r>
                <a:rPr lang="en-US" sz="1200" spc="-50" dirty="0">
                  <a:gradFill>
                    <a:gsLst>
                      <a:gs pos="79817">
                        <a:srgbClr val="505050"/>
                      </a:gs>
                      <a:gs pos="30000">
                        <a:srgbClr val="505050"/>
                      </a:gs>
                    </a:gsLst>
                    <a:lin ang="5400000" scaled="0"/>
                  </a:gradFill>
                </a:rPr>
                <a:t> Configuration data</a:t>
              </a:r>
            </a:p>
          </p:txBody>
        </p:sp>
      </p:grpSp>
      <p:grpSp>
        <p:nvGrpSpPr>
          <p:cNvPr id="125" name="Memory"/>
          <p:cNvGrpSpPr/>
          <p:nvPr/>
        </p:nvGrpSpPr>
        <p:grpSpPr>
          <a:xfrm>
            <a:off x="7717088" y="2581490"/>
            <a:ext cx="2565200" cy="330346"/>
            <a:chOff x="7474411" y="3213419"/>
            <a:chExt cx="2565200" cy="330346"/>
          </a:xfrm>
        </p:grpSpPr>
        <p:sp>
          <p:nvSpPr>
            <p:cNvPr id="126" name="Arrow Memory"/>
            <p:cNvSpPr/>
            <p:nvPr/>
          </p:nvSpPr>
          <p:spPr bwMode="auto">
            <a:xfrm>
              <a:off x="7474411" y="3378681"/>
              <a:ext cx="2565200" cy="165084"/>
            </a:xfrm>
            <a:prstGeom prst="rightArrow">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27" name="Memory"/>
            <p:cNvSpPr/>
            <p:nvPr/>
          </p:nvSpPr>
          <p:spPr>
            <a:xfrm>
              <a:off x="8142840" y="3213419"/>
              <a:ext cx="1228350" cy="258532"/>
            </a:xfrm>
            <a:prstGeom prst="rect">
              <a:avLst/>
            </a:prstGeom>
          </p:spPr>
          <p:txBody>
            <a:bodyPr wrap="none">
              <a:spAutoFit/>
            </a:bodyPr>
            <a:lstStyle/>
            <a:p>
              <a:pPr algn="ctr">
                <a:lnSpc>
                  <a:spcPct val="90000"/>
                </a:lnSpc>
              </a:pPr>
              <a:r>
                <a:rPr lang="en-US" sz="1200" spc="-50" dirty="0">
                  <a:gradFill>
                    <a:gsLst>
                      <a:gs pos="79817">
                        <a:srgbClr val="505050"/>
                      </a:gs>
                      <a:gs pos="30000">
                        <a:srgbClr val="505050"/>
                      </a:gs>
                    </a:gsLst>
                    <a:lin ang="5400000" scaled="0"/>
                  </a:gradFill>
                </a:rPr>
                <a:t>Memory content</a:t>
              </a:r>
            </a:p>
          </p:txBody>
        </p:sp>
      </p:grpSp>
      <p:grpSp>
        <p:nvGrpSpPr>
          <p:cNvPr id="138" name="Modified Memory Pages"/>
          <p:cNvGrpSpPr/>
          <p:nvPr/>
        </p:nvGrpSpPr>
        <p:grpSpPr>
          <a:xfrm>
            <a:off x="7717088" y="2623547"/>
            <a:ext cx="2565200" cy="288291"/>
            <a:chOff x="7474411" y="3255474"/>
            <a:chExt cx="2565200" cy="288291"/>
          </a:xfrm>
        </p:grpSpPr>
        <p:sp>
          <p:nvSpPr>
            <p:cNvPr id="139" name="Arrow Modified Memory Pages"/>
            <p:cNvSpPr/>
            <p:nvPr/>
          </p:nvSpPr>
          <p:spPr bwMode="auto">
            <a:xfrm>
              <a:off x="7474411" y="3378681"/>
              <a:ext cx="2565200" cy="165084"/>
            </a:xfrm>
            <a:prstGeom prst="rightArrow">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40" name="Modified Memory Pages"/>
            <p:cNvSpPr/>
            <p:nvPr/>
          </p:nvSpPr>
          <p:spPr>
            <a:xfrm>
              <a:off x="7897998" y="3255474"/>
              <a:ext cx="1718034" cy="184666"/>
            </a:xfrm>
            <a:prstGeom prst="rect">
              <a:avLst/>
            </a:prstGeom>
          </p:spPr>
          <p:txBody>
            <a:bodyPr wrap="none">
              <a:spAutoFit/>
            </a:bodyPr>
            <a:lstStyle/>
            <a:p>
              <a:pPr algn="ctr" defTabSz="914099" fontAlgn="base">
                <a:lnSpc>
                  <a:spcPct val="50000"/>
                </a:lnSpc>
                <a:spcBef>
                  <a:spcPct val="0"/>
                </a:spcBef>
                <a:spcAft>
                  <a:spcPct val="0"/>
                </a:spcAft>
              </a:pPr>
              <a:r>
                <a:rPr lang="en-US" sz="1200" spc="-50" dirty="0">
                  <a:gradFill>
                    <a:gsLst>
                      <a:gs pos="79817">
                        <a:srgbClr val="505050"/>
                      </a:gs>
                      <a:gs pos="30000">
                        <a:srgbClr val="505050"/>
                      </a:gs>
                    </a:gsLst>
                    <a:lin ang="5400000" scaled="0"/>
                  </a:gradFill>
                </a:rPr>
                <a:t>Modified memory pages</a:t>
              </a:r>
            </a:p>
          </p:txBody>
        </p:sp>
      </p:grpSp>
      <p:sp>
        <p:nvSpPr>
          <p:cNvPr id="2" name="Title 1"/>
          <p:cNvSpPr>
            <a:spLocks noGrp="1"/>
          </p:cNvSpPr>
          <p:nvPr>
            <p:ph type="title"/>
          </p:nvPr>
        </p:nvSpPr>
        <p:spPr/>
        <p:txBody>
          <a:bodyPr/>
          <a:lstStyle/>
          <a:p>
            <a:pPr>
              <a:tabLst>
                <a:tab pos="7089775" algn="l"/>
              </a:tabLst>
            </a:pPr>
            <a:r>
              <a:rPr lang="en-US" dirty="0" smtClean="0"/>
              <a:t>Shared-Nothing Live Migration</a:t>
            </a:r>
            <a:endParaRPr lang="en-US" dirty="0"/>
          </a:p>
        </p:txBody>
      </p:sp>
      <p:sp>
        <p:nvSpPr>
          <p:cNvPr id="128" name="Right Triangle 127"/>
          <p:cNvSpPr/>
          <p:nvPr/>
        </p:nvSpPr>
        <p:spPr bwMode="auto">
          <a:xfrm flipH="1" flipV="1">
            <a:off x="520704" y="2540726"/>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129" name="Trapezoid 128"/>
          <p:cNvSpPr/>
          <p:nvPr/>
        </p:nvSpPr>
        <p:spPr bwMode="auto">
          <a:xfrm rot="16200000">
            <a:off x="677107" y="1548790"/>
            <a:ext cx="4628118"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914400" bIns="137160" numCol="1" rtlCol="0" anchor="t" anchorCtr="0" compatLnSpc="1">
            <a:prstTxWarp prst="textNoShape">
              <a:avLst/>
            </a:prstTxWarp>
          </a:bodyPr>
          <a:lstStyle/>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Increase </a:t>
            </a:r>
            <a:r>
              <a:rPr lang="en-US" sz="1600" dirty="0">
                <a:solidFill>
                  <a:srgbClr val="EFEFEF"/>
                </a:solidFill>
                <a:cs typeface="Segoe UI" pitchFamily="34" charset="0"/>
              </a:rPr>
              <a:t>flexibility of virtual machine placement &amp; </a:t>
            </a:r>
            <a:r>
              <a:rPr lang="en-US" sz="1600" dirty="0" smtClean="0">
                <a:solidFill>
                  <a:srgbClr val="EFEFEF"/>
                </a:solidFill>
                <a:cs typeface="Segoe UI" pitchFamily="34" charset="0"/>
              </a:rPr>
              <a:t>increased </a:t>
            </a:r>
            <a:r>
              <a:rPr lang="en-US" sz="1600" dirty="0">
                <a:solidFill>
                  <a:srgbClr val="EFEFEF"/>
                </a:solidFill>
                <a:cs typeface="Segoe UI" pitchFamily="34" charset="0"/>
              </a:rPr>
              <a:t>administrator </a:t>
            </a:r>
            <a:r>
              <a:rPr lang="en-US" sz="1600" dirty="0" smtClean="0">
                <a:solidFill>
                  <a:srgbClr val="EFEFEF"/>
                </a:solidFill>
                <a:cs typeface="Segoe UI" pitchFamily="34" charset="0"/>
              </a:rPr>
              <a:t>efficiency</a:t>
            </a:r>
          </a:p>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Simultaneously live migrate VM &amp; virtual disks between hosts</a:t>
            </a:r>
          </a:p>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Nothing shared but an ethernet cable</a:t>
            </a:r>
          </a:p>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No clustering or shared storage requirements</a:t>
            </a:r>
            <a:endParaRPr lang="en-US" sz="1600" dirty="0">
              <a:solidFill>
                <a:srgbClr val="EFEFEF"/>
              </a:solidFill>
              <a:cs typeface="Segoe UI" pitchFamily="34" charset="0"/>
            </a:endParaRPr>
          </a:p>
          <a:p>
            <a:pPr marL="166688" lvl="1" indent="-166688" defTabSz="462394">
              <a:lnSpc>
                <a:spcPct val="90000"/>
              </a:lnSpc>
              <a:spcBef>
                <a:spcPts val="600"/>
              </a:spcBef>
              <a:spcAft>
                <a:spcPts val="600"/>
              </a:spcAft>
              <a:buFont typeface="Arial" pitchFamily="34" charset="0"/>
              <a:buChar char="•"/>
            </a:pPr>
            <a:r>
              <a:rPr lang="en-US" sz="1600" dirty="0" smtClean="0">
                <a:solidFill>
                  <a:srgbClr val="EFEFEF"/>
                </a:solidFill>
                <a:cs typeface="Segoe UI" pitchFamily="34" charset="0"/>
              </a:rPr>
              <a:t>Reduce </a:t>
            </a:r>
            <a:r>
              <a:rPr lang="en-US" sz="1600" dirty="0">
                <a:solidFill>
                  <a:srgbClr val="EFEFEF"/>
                </a:solidFill>
                <a:cs typeface="Segoe UI" pitchFamily="34" charset="0"/>
              </a:rPr>
              <a:t>downtime for migrations across cluster boundaries</a:t>
            </a:r>
          </a:p>
        </p:txBody>
      </p:sp>
      <p:sp>
        <p:nvSpPr>
          <p:cNvPr id="130" name="Rectangle 129"/>
          <p:cNvSpPr/>
          <p:nvPr/>
        </p:nvSpPr>
        <p:spPr>
          <a:xfrm>
            <a:off x="520703" y="1550127"/>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lnSpc>
                <a:spcPct val="80000"/>
              </a:lnSpc>
              <a:spcBef>
                <a:spcPct val="75000"/>
              </a:spcBef>
              <a:buClr>
                <a:srgbClr val="002050"/>
              </a:buClr>
              <a:defRPr/>
            </a:pPr>
            <a:r>
              <a:rPr lang="en-US" sz="2400" kern="0" dirty="0" smtClean="0">
                <a:solidFill>
                  <a:srgbClr val="FFFFFF"/>
                </a:solidFill>
                <a:latin typeface="Segoe UI Light"/>
              </a:rPr>
              <a:t>Complete Flexibility for Virtual Machine Migrations</a:t>
            </a:r>
            <a:endParaRPr lang="en-US" sz="2400" kern="0" dirty="0">
              <a:solidFill>
                <a:srgbClr val="FFFFFF"/>
              </a:solidFill>
              <a:latin typeface="Segoe UI Light"/>
            </a:endParaRPr>
          </a:p>
        </p:txBody>
      </p:sp>
      <p:sp>
        <p:nvSpPr>
          <p:cNvPr id="133" name="TB RW to Source"/>
          <p:cNvSpPr/>
          <p:nvPr/>
        </p:nvSpPr>
        <p:spPr bwMode="auto">
          <a:xfrm>
            <a:off x="5497719" y="1474408"/>
            <a:ext cx="4076070"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gradFill>
                  <a:gsLst>
                    <a:gs pos="79817">
                      <a:srgbClr val="FFFFFF"/>
                    </a:gs>
                    <a:gs pos="0">
                      <a:srgbClr val="FFFFFF"/>
                    </a:gs>
                  </a:gsLst>
                  <a:lin ang="5400000" scaled="0"/>
                </a:gradFill>
                <a:latin typeface="Segoe UI Light"/>
                <a:cs typeface="Segoe UI Light"/>
              </a:rPr>
              <a:t>Reads and writes go to the </a:t>
            </a:r>
            <a:br>
              <a:rPr lang="en-US" sz="2000" dirty="0">
                <a:gradFill>
                  <a:gsLst>
                    <a:gs pos="79817">
                      <a:srgbClr val="FFFFFF"/>
                    </a:gs>
                    <a:gs pos="0">
                      <a:srgbClr val="FFFFFF"/>
                    </a:gs>
                  </a:gsLst>
                  <a:lin ang="5400000" scaled="0"/>
                </a:gradFill>
                <a:latin typeface="Segoe UI Light"/>
                <a:cs typeface="Segoe UI Light"/>
              </a:rPr>
            </a:br>
            <a:r>
              <a:rPr lang="en-US" sz="2000" dirty="0">
                <a:gradFill>
                  <a:gsLst>
                    <a:gs pos="79817">
                      <a:srgbClr val="FFFFFF"/>
                    </a:gs>
                    <a:gs pos="0">
                      <a:srgbClr val="FFFFFF"/>
                    </a:gs>
                  </a:gsLst>
                  <a:lin ang="5400000" scaled="0"/>
                </a:gradFill>
                <a:latin typeface="Segoe UI Light"/>
                <a:cs typeface="Segoe UI Light"/>
              </a:rPr>
              <a:t>source VHD</a:t>
            </a:r>
          </a:p>
        </p:txBody>
      </p:sp>
      <p:sp>
        <p:nvSpPr>
          <p:cNvPr id="159" name="TB LM Begins"/>
          <p:cNvSpPr/>
          <p:nvPr/>
        </p:nvSpPr>
        <p:spPr bwMode="auto">
          <a:xfrm>
            <a:off x="5497719" y="1474408"/>
            <a:ext cx="4076070"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gradFill>
                  <a:gsLst>
                    <a:gs pos="79817">
                      <a:srgbClr val="FFFFFF"/>
                    </a:gs>
                    <a:gs pos="0">
                      <a:srgbClr val="FFFFFF"/>
                    </a:gs>
                  </a:gsLst>
                  <a:lin ang="5400000" scaled="0"/>
                </a:gradFill>
                <a:latin typeface="Segoe UI Light"/>
                <a:cs typeface="Segoe UI Light"/>
              </a:rPr>
              <a:t>Reads and writes go to the </a:t>
            </a:r>
            <a:br>
              <a:rPr lang="en-US" sz="2000" dirty="0">
                <a:gradFill>
                  <a:gsLst>
                    <a:gs pos="79817">
                      <a:srgbClr val="FFFFFF"/>
                    </a:gs>
                    <a:gs pos="0">
                      <a:srgbClr val="FFFFFF"/>
                    </a:gs>
                  </a:gsLst>
                  <a:lin ang="5400000" scaled="0"/>
                </a:gradFill>
                <a:latin typeface="Segoe UI Light"/>
                <a:cs typeface="Segoe UI Light"/>
              </a:rPr>
            </a:br>
            <a:r>
              <a:rPr lang="en-US" sz="2000" dirty="0">
                <a:gradFill>
                  <a:gsLst>
                    <a:gs pos="79817">
                      <a:srgbClr val="FFFFFF"/>
                    </a:gs>
                    <a:gs pos="0">
                      <a:srgbClr val="FFFFFF"/>
                    </a:gs>
                  </a:gsLst>
                  <a:lin ang="5400000" scaled="0"/>
                </a:gradFill>
                <a:latin typeface="Segoe UI Light"/>
                <a:cs typeface="Segoe UI Light"/>
              </a:rPr>
              <a:t>source VHD. Live Migration Begins</a:t>
            </a:r>
          </a:p>
        </p:txBody>
      </p:sp>
      <p:sp>
        <p:nvSpPr>
          <p:cNvPr id="135" name="TB Copy Disk"/>
          <p:cNvSpPr/>
          <p:nvPr/>
        </p:nvSpPr>
        <p:spPr bwMode="auto">
          <a:xfrm>
            <a:off x="5497719" y="1474408"/>
            <a:ext cx="4076070"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gradFill>
                  <a:gsLst>
                    <a:gs pos="79817">
                      <a:srgbClr val="FFFFFF"/>
                    </a:gs>
                    <a:gs pos="0">
                      <a:srgbClr val="FFFFFF"/>
                    </a:gs>
                  </a:gsLst>
                  <a:lin ang="5400000" scaled="0"/>
                </a:gradFill>
                <a:latin typeface="Segoe UI Light"/>
                <a:cs typeface="Segoe UI Light"/>
              </a:rPr>
              <a:t>Disk contents are copied to new destination VHD</a:t>
            </a:r>
          </a:p>
        </p:txBody>
      </p:sp>
      <p:sp>
        <p:nvSpPr>
          <p:cNvPr id="154" name="TB Mirror and Copy Changes"/>
          <p:cNvSpPr/>
          <p:nvPr/>
        </p:nvSpPr>
        <p:spPr bwMode="auto">
          <a:xfrm>
            <a:off x="5497719" y="1474408"/>
            <a:ext cx="4076070"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gradFill>
                  <a:gsLst>
                    <a:gs pos="79817">
                      <a:srgbClr val="FFFFFF"/>
                    </a:gs>
                    <a:gs pos="7000">
                      <a:srgbClr val="FFFFFF"/>
                    </a:gs>
                  </a:gsLst>
                  <a:lin ang="5400000" scaled="0"/>
                </a:gradFill>
                <a:latin typeface="Segoe UI Light"/>
                <a:cs typeface="Segoe UI Light"/>
              </a:rPr>
              <a:t>Disk writes are mirrored; outstanding changes are replicated</a:t>
            </a:r>
          </a:p>
        </p:txBody>
      </p:sp>
      <p:sp>
        <p:nvSpPr>
          <p:cNvPr id="101" name="LM Arrow"/>
          <p:cNvSpPr/>
          <p:nvPr/>
        </p:nvSpPr>
        <p:spPr bwMode="auto">
          <a:xfrm>
            <a:off x="7746328" y="2351890"/>
            <a:ext cx="2430620" cy="212304"/>
          </a:xfrm>
          <a:prstGeom prst="rightArrow">
            <a:avLst/>
          </a:prstGeom>
          <a:solidFill>
            <a:schemeClr val="bg2">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a:gradFill>
                  <a:gsLst>
                    <a:gs pos="79817">
                      <a:srgbClr val="505050"/>
                    </a:gs>
                    <a:gs pos="30000">
                      <a:srgbClr val="505050"/>
                    </a:gs>
                  </a:gsLst>
                  <a:lin ang="5400000" scaled="0"/>
                </a:gradFill>
              </a:rPr>
              <a:t>Live Migration</a:t>
            </a:r>
          </a:p>
        </p:txBody>
      </p:sp>
      <p:pic>
        <p:nvPicPr>
          <p:cNvPr id="124" name="ConfigDat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69713" y="2714820"/>
            <a:ext cx="226326" cy="258219"/>
          </a:xfrm>
          <a:prstGeom prst="rect">
            <a:avLst/>
          </a:prstGeom>
        </p:spPr>
      </p:pic>
      <p:sp>
        <p:nvSpPr>
          <p:cNvPr id="132" name="Memory"/>
          <p:cNvSpPr/>
          <p:nvPr/>
        </p:nvSpPr>
        <p:spPr bwMode="auto">
          <a:xfrm>
            <a:off x="7503410" y="2433939"/>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800" spc="-50" dirty="0">
                <a:gradFill>
                  <a:gsLst>
                    <a:gs pos="79817">
                      <a:srgbClr val="FFFFFF"/>
                    </a:gs>
                    <a:gs pos="0">
                      <a:srgbClr val="FFFFFF"/>
                    </a:gs>
                  </a:gsLst>
                  <a:lin ang="5400000" scaled="0"/>
                </a:gradFill>
                <a:cs typeface="Segoe light"/>
              </a:rPr>
              <a:t>MEMORY</a:t>
            </a:r>
          </a:p>
        </p:txBody>
      </p:sp>
      <p:sp>
        <p:nvSpPr>
          <p:cNvPr id="131" name="Memory"/>
          <p:cNvSpPr/>
          <p:nvPr/>
        </p:nvSpPr>
        <p:spPr bwMode="auto">
          <a:xfrm>
            <a:off x="7503698" y="2433939"/>
            <a:ext cx="245567" cy="678132"/>
          </a:xfrm>
          <a:prstGeom prst="rect">
            <a:avLst/>
          </a:prstGeom>
          <a:solidFill>
            <a:schemeClr val="accent6"/>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800" spc="-50" dirty="0">
                <a:gradFill>
                  <a:gsLst>
                    <a:gs pos="100000">
                      <a:srgbClr val="FFFFFF"/>
                    </a:gs>
                    <a:gs pos="30000">
                      <a:srgbClr val="FFFFFF"/>
                    </a:gs>
                  </a:gsLst>
                  <a:lin ang="5400000" scaled="0"/>
                </a:gradFill>
                <a:cs typeface="Segoe light"/>
              </a:rPr>
              <a:t>MEMORY</a:t>
            </a:r>
          </a:p>
        </p:txBody>
      </p:sp>
      <p:grpSp>
        <p:nvGrpSpPr>
          <p:cNvPr id="142" name="Mem Updates"/>
          <p:cNvGrpSpPr/>
          <p:nvPr/>
        </p:nvGrpSpPr>
        <p:grpSpPr>
          <a:xfrm>
            <a:off x="7587083" y="2464005"/>
            <a:ext cx="57055" cy="611497"/>
            <a:chOff x="7092894" y="3217688"/>
            <a:chExt cx="111567" cy="1195734"/>
          </a:xfrm>
        </p:grpSpPr>
        <p:sp>
          <p:nvSpPr>
            <p:cNvPr id="143" name="Mem Updates 5"/>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44" name="Mem Updates 4"/>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45" name="Mem Updates 3"/>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46" name="Mem Updates 2"/>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47" name="Mem Updates 1"/>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grpSp>
      <p:grpSp>
        <p:nvGrpSpPr>
          <p:cNvPr id="148" name="Group 147"/>
          <p:cNvGrpSpPr/>
          <p:nvPr/>
        </p:nvGrpSpPr>
        <p:grpSpPr>
          <a:xfrm>
            <a:off x="7588096" y="2465009"/>
            <a:ext cx="57055" cy="611497"/>
            <a:chOff x="7092894" y="3217688"/>
            <a:chExt cx="111567" cy="1195734"/>
          </a:xfrm>
        </p:grpSpPr>
        <p:sp>
          <p:nvSpPr>
            <p:cNvPr id="149" name="Rectangle 148"/>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50" name="Rectangle 149"/>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51" name="Rectangle 150"/>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52" name="Rectangle 151"/>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sp>
          <p:nvSpPr>
            <p:cNvPr id="153" name="Rectangle 152"/>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gradFill>
                  <a:gsLst>
                    <a:gs pos="79817">
                      <a:srgbClr val="505050"/>
                    </a:gs>
                    <a:gs pos="30000">
                      <a:srgbClr val="505050"/>
                    </a:gs>
                  </a:gsLst>
                  <a:lin ang="5400000" scaled="0"/>
                </a:gradFill>
              </a:endParaRPr>
            </a:p>
          </p:txBody>
        </p:sp>
      </p:grpSp>
      <p:grpSp>
        <p:nvGrpSpPr>
          <p:cNvPr id="85" name="Group 84"/>
          <p:cNvGrpSpPr/>
          <p:nvPr/>
        </p:nvGrpSpPr>
        <p:grpSpPr>
          <a:xfrm>
            <a:off x="9916283" y="4815830"/>
            <a:ext cx="674689" cy="523875"/>
            <a:chOff x="8517731" y="5281613"/>
            <a:chExt cx="674689" cy="523875"/>
          </a:xfrm>
        </p:grpSpPr>
        <p:sp>
          <p:nvSpPr>
            <p:cNvPr id="87"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88"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89"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rgbClr val="BFBFBF"/>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90" name="Oval 89"/>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kern="0" dirty="0">
                  <a:gradFill>
                    <a:gsLst>
                      <a:gs pos="79817">
                        <a:srgbClr val="505050"/>
                      </a:gs>
                      <a:gs pos="30000">
                        <a:srgbClr val="505050"/>
                      </a:gs>
                    </a:gsLst>
                    <a:lin ang="5400000" scaled="0"/>
                  </a:gradFill>
                </a:rPr>
                <a:t>VHD</a:t>
              </a:r>
            </a:p>
          </p:txBody>
        </p:sp>
        <p:sp>
          <p:nvSpPr>
            <p:cNvPr id="91" name="Oval 90"/>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92" name="Oval 91"/>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93" name="Oval 92"/>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94" name="Oval 93"/>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95" name="Oval 94"/>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cxnSp>
          <p:nvCxnSpPr>
            <p:cNvPr id="96" name="Straight Connector 95"/>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4" name="Source VHD"/>
          <p:cNvGrpSpPr/>
          <p:nvPr/>
        </p:nvGrpSpPr>
        <p:grpSpPr>
          <a:xfrm>
            <a:off x="7250738" y="4829089"/>
            <a:ext cx="674689" cy="523875"/>
            <a:chOff x="8517731" y="5281613"/>
            <a:chExt cx="674689" cy="523875"/>
          </a:xfrm>
        </p:grpSpPr>
        <p:sp>
          <p:nvSpPr>
            <p:cNvPr id="106"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07"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08"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lumMod val="75000"/>
              </a:schemeClr>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09" name="Oval 108"/>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kern="0" dirty="0">
                  <a:gradFill>
                    <a:gsLst>
                      <a:gs pos="79817">
                        <a:srgbClr val="505050"/>
                      </a:gs>
                      <a:gs pos="30000">
                        <a:srgbClr val="505050"/>
                      </a:gs>
                    </a:gsLst>
                    <a:lin ang="5400000" scaled="0"/>
                  </a:gradFill>
                </a:rPr>
                <a:t>VHD</a:t>
              </a:r>
            </a:p>
          </p:txBody>
        </p:sp>
        <p:sp>
          <p:nvSpPr>
            <p:cNvPr id="110" name="Oval 109"/>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11" name="Oval 110"/>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12" name="Oval 111"/>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13" name="Oval 112"/>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sp>
          <p:nvSpPr>
            <p:cNvPr id="114" name="Oval 113"/>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79817">
                      <a:srgbClr val="505050"/>
                    </a:gs>
                    <a:gs pos="30000">
                      <a:srgbClr val="505050"/>
                    </a:gs>
                  </a:gsLst>
                  <a:lin ang="5400000" scaled="0"/>
                </a:gradFill>
              </a:endParaRPr>
            </a:p>
          </p:txBody>
        </p:sp>
        <p:cxnSp>
          <p:nvCxnSpPr>
            <p:cNvPr id="115" name="Straight Connector 114"/>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64" name="TB LM Continues"/>
          <p:cNvSpPr/>
          <p:nvPr/>
        </p:nvSpPr>
        <p:spPr bwMode="auto">
          <a:xfrm>
            <a:off x="5497719" y="1474408"/>
            <a:ext cx="4076070"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gradFill>
                  <a:gsLst>
                    <a:gs pos="79817">
                      <a:srgbClr val="FFFFFF"/>
                    </a:gs>
                    <a:gs pos="0">
                      <a:srgbClr val="FFFFFF"/>
                    </a:gs>
                  </a:gsLst>
                  <a:lin ang="5400000" scaled="0"/>
                </a:gradFill>
                <a:latin typeface="Segoe UI Light"/>
                <a:cs typeface="Segoe UI Light"/>
              </a:rPr>
              <a:t>Live Migration Continues</a:t>
            </a:r>
          </a:p>
        </p:txBody>
      </p:sp>
      <p:sp>
        <p:nvSpPr>
          <p:cNvPr id="100" name="TB LM Completes"/>
          <p:cNvSpPr/>
          <p:nvPr/>
        </p:nvSpPr>
        <p:spPr bwMode="auto">
          <a:xfrm>
            <a:off x="5497719" y="1474408"/>
            <a:ext cx="4076070" cy="74250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gradFill>
                  <a:gsLst>
                    <a:gs pos="79817">
                      <a:srgbClr val="FFFFFF"/>
                    </a:gs>
                    <a:gs pos="0">
                      <a:srgbClr val="FFFFFF"/>
                    </a:gs>
                  </a:gsLst>
                  <a:lin ang="5400000" scaled="0"/>
                </a:gradFill>
                <a:latin typeface="Segoe UI Light"/>
                <a:cs typeface="Segoe UI Light"/>
              </a:rPr>
              <a:t>Live Migration Completes</a:t>
            </a:r>
          </a:p>
        </p:txBody>
      </p:sp>
      <p:pic>
        <p:nvPicPr>
          <p:cNvPr id="165" name="Picture 1947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10148897" y="2198718"/>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50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2.08333E-6 -0.00394 L 2.08333E-6 0.33403 " pathEditMode="relative" rAng="0" ptsTypes="AA">
                                      <p:cBhvr>
                                        <p:cTn id="6" dur="3000" fill="hold"/>
                                        <p:tgtEl>
                                          <p:spTgt spid="4"/>
                                        </p:tgtEl>
                                        <p:attrNameLst>
                                          <p:attrName>ppt_x</p:attrName>
                                          <p:attrName>ppt_y</p:attrName>
                                        </p:attrNameLst>
                                      </p:cBhvr>
                                      <p:rCtr x="0" y="16898"/>
                                    </p:animMotion>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0"/>
                                          </p:stCondLst>
                                        </p:cTn>
                                        <p:tgtEl>
                                          <p:spTgt spid="159"/>
                                        </p:tgtEl>
                                        <p:attrNameLst>
                                          <p:attrName>style.visibility</p:attrName>
                                        </p:attrNameLst>
                                      </p:cBhvr>
                                      <p:to>
                                        <p:strVal val="visible"/>
                                      </p:to>
                                    </p:set>
                                  </p:childTnLst>
                                </p:cTn>
                              </p:par>
                            </p:childTnLst>
                          </p:cTn>
                        </p:par>
                        <p:par>
                          <p:cTn id="10" fill="hold">
                            <p:stCondLst>
                              <p:cond delay="3000"/>
                            </p:stCondLst>
                            <p:childTnLst>
                              <p:par>
                                <p:cTn id="11" presetID="22" presetClass="entr" presetSubtype="8"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3500"/>
                            </p:stCondLst>
                            <p:childTnLst>
                              <p:par>
                                <p:cTn id="18" presetID="16" presetClass="entr" presetSubtype="37"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barn(outVertical)">
                                      <p:cBhvr>
                                        <p:cTn id="20" dur="500"/>
                                        <p:tgtEl>
                                          <p:spTgt spid="10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wipe(left)">
                                      <p:cBhvr>
                                        <p:cTn id="28" dur="500"/>
                                        <p:tgtEl>
                                          <p:spTgt spid="120"/>
                                        </p:tgtEl>
                                      </p:cBhvr>
                                    </p:animEffect>
                                  </p:childTnLst>
                                </p:cTn>
                              </p:par>
                            </p:childTnLst>
                          </p:cTn>
                        </p:par>
                        <p:par>
                          <p:cTn id="29" fill="hold">
                            <p:stCondLst>
                              <p:cond delay="5000"/>
                            </p:stCondLst>
                            <p:childTnLst>
                              <p:par>
                                <p:cTn id="30" presetID="50" presetClass="path" presetSubtype="0" accel="50000" decel="50000" fill="hold" nodeType="afterEffect">
                                  <p:stCondLst>
                                    <p:cond delay="0"/>
                                  </p:stCondLst>
                                  <p:childTnLst>
                                    <p:animMotion origin="layout" path="M 1.875E-6 -3.33333E-6 C 1.875E-6 0.00023 0.19531 -0.00023 0.21992 -0.00023 " pathEditMode="relative" rAng="0" ptsTypes="AA">
                                      <p:cBhvr>
                                        <p:cTn id="31" dur="3000" fill="hold"/>
                                        <p:tgtEl>
                                          <p:spTgt spid="124"/>
                                        </p:tgtEl>
                                        <p:attrNameLst>
                                          <p:attrName>ppt_x</p:attrName>
                                          <p:attrName>ppt_y</p:attrName>
                                        </p:attrNameLst>
                                      </p:cBhvr>
                                      <p:rCtr x="10990" y="-23"/>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500"/>
                                        <p:tgtEl>
                                          <p:spTgt spid="135"/>
                                        </p:tgtEl>
                                      </p:cBhvr>
                                    </p:animEffect>
                                  </p:childTnLst>
                                </p:cTn>
                              </p:par>
                              <p:par>
                                <p:cTn id="37" presetID="10" presetClass="exit" presetSubtype="0" fill="hold" nodeType="withEffect">
                                  <p:stCondLst>
                                    <p:cond delay="0"/>
                                  </p:stCondLst>
                                  <p:childTnLst>
                                    <p:animEffect transition="out" filter="fade">
                                      <p:cBhvr>
                                        <p:cTn id="38" dur="500"/>
                                        <p:tgtEl>
                                          <p:spTgt spid="120"/>
                                        </p:tgtEl>
                                      </p:cBhvr>
                                    </p:animEffect>
                                    <p:set>
                                      <p:cBhvr>
                                        <p:cTn id="39" dur="1" fill="hold">
                                          <p:stCondLst>
                                            <p:cond delay="499"/>
                                          </p:stCondLst>
                                        </p:cTn>
                                        <p:tgtEl>
                                          <p:spTgt spid="1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4"/>
                                        </p:tgtEl>
                                      </p:cBhvr>
                                    </p:animEffect>
                                    <p:set>
                                      <p:cBhvr>
                                        <p:cTn id="42" dur="1" fill="hold">
                                          <p:stCondLst>
                                            <p:cond delay="499"/>
                                          </p:stCondLst>
                                        </p:cTn>
                                        <p:tgtEl>
                                          <p:spTgt spid="124"/>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250"/>
                                        <p:tgtEl>
                                          <p:spTgt spid="85"/>
                                        </p:tgtEl>
                                      </p:cBhvr>
                                    </p:animEffect>
                                  </p:childTnLst>
                                </p:cTn>
                              </p:par>
                              <p:par>
                                <p:cTn id="51" presetID="0" presetClass="path" presetSubtype="0" repeatCount="indefinite" accel="50000" decel="50000" fill="hold" grpId="0" nodeType="withEffect">
                                  <p:stCondLst>
                                    <p:cond delay="0"/>
                                  </p:stCondLst>
                                  <p:childTnLst>
                                    <p:animMotion origin="layout" path="M -3.54167E-6 3.7037E-6 L 0.00065 0.14514 L 0.22331 0.14398 L 0.2211 0.00486 " pathEditMode="relative" rAng="0" ptsTypes="AAAA">
                                      <p:cBhvr>
                                        <p:cTn id="52" dur="2000" fill="hold"/>
                                        <p:tgtEl>
                                          <p:spTgt spid="141"/>
                                        </p:tgtEl>
                                        <p:attrNameLst>
                                          <p:attrName>ppt_x</p:attrName>
                                          <p:attrName>ppt_y</p:attrName>
                                        </p:attrNameLst>
                                      </p:cBhvr>
                                      <p:rCtr x="11159" y="7245"/>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fade">
                                      <p:cBhvr>
                                        <p:cTn id="59" dur="500"/>
                                        <p:tgtEl>
                                          <p:spTgt spid="154"/>
                                        </p:tgtEl>
                                      </p:cBhvr>
                                    </p:animEffect>
                                  </p:childTnLst>
                                </p:cTn>
                              </p:par>
                              <p:par>
                                <p:cTn id="60" presetID="1" presetClass="entr" presetSubtype="0" fill="hold" grpId="2"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par>
                                <p:cTn id="62" presetID="22" presetClass="entr" presetSubtype="8"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par>
                                <p:cTn id="65" presetID="0" presetClass="path" presetSubtype="0" repeatCount="indefinite" accel="50000" decel="50000" fill="hold" grpId="0" nodeType="withEffect">
                                  <p:stCondLst>
                                    <p:cond delay="0"/>
                                  </p:stCondLst>
                                  <p:childTnLst>
                                    <p:animMotion origin="layout" path="M -3.33333E-6 -3.33333E-6 L -3.33333E-6 0.14005 L 0.11472 0.14005 L 0.11472 0.29144 L 0.2211 0.29028 L 0.22188 0.33773 " pathEditMode="relative" rAng="0" ptsTypes="AAAAAA">
                                      <p:cBhvr>
                                        <p:cTn id="66" dur="2000" fill="hold"/>
                                        <p:tgtEl>
                                          <p:spTgt spid="156"/>
                                        </p:tgtEl>
                                        <p:attrNameLst>
                                          <p:attrName>ppt_x</p:attrName>
                                          <p:attrName>ppt_y</p:attrName>
                                        </p:attrNameLst>
                                      </p:cBhvr>
                                      <p:rCtr x="11094" y="16875"/>
                                    </p:animMotion>
                                  </p:childTnLst>
                                </p:cTn>
                              </p:par>
                              <p:par>
                                <p:cTn id="67" presetID="0" presetClass="path" presetSubtype="0" repeatCount="indefinite" accel="50000" decel="50000" fill="hold" grpId="3" nodeType="withEffect">
                                  <p:stCondLst>
                                    <p:cond delay="0"/>
                                  </p:stCondLst>
                                  <p:childTnLst>
                                    <p:animMotion origin="layout" path="M 2.08333E-6 1.48148E-6 L -0.00078 0.32917 " pathEditMode="relative" rAng="0" ptsTypes="AA">
                                      <p:cBhvr>
                                        <p:cTn id="68" dur="2000" fill="hold"/>
                                        <p:tgtEl>
                                          <p:spTgt spid="4"/>
                                        </p:tgtEl>
                                        <p:attrNameLst>
                                          <p:attrName>ppt_x</p:attrName>
                                          <p:attrName>ppt_y</p:attrName>
                                        </p:attrNameLst>
                                      </p:cBhvr>
                                      <p:rCtr x="-39" y="16458"/>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4"/>
                                        </p:tgtEl>
                                        <p:attrNameLst>
                                          <p:attrName>style.visibility</p:attrName>
                                        </p:attrNameLst>
                                      </p:cBhvr>
                                      <p:to>
                                        <p:strVal val="visible"/>
                                      </p:to>
                                    </p:set>
                                    <p:animEffect transition="in" filter="fade">
                                      <p:cBhvr>
                                        <p:cTn id="73" dur="500"/>
                                        <p:tgtEl>
                                          <p:spTgt spid="164"/>
                                        </p:tgtEl>
                                      </p:cBhvr>
                                    </p:animEffect>
                                  </p:childTnLst>
                                </p:cTn>
                              </p:par>
                              <p:par>
                                <p:cTn id="74" presetID="10" presetClass="exit" presetSubtype="0" fill="hold" grpId="1" nodeType="withEffect">
                                  <p:stCondLst>
                                    <p:cond delay="0"/>
                                  </p:stCondLst>
                                  <p:childTnLst>
                                    <p:animEffect transition="out" filter="fade">
                                      <p:cBhvr>
                                        <p:cTn id="75" dur="500"/>
                                        <p:tgtEl>
                                          <p:spTgt spid="141"/>
                                        </p:tgtEl>
                                      </p:cBhvr>
                                    </p:animEffect>
                                    <p:set>
                                      <p:cBhvr>
                                        <p:cTn id="76" dur="1" fill="hold">
                                          <p:stCondLst>
                                            <p:cond delay="499"/>
                                          </p:stCondLst>
                                        </p:cTn>
                                        <p:tgtEl>
                                          <p:spTgt spid="14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22" presetClass="entr" presetSubtype="8" fill="hold" nodeType="withEffect">
                                  <p:stCondLst>
                                    <p:cond delay="0"/>
                                  </p:stCondLst>
                                  <p:childTnLst>
                                    <p:set>
                                      <p:cBhvr>
                                        <p:cTn id="81" dur="1" fill="hold">
                                          <p:stCondLst>
                                            <p:cond delay="0"/>
                                          </p:stCondLst>
                                        </p:cTn>
                                        <p:tgtEl>
                                          <p:spTgt spid="125"/>
                                        </p:tgtEl>
                                        <p:attrNameLst>
                                          <p:attrName>style.visibility</p:attrName>
                                        </p:attrNameLst>
                                      </p:cBhvr>
                                      <p:to>
                                        <p:strVal val="visible"/>
                                      </p:to>
                                    </p:set>
                                    <p:animEffect transition="in" filter="wipe(left)">
                                      <p:cBhvr>
                                        <p:cTn id="82" dur="500"/>
                                        <p:tgtEl>
                                          <p:spTgt spid="1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fade">
                                      <p:cBhvr>
                                        <p:cTn id="89" dur="500"/>
                                        <p:tgtEl>
                                          <p:spTgt spid="132"/>
                                        </p:tgtEl>
                                      </p:cBhvr>
                                    </p:animEffect>
                                  </p:childTnLst>
                                </p:cTn>
                              </p:par>
                              <p:par>
                                <p:cTn id="90" presetID="10" presetClass="exit" presetSubtype="0" fill="hold" nodeType="withEffect">
                                  <p:stCondLst>
                                    <p:cond delay="0"/>
                                  </p:stCondLst>
                                  <p:childTnLst>
                                    <p:animEffect transition="out" filter="fade">
                                      <p:cBhvr>
                                        <p:cTn id="91" dur="500"/>
                                        <p:tgtEl>
                                          <p:spTgt spid="120"/>
                                        </p:tgtEl>
                                      </p:cBhvr>
                                    </p:animEffect>
                                    <p:set>
                                      <p:cBhvr>
                                        <p:cTn id="92" dur="1" fill="hold">
                                          <p:stCondLst>
                                            <p:cond delay="499"/>
                                          </p:stCondLst>
                                        </p:cTn>
                                        <p:tgtEl>
                                          <p:spTgt spid="120"/>
                                        </p:tgtEl>
                                        <p:attrNameLst>
                                          <p:attrName>style.visibility</p:attrName>
                                        </p:attrNameLst>
                                      </p:cBhvr>
                                      <p:to>
                                        <p:strVal val="hidden"/>
                                      </p:to>
                                    </p:set>
                                  </p:childTnLst>
                                </p:cTn>
                              </p:par>
                            </p:childTnLst>
                          </p:cTn>
                        </p:par>
                        <p:par>
                          <p:cTn id="93" fill="hold">
                            <p:stCondLst>
                              <p:cond delay="1000"/>
                            </p:stCondLst>
                            <p:childTnLst>
                              <p:par>
                                <p:cTn id="94" presetID="42" presetClass="path" presetSubtype="0" accel="50000" decel="50000" fill="hold" grpId="1" nodeType="afterEffect">
                                  <p:stCondLst>
                                    <p:cond delay="0"/>
                                  </p:stCondLst>
                                  <p:childTnLst>
                                    <p:animMotion origin="layout" path="M -8.33333E-7 3.33333E-6 L 0.22747 0.0037 " pathEditMode="relative" rAng="0" ptsTypes="AA">
                                      <p:cBhvr>
                                        <p:cTn id="95" dur="2000" fill="hold"/>
                                        <p:tgtEl>
                                          <p:spTgt spid="132"/>
                                        </p:tgtEl>
                                        <p:attrNameLst>
                                          <p:attrName>ppt_x</p:attrName>
                                          <p:attrName>ppt_y</p:attrName>
                                        </p:attrNameLst>
                                      </p:cBhvr>
                                      <p:rCtr x="11367" y="185"/>
                                    </p:animMotion>
                                  </p:childTnLst>
                                </p:cTn>
                              </p:par>
                            </p:childTnLst>
                          </p:cTn>
                        </p:par>
                        <p:par>
                          <p:cTn id="96" fill="hold">
                            <p:stCondLst>
                              <p:cond delay="3000"/>
                            </p:stCondLst>
                            <p:childTnLst>
                              <p:par>
                                <p:cTn id="97" presetID="10" presetClass="exit" presetSubtype="0" fill="hold" nodeType="afterEffect">
                                  <p:stCondLst>
                                    <p:cond delay="0"/>
                                  </p:stCondLst>
                                  <p:childTnLst>
                                    <p:animEffect transition="out" filter="fade">
                                      <p:cBhvr>
                                        <p:cTn id="98" dur="500"/>
                                        <p:tgtEl>
                                          <p:spTgt spid="125"/>
                                        </p:tgtEl>
                                      </p:cBhvr>
                                    </p:animEffect>
                                    <p:set>
                                      <p:cBhvr>
                                        <p:cTn id="99" dur="1" fill="hold">
                                          <p:stCondLst>
                                            <p:cond delay="499"/>
                                          </p:stCondLst>
                                        </p:cTn>
                                        <p:tgtEl>
                                          <p:spTgt spid="125"/>
                                        </p:tgtEl>
                                        <p:attrNameLst>
                                          <p:attrName>style.visibility</p:attrName>
                                        </p:attrNameLst>
                                      </p:cBhvr>
                                      <p:to>
                                        <p:strVal val="hidden"/>
                                      </p:to>
                                    </p:set>
                                  </p:childTnLst>
                                </p:cTn>
                              </p:par>
                            </p:childTnLst>
                          </p:cTn>
                        </p:par>
                        <p:par>
                          <p:cTn id="100" fill="hold">
                            <p:stCondLst>
                              <p:cond delay="3500"/>
                            </p:stCondLst>
                            <p:childTnLst>
                              <p:par>
                                <p:cTn id="101" presetID="22" presetClass="entr" presetSubtype="8" fill="hold" nodeType="afterEffect">
                                  <p:stCondLst>
                                    <p:cond delay="0"/>
                                  </p:stCondLst>
                                  <p:childTnLst>
                                    <p:set>
                                      <p:cBhvr>
                                        <p:cTn id="102" dur="1" fill="hold">
                                          <p:stCondLst>
                                            <p:cond delay="0"/>
                                          </p:stCondLst>
                                        </p:cTn>
                                        <p:tgtEl>
                                          <p:spTgt spid="138"/>
                                        </p:tgtEl>
                                        <p:attrNameLst>
                                          <p:attrName>style.visibility</p:attrName>
                                        </p:attrNameLst>
                                      </p:cBhvr>
                                      <p:to>
                                        <p:strVal val="visible"/>
                                      </p:to>
                                    </p:set>
                                    <p:animEffect transition="in" filter="wipe(left)">
                                      <p:cBhvr>
                                        <p:cTn id="103" dur="500"/>
                                        <p:tgtEl>
                                          <p:spTgt spid="138"/>
                                        </p:tgtEl>
                                      </p:cBhvr>
                                    </p:animEffect>
                                  </p:childTnLst>
                                </p:cTn>
                              </p:par>
                              <p:par>
                                <p:cTn id="104" presetID="22" presetClass="entr" presetSubtype="8" fill="hold" nodeType="withEffect">
                                  <p:stCondLst>
                                    <p:cond delay="0"/>
                                  </p:stCondLst>
                                  <p:childTnLst>
                                    <p:set>
                                      <p:cBhvr>
                                        <p:cTn id="105" dur="1" fill="hold">
                                          <p:stCondLst>
                                            <p:cond delay="0"/>
                                          </p:stCondLst>
                                        </p:cTn>
                                        <p:tgtEl>
                                          <p:spTgt spid="138"/>
                                        </p:tgtEl>
                                        <p:attrNameLst>
                                          <p:attrName>style.visibility</p:attrName>
                                        </p:attrNameLst>
                                      </p:cBhvr>
                                      <p:to>
                                        <p:strVal val="visible"/>
                                      </p:to>
                                    </p:set>
                                    <p:animEffect transition="in" filter="wipe(left)">
                                      <p:cBhvr>
                                        <p:cTn id="106" dur="500"/>
                                        <p:tgtEl>
                                          <p:spTgt spid="138"/>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142"/>
                                        </p:tgtEl>
                                        <p:attrNameLst>
                                          <p:attrName>style.visibility</p:attrName>
                                        </p:attrNameLst>
                                      </p:cBhvr>
                                      <p:to>
                                        <p:strVal val="visible"/>
                                      </p:to>
                                    </p:set>
                                    <p:animEffect transition="in" filter="fade">
                                      <p:cBhvr>
                                        <p:cTn id="110" dur="500"/>
                                        <p:tgtEl>
                                          <p:spTgt spid="142"/>
                                        </p:tgtEl>
                                      </p:cBhvr>
                                    </p:animEffect>
                                  </p:childTnLst>
                                </p:cTn>
                              </p:par>
                            </p:childTnLst>
                          </p:cTn>
                        </p:par>
                        <p:par>
                          <p:cTn id="111" fill="hold">
                            <p:stCondLst>
                              <p:cond delay="4500"/>
                            </p:stCondLst>
                            <p:childTnLst>
                              <p:par>
                                <p:cTn id="112" presetID="10" presetClass="entr" presetSubtype="0" fill="hold" nodeType="afterEffect">
                                  <p:stCondLst>
                                    <p:cond delay="0"/>
                                  </p:stCondLst>
                                  <p:childTnLst>
                                    <p:set>
                                      <p:cBhvr>
                                        <p:cTn id="113" dur="1" fill="hold">
                                          <p:stCondLst>
                                            <p:cond delay="0"/>
                                          </p:stCondLst>
                                        </p:cTn>
                                        <p:tgtEl>
                                          <p:spTgt spid="148"/>
                                        </p:tgtEl>
                                        <p:attrNameLst>
                                          <p:attrName>style.visibility</p:attrName>
                                        </p:attrNameLst>
                                      </p:cBhvr>
                                      <p:to>
                                        <p:strVal val="visible"/>
                                      </p:to>
                                    </p:set>
                                    <p:animEffect transition="in" filter="fade">
                                      <p:cBhvr>
                                        <p:cTn id="114" dur="500"/>
                                        <p:tgtEl>
                                          <p:spTgt spid="148"/>
                                        </p:tgtEl>
                                      </p:cBhvr>
                                    </p:animEffect>
                                  </p:childTnLst>
                                </p:cTn>
                              </p:par>
                            </p:childTnLst>
                          </p:cTn>
                        </p:par>
                        <p:par>
                          <p:cTn id="115" fill="hold">
                            <p:stCondLst>
                              <p:cond delay="5000"/>
                            </p:stCondLst>
                            <p:childTnLst>
                              <p:par>
                                <p:cTn id="116" presetID="42" presetClass="path" presetSubtype="0" accel="50000" decel="50000" fill="hold" nodeType="afterEffect">
                                  <p:stCondLst>
                                    <p:cond delay="0"/>
                                  </p:stCondLst>
                                  <p:childTnLst>
                                    <p:animMotion origin="layout" path="M 6.25E-7 -3.7037E-6 L 0.22747 0.00371 " pathEditMode="relative" rAng="0" ptsTypes="AA">
                                      <p:cBhvr>
                                        <p:cTn id="117" dur="2000" fill="hold"/>
                                        <p:tgtEl>
                                          <p:spTgt spid="142"/>
                                        </p:tgtEl>
                                        <p:attrNameLst>
                                          <p:attrName>ppt_x</p:attrName>
                                          <p:attrName>ppt_y</p:attrName>
                                        </p:attrNameLst>
                                      </p:cBhvr>
                                      <p:rCtr x="11367" y="185"/>
                                    </p:animMotion>
                                  </p:childTnLst>
                                </p:cTn>
                              </p:par>
                            </p:childTnLst>
                          </p:cTn>
                        </p:par>
                        <p:par>
                          <p:cTn id="118" fill="hold">
                            <p:stCondLst>
                              <p:cond delay="7000"/>
                            </p:stCondLst>
                            <p:childTnLst>
                              <p:par>
                                <p:cTn id="119" presetID="10" presetClass="exit" presetSubtype="0" fill="hold" nodeType="afterEffect">
                                  <p:stCondLst>
                                    <p:cond delay="0"/>
                                  </p:stCondLst>
                                  <p:childTnLst>
                                    <p:animEffect transition="out" filter="fade">
                                      <p:cBhvr>
                                        <p:cTn id="120" dur="500"/>
                                        <p:tgtEl>
                                          <p:spTgt spid="142"/>
                                        </p:tgtEl>
                                      </p:cBhvr>
                                    </p:animEffect>
                                    <p:set>
                                      <p:cBhvr>
                                        <p:cTn id="121" dur="1" fill="hold">
                                          <p:stCondLst>
                                            <p:cond delay="499"/>
                                          </p:stCondLst>
                                        </p:cTn>
                                        <p:tgtEl>
                                          <p:spTgt spid="14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48"/>
                                        </p:tgtEl>
                                      </p:cBhvr>
                                    </p:animEffect>
                                    <p:set>
                                      <p:cBhvr>
                                        <p:cTn id="124" dur="1" fill="hold">
                                          <p:stCondLst>
                                            <p:cond delay="499"/>
                                          </p:stCondLst>
                                        </p:cTn>
                                        <p:tgtEl>
                                          <p:spTgt spid="14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1000"/>
                                        <p:tgtEl>
                                          <p:spTgt spid="138"/>
                                        </p:tgtEl>
                                      </p:cBhvr>
                                    </p:animEffect>
                                    <p:set>
                                      <p:cBhvr>
                                        <p:cTn id="127" dur="1" fill="hold">
                                          <p:stCondLst>
                                            <p:cond delay="999"/>
                                          </p:stCondLst>
                                        </p:cTn>
                                        <p:tgtEl>
                                          <p:spTgt spid="138"/>
                                        </p:tgtEl>
                                        <p:attrNameLst>
                                          <p:attrName>style.visibility</p:attrName>
                                        </p:attrNameLst>
                                      </p:cBhvr>
                                      <p:to>
                                        <p:strVal val="hidden"/>
                                      </p:to>
                                    </p:set>
                                  </p:childTnLst>
                                </p:cTn>
                              </p:par>
                            </p:childTnLst>
                          </p:cTn>
                        </p:par>
                        <p:par>
                          <p:cTn id="128" fill="hold">
                            <p:stCondLst>
                              <p:cond delay="8000"/>
                            </p:stCondLst>
                            <p:childTnLst>
                              <p:par>
                                <p:cTn id="129" presetID="10" presetClass="exit" presetSubtype="0" fill="hold" grpId="2" nodeType="afterEffect">
                                  <p:stCondLst>
                                    <p:cond delay="0"/>
                                  </p:stCondLst>
                                  <p:childTnLst>
                                    <p:animEffect transition="out" filter="fade">
                                      <p:cBhvr>
                                        <p:cTn id="130" dur="500"/>
                                        <p:tgtEl>
                                          <p:spTgt spid="132"/>
                                        </p:tgtEl>
                                      </p:cBhvr>
                                    </p:animEffect>
                                    <p:set>
                                      <p:cBhvr>
                                        <p:cTn id="131" dur="1" fill="hold">
                                          <p:stCondLst>
                                            <p:cond delay="499"/>
                                          </p:stCondLst>
                                        </p:cTn>
                                        <p:tgtEl>
                                          <p:spTgt spid="13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31"/>
                                        </p:tgtEl>
                                      </p:cBhvr>
                                    </p:animEffect>
                                    <p:set>
                                      <p:cBhvr>
                                        <p:cTn id="134" dur="1" fill="hold">
                                          <p:stCondLst>
                                            <p:cond delay="499"/>
                                          </p:stCondLst>
                                        </p:cTn>
                                        <p:tgtEl>
                                          <p:spTgt spid="131"/>
                                        </p:tgtEl>
                                        <p:attrNameLst>
                                          <p:attrName>style.visibility</p:attrName>
                                        </p:attrNameLst>
                                      </p:cBhvr>
                                      <p:to>
                                        <p:strVal val="hidden"/>
                                      </p:to>
                                    </p:set>
                                  </p:childTnLst>
                                </p:cTn>
                              </p:par>
                            </p:childTnLst>
                          </p:cTn>
                        </p:par>
                        <p:par>
                          <p:cTn id="135" fill="hold">
                            <p:stCondLst>
                              <p:cond delay="8500"/>
                            </p:stCondLst>
                            <p:childTnLst>
                              <p:par>
                                <p:cTn id="136" presetID="10" presetClass="entr" presetSubtype="0" fill="hold" grpId="0" nodeType="after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xit" presetSubtype="0" fill="hold" grpId="2" nodeType="withEffect">
                                  <p:stCondLst>
                                    <p:cond delay="0"/>
                                  </p:stCondLst>
                                  <p:childTnLst>
                                    <p:animEffect transition="out" filter="fade">
                                      <p:cBhvr>
                                        <p:cTn id="140" dur="500"/>
                                        <p:tgtEl>
                                          <p:spTgt spid="101"/>
                                        </p:tgtEl>
                                      </p:cBhvr>
                                    </p:animEffect>
                                    <p:set>
                                      <p:cBhvr>
                                        <p:cTn id="141" dur="1" fill="hold">
                                          <p:stCondLst>
                                            <p:cond delay="499"/>
                                          </p:stCondLst>
                                        </p:cTn>
                                        <p:tgtEl>
                                          <p:spTgt spid="101"/>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56"/>
                                        </p:tgtEl>
                                      </p:cBhvr>
                                    </p:animEffect>
                                    <p:set>
                                      <p:cBhvr>
                                        <p:cTn id="144" dur="1" fill="hold">
                                          <p:stCondLst>
                                            <p:cond delay="499"/>
                                          </p:stCondLst>
                                        </p:cTn>
                                        <p:tgtEl>
                                          <p:spTgt spid="156"/>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02"/>
                                        </p:tgtEl>
                                      </p:cBhvr>
                                    </p:animEffect>
                                    <p:set>
                                      <p:cBhvr>
                                        <p:cTn id="147" dur="1" fill="hold">
                                          <p:stCondLst>
                                            <p:cond delay="499"/>
                                          </p:stCondLst>
                                        </p:cTn>
                                        <p:tgtEl>
                                          <p:spTgt spid="10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01"/>
                                        </p:tgtEl>
                                      </p:cBhvr>
                                    </p:animEffect>
                                    <p:set>
                                      <p:cBhvr>
                                        <p:cTn id="150" dur="1" fill="hold">
                                          <p:stCondLst>
                                            <p:cond delay="499"/>
                                          </p:stCondLst>
                                        </p:cTn>
                                        <p:tgtEl>
                                          <p:spTgt spid="101"/>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2"/>
                                        </p:tgtEl>
                                        <p:attrNameLst>
                                          <p:attrName>style.visibility</p:attrName>
                                        </p:attrNameLst>
                                      </p:cBhvr>
                                      <p:to>
                                        <p:strVal val="hidden"/>
                                      </p:to>
                                    </p:set>
                                  </p:childTnLst>
                                </p:cTn>
                              </p:par>
                              <p:par>
                                <p:cTn id="153" presetID="1" presetClass="exit" presetSubtype="0" fill="hold" grpId="4" nodeType="withEffect">
                                  <p:stCondLst>
                                    <p:cond delay="0"/>
                                  </p:stCondLst>
                                  <p:childTnLst>
                                    <p:set>
                                      <p:cBhvr>
                                        <p:cTn id="154" dur="1" fill="hold">
                                          <p:stCondLst>
                                            <p:cond delay="0"/>
                                          </p:stCondLst>
                                        </p:cTn>
                                        <p:tgtEl>
                                          <p:spTgt spid="4"/>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156"/>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7"/>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04"/>
                                        </p:tgtEl>
                                      </p:cBhvr>
                                    </p:animEffect>
                                    <p:set>
                                      <p:cBhvr>
                                        <p:cTn id="161" dur="1" fill="hold">
                                          <p:stCondLst>
                                            <p:cond delay="499"/>
                                          </p:stCondLst>
                                        </p:cTn>
                                        <p:tgtEl>
                                          <p:spTgt spid="104"/>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5"/>
                                        </p:tgtEl>
                                      </p:cBhvr>
                                    </p:animEffect>
                                    <p:set>
                                      <p:cBhvr>
                                        <p:cTn id="164" dur="1" fill="hold">
                                          <p:stCondLst>
                                            <p:cond delay="499"/>
                                          </p:stCondLst>
                                        </p:cTn>
                                        <p:tgtEl>
                                          <p:spTgt spid="5"/>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36"/>
                                        </p:tgtEl>
                                      </p:cBhvr>
                                    </p:animEffect>
                                    <p:set>
                                      <p:cBhvr>
                                        <p:cTn id="167" dur="1" fill="hold">
                                          <p:stCondLst>
                                            <p:cond delay="499"/>
                                          </p:stCondLst>
                                        </p:cTn>
                                        <p:tgtEl>
                                          <p:spTgt spid="36"/>
                                        </p:tgtEl>
                                        <p:attrNameLst>
                                          <p:attrName>style.visibility</p:attrName>
                                        </p:attrNameLst>
                                      </p:cBhvr>
                                      <p:to>
                                        <p:strVal val="hidden"/>
                                      </p:to>
                                    </p:set>
                                  </p:childTnLst>
                                </p:cTn>
                              </p:par>
                              <p:par>
                                <p:cTn id="168" presetID="1" presetClass="exit" presetSubtype="0" fill="hold" grpId="0" nodeType="withEffect">
                                  <p:stCondLst>
                                    <p:cond delay="0"/>
                                  </p:stCondLst>
                                  <p:childTnLst>
                                    <p:set>
                                      <p:cBhvr>
                                        <p:cTn id="169" dur="1" fill="hold">
                                          <p:stCondLst>
                                            <p:cond delay="0"/>
                                          </p:stCondLst>
                                        </p:cTn>
                                        <p:tgtEl>
                                          <p:spTgt spid="38"/>
                                        </p:tgtEl>
                                        <p:attrNameLst>
                                          <p:attrName>style.visibility</p:attrName>
                                        </p:attrNameLst>
                                      </p:cBhvr>
                                      <p:to>
                                        <p:strVal val="hidden"/>
                                      </p:to>
                                    </p:set>
                                  </p:childTnLst>
                                </p:cTn>
                              </p:par>
                            </p:childTnLst>
                          </p:cTn>
                        </p:par>
                        <p:par>
                          <p:cTn id="170" fill="hold">
                            <p:stCondLst>
                              <p:cond delay="9000"/>
                            </p:stCondLst>
                            <p:childTnLst>
                              <p:par>
                                <p:cTn id="171" presetID="1" presetClass="entr" presetSubtype="0" fill="hold" nodeType="afterEffect">
                                  <p:stCondLst>
                                    <p:cond delay="0"/>
                                  </p:stCondLst>
                                  <p:childTnLst>
                                    <p:set>
                                      <p:cBhvr>
                                        <p:cTn id="172" dur="1" fill="hold">
                                          <p:stCondLst>
                                            <p:cond delay="0"/>
                                          </p:stCondLst>
                                        </p:cTn>
                                        <p:tgtEl>
                                          <p:spTgt spid="165"/>
                                        </p:tgtEl>
                                        <p:attrNameLst>
                                          <p:attrName>style.visibility</p:attrName>
                                        </p:attrNameLst>
                                      </p:cBhvr>
                                      <p:to>
                                        <p:strVal val="visible"/>
                                      </p:to>
                                    </p:set>
                                  </p:childTnLst>
                                </p:cTn>
                              </p:par>
                              <p:par>
                                <p:cTn id="173" presetID="22" presetClass="entr" presetSubtype="1" fill="hold" nodeType="withEffect">
                                  <p:stCondLst>
                                    <p:cond delay="0"/>
                                  </p:stCondLst>
                                  <p:childTnLst>
                                    <p:set>
                                      <p:cBhvr>
                                        <p:cTn id="174" dur="1" fill="hold">
                                          <p:stCondLst>
                                            <p:cond delay="0"/>
                                          </p:stCondLst>
                                        </p:cTn>
                                        <p:tgtEl>
                                          <p:spTgt spid="197"/>
                                        </p:tgtEl>
                                        <p:attrNameLst>
                                          <p:attrName>style.visibility</p:attrName>
                                        </p:attrNameLst>
                                      </p:cBhvr>
                                      <p:to>
                                        <p:strVal val="visible"/>
                                      </p:to>
                                    </p:set>
                                    <p:animEffect transition="in" filter="wipe(up)">
                                      <p:cBhvr>
                                        <p:cTn id="175" dur="500"/>
                                        <p:tgtEl>
                                          <p:spTgt spid="197"/>
                                        </p:tgtEl>
                                      </p:cBhvr>
                                    </p:animEffect>
                                  </p:childTnLst>
                                </p:cTn>
                              </p:par>
                              <p:par>
                                <p:cTn id="176" presetID="1" presetClass="entr" presetSubtype="0" fill="hold" grpId="1" nodeType="withEffect">
                                  <p:stCondLst>
                                    <p:cond delay="0"/>
                                  </p:stCondLst>
                                  <p:childTnLst>
                                    <p:set>
                                      <p:cBhvr>
                                        <p:cTn id="177" dur="1" fill="hold">
                                          <p:stCondLst>
                                            <p:cond delay="0"/>
                                          </p:stCondLst>
                                        </p:cTn>
                                        <p:tgtEl>
                                          <p:spTgt spid="160"/>
                                        </p:tgtEl>
                                        <p:attrNameLst>
                                          <p:attrName>style.visibility</p:attrName>
                                        </p:attrNameLst>
                                      </p:cBhvr>
                                      <p:to>
                                        <p:strVal val="visible"/>
                                      </p:to>
                                    </p:set>
                                  </p:childTnLst>
                                </p:cTn>
                              </p:par>
                              <p:par>
                                <p:cTn id="178" presetID="42" presetClass="path" presetSubtype="0" repeatCount="indefinite" accel="50000" decel="50000" fill="hold" grpId="0" nodeType="withEffect">
                                  <p:stCondLst>
                                    <p:cond delay="0"/>
                                  </p:stCondLst>
                                  <p:childTnLst>
                                    <p:animMotion origin="layout" path="M 8.33333E-7 -0.00394 L 8.33333E-7 0.33403 " pathEditMode="relative" rAng="0" ptsTypes="AA">
                                      <p:cBhvr>
                                        <p:cTn id="179" dur="3000" fill="hold"/>
                                        <p:tgtEl>
                                          <p:spTgt spid="160"/>
                                        </p:tgtEl>
                                        <p:attrNameLst>
                                          <p:attrName>ppt_x</p:attrName>
                                          <p:attrName>ppt_y</p:attrName>
                                        </p:attrNameLst>
                                      </p:cBhvr>
                                      <p:rCtr x="0"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0" grpId="1" animBg="1"/>
      <p:bldP spid="141" grpId="0" animBg="1"/>
      <p:bldP spid="141" grpId="1" animBg="1"/>
      <p:bldP spid="38" grpId="0" animBg="1"/>
      <p:bldP spid="156" grpId="0" animBg="1"/>
      <p:bldP spid="156" grpId="1" animBg="1"/>
      <p:bldP spid="156" grpId="2" animBg="1"/>
      <p:bldP spid="4" grpId="0" animBg="1"/>
      <p:bldP spid="4" grpId="1" animBg="1"/>
      <p:bldP spid="4" grpId="2" animBg="1"/>
      <p:bldP spid="4" grpId="3" animBg="1"/>
      <p:bldP spid="4" grpId="4" animBg="1"/>
      <p:bldP spid="36" grpId="0"/>
      <p:bldP spid="159" grpId="0" animBg="1"/>
      <p:bldP spid="135" grpId="0" animBg="1"/>
      <p:bldP spid="154" grpId="0" animBg="1"/>
      <p:bldP spid="101" grpId="0" animBg="1"/>
      <p:bldP spid="101" grpId="1" animBg="1"/>
      <p:bldP spid="101" grpId="2" animBg="1"/>
      <p:bldP spid="132" grpId="0" animBg="1"/>
      <p:bldP spid="132" grpId="1" animBg="1"/>
      <p:bldP spid="132" grpId="2" animBg="1"/>
      <p:bldP spid="131" grpId="0" animBg="1"/>
      <p:bldP spid="131" grpId="1" animBg="1"/>
      <p:bldP spid="164" grpId="0" animBg="1"/>
      <p:bldP spid="10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888481" y="1609048"/>
            <a:ext cx="5686455" cy="448967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cxnSp>
        <p:nvCxnSpPr>
          <p:cNvPr id="29" name="Straight Connector 28"/>
          <p:cNvCxnSpPr>
            <a:endCxn id="11" idx="0"/>
          </p:cNvCxnSpPr>
          <p:nvPr/>
        </p:nvCxnSpPr>
        <p:spPr>
          <a:xfrm>
            <a:off x="8714286" y="4223515"/>
            <a:ext cx="12561" cy="51925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Freeform 207"/>
          <p:cNvSpPr>
            <a:spLocks noEditPoints="1"/>
          </p:cNvSpPr>
          <p:nvPr/>
        </p:nvSpPr>
        <p:spPr bwMode="gray">
          <a:xfrm>
            <a:off x="8031166" y="3239788"/>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30" name="Straight Connector 29"/>
          <p:cNvCxnSpPr/>
          <p:nvPr/>
        </p:nvCxnSpPr>
        <p:spPr>
          <a:xfrm flipH="1">
            <a:off x="9079163" y="4009489"/>
            <a:ext cx="710913" cy="92952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599057" y="4009489"/>
            <a:ext cx="762913" cy="92952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Freeform 207"/>
          <p:cNvSpPr>
            <a:spLocks noEditPoints="1"/>
          </p:cNvSpPr>
          <p:nvPr/>
        </p:nvSpPr>
        <p:spPr bwMode="gray">
          <a:xfrm>
            <a:off x="6620334" y="3244320"/>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2" name="Title 1"/>
          <p:cNvSpPr>
            <a:spLocks noGrp="1"/>
          </p:cNvSpPr>
          <p:nvPr>
            <p:ph type="title"/>
          </p:nvPr>
        </p:nvSpPr>
        <p:spPr/>
        <p:txBody>
          <a:bodyPr/>
          <a:lstStyle/>
          <a:p>
            <a:r>
              <a:rPr lang="en-US" dirty="0" smtClean="0"/>
              <a:t>Live Migration Upgrades</a:t>
            </a:r>
            <a:endParaRPr lang="en-US" sz="2399" dirty="0">
              <a:solidFill>
                <a:schemeClr val="tx1"/>
              </a:solidFill>
            </a:endParaRPr>
          </a:p>
        </p:txBody>
      </p:sp>
      <p:sp>
        <p:nvSpPr>
          <p:cNvPr id="6" name="Right Triangle 5"/>
          <p:cNvSpPr/>
          <p:nvPr/>
        </p:nvSpPr>
        <p:spPr bwMode="auto">
          <a:xfrm flipH="1" flipV="1">
            <a:off x="533710" y="2344578"/>
            <a:ext cx="224109" cy="2332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786552" y="1602034"/>
            <a:ext cx="4435251"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Upgrade from Windows Server 2012 Hyper-V to Windows Server 2012 R2 Hyper-V with no VM downtime</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Supports Shared Nothing Live Migration for migration when changing storage locations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If using SMB share, migration transfers only the VM running state for faster completion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Automated with PowerShell</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One-way Migration Only</a:t>
            </a:r>
          </a:p>
        </p:txBody>
      </p:sp>
      <p:sp>
        <p:nvSpPr>
          <p:cNvPr id="8" name="Rectangle 7"/>
          <p:cNvSpPr/>
          <p:nvPr/>
        </p:nvSpPr>
        <p:spPr>
          <a:xfrm>
            <a:off x="533710" y="1353980"/>
            <a:ext cx="4294434" cy="1030822"/>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Simplified upgrade process from 2012 to 2012 R2</a:t>
            </a:r>
            <a:endParaRPr lang="en-US" sz="2400" kern="0" dirty="0">
              <a:solidFill>
                <a:srgbClr val="FFFFFF"/>
              </a:solidFill>
            </a:endParaRPr>
          </a:p>
        </p:txBody>
      </p:sp>
      <p:pic>
        <p:nvPicPr>
          <p:cNvPr id="11"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305546" y="4742770"/>
            <a:ext cx="842602" cy="894083"/>
          </a:xfrm>
          <a:prstGeom prst="rect">
            <a:avLst/>
          </a:prstGeom>
          <a:noFill/>
          <a:ln>
            <a:noFill/>
          </a:ln>
        </p:spPr>
      </p:pic>
      <p:sp>
        <p:nvSpPr>
          <p:cNvPr id="26" name="Freeform 207"/>
          <p:cNvSpPr>
            <a:spLocks noEditPoints="1"/>
          </p:cNvSpPr>
          <p:nvPr/>
        </p:nvSpPr>
        <p:spPr bwMode="gray">
          <a:xfrm>
            <a:off x="9441998" y="3239788"/>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3" name="TextBox 2"/>
          <p:cNvSpPr txBox="1"/>
          <p:nvPr/>
        </p:nvSpPr>
        <p:spPr>
          <a:xfrm>
            <a:off x="7969609" y="5701192"/>
            <a:ext cx="1514475" cy="249299"/>
          </a:xfrm>
          <a:prstGeom prst="rect">
            <a:avLst/>
          </a:prstGeom>
          <a:noFill/>
        </p:spPr>
        <p:txBody>
          <a:bodyPr wrap="square" lIns="0" tIns="0" rIns="0" bIns="0" rtlCol="0">
            <a:spAutoFit/>
          </a:bodyPr>
          <a:lstStyle/>
          <a:p>
            <a:pPr algn="ctr">
              <a:lnSpc>
                <a:spcPct val="90000"/>
              </a:lnSpc>
            </a:pPr>
            <a:r>
              <a:rPr lang="en-US" spc="-50" dirty="0" smtClean="0">
                <a:gradFill>
                  <a:gsLst>
                    <a:gs pos="2917">
                      <a:srgbClr val="505050"/>
                    </a:gs>
                    <a:gs pos="30000">
                      <a:srgbClr val="505050"/>
                    </a:gs>
                  </a:gsLst>
                  <a:lin ang="5400000" scaled="0"/>
                </a:gradFill>
              </a:rPr>
              <a:t>SMB Storage</a:t>
            </a:r>
          </a:p>
        </p:txBody>
      </p:sp>
      <p:graphicFrame>
        <p:nvGraphicFramePr>
          <p:cNvPr id="21" name="Table 20"/>
          <p:cNvGraphicFramePr>
            <a:graphicFrameLocks noGrp="1"/>
          </p:cNvGraphicFramePr>
          <p:nvPr>
            <p:extLst/>
          </p:nvPr>
        </p:nvGraphicFramePr>
        <p:xfrm>
          <a:off x="5888480" y="2063976"/>
          <a:ext cx="5686456" cy="766209"/>
        </p:xfrm>
        <a:graphic>
          <a:graphicData uri="http://schemas.openxmlformats.org/drawingml/2006/table">
            <a:tbl>
              <a:tblPr firstRow="1" bandRow="1">
                <a:tableStyleId>{5C22544A-7EE6-4342-B048-85BDC9FD1C3A}</a:tableStyleId>
              </a:tblPr>
              <a:tblGrid>
                <a:gridCol w="2843228"/>
                <a:gridCol w="2843228"/>
              </a:tblGrid>
              <a:tr h="267492">
                <a:tc>
                  <a:txBody>
                    <a:bodyPr/>
                    <a:lstStyle/>
                    <a:p>
                      <a:pPr algn="ctr"/>
                      <a:r>
                        <a:rPr lang="en-US" sz="1400" dirty="0" smtClean="0"/>
                        <a:t>2012</a:t>
                      </a:r>
                      <a:r>
                        <a:rPr lang="en-US" sz="1400" baseline="0" dirty="0" smtClean="0"/>
                        <a:t> Cluster Nodes</a:t>
                      </a:r>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dirty="0" smtClean="0"/>
                        <a:t>2012</a:t>
                      </a:r>
                      <a:r>
                        <a:rPr lang="en-US" sz="1400" baseline="0" dirty="0" smtClean="0"/>
                        <a:t> R2 Cluster Nodes</a:t>
                      </a:r>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r>
              <a:tr h="461409">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r>
            </a:tbl>
          </a:graphicData>
        </a:graphic>
      </p:graphicFrame>
      <p:pic>
        <p:nvPicPr>
          <p:cNvPr id="37"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662087" y="3027153"/>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7166053" y="2451218"/>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3</a:t>
            </a:r>
          </a:p>
        </p:txBody>
      </p:sp>
      <p:sp>
        <p:nvSpPr>
          <p:cNvPr id="46" name="TextBox 45"/>
          <p:cNvSpPr txBox="1"/>
          <p:nvPr/>
        </p:nvSpPr>
        <p:spPr>
          <a:xfrm>
            <a:off x="10012143" y="2455311"/>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0</a:t>
            </a:r>
          </a:p>
        </p:txBody>
      </p:sp>
      <p:pic>
        <p:nvPicPr>
          <p:cNvPr id="14"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861176" y="3044125"/>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078433" y="3161439"/>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882176" y="3144467"/>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8251255" y="3027153"/>
            <a:ext cx="647869" cy="838296"/>
            <a:chOff x="5958819" y="3184946"/>
            <a:chExt cx="647869" cy="838296"/>
          </a:xfrm>
        </p:grpSpPr>
        <p:pic>
          <p:nvPicPr>
            <p:cNvPr id="34"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958819" y="318494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176076" y="3302260"/>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TextBox 48"/>
          <p:cNvSpPr txBox="1"/>
          <p:nvPr/>
        </p:nvSpPr>
        <p:spPr>
          <a:xfrm>
            <a:off x="7166052" y="2451217"/>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2</a:t>
            </a:r>
          </a:p>
        </p:txBody>
      </p:sp>
      <p:sp>
        <p:nvSpPr>
          <p:cNvPr id="50" name="TextBox 49"/>
          <p:cNvSpPr txBox="1"/>
          <p:nvPr/>
        </p:nvSpPr>
        <p:spPr>
          <a:xfrm>
            <a:off x="10004523" y="2455309"/>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1</a:t>
            </a:r>
          </a:p>
        </p:txBody>
      </p:sp>
      <p:sp>
        <p:nvSpPr>
          <p:cNvPr id="51" name="TextBox 50"/>
          <p:cNvSpPr txBox="1"/>
          <p:nvPr/>
        </p:nvSpPr>
        <p:spPr>
          <a:xfrm>
            <a:off x="7162653" y="2451216"/>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1</a:t>
            </a:r>
          </a:p>
        </p:txBody>
      </p:sp>
      <p:sp>
        <p:nvSpPr>
          <p:cNvPr id="52" name="TextBox 51"/>
          <p:cNvSpPr txBox="1"/>
          <p:nvPr/>
        </p:nvSpPr>
        <p:spPr>
          <a:xfrm>
            <a:off x="10019763" y="2455307"/>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2</a:t>
            </a:r>
          </a:p>
        </p:txBody>
      </p:sp>
      <p:sp>
        <p:nvSpPr>
          <p:cNvPr id="53" name="TextBox 52"/>
          <p:cNvSpPr txBox="1"/>
          <p:nvPr/>
        </p:nvSpPr>
        <p:spPr>
          <a:xfrm>
            <a:off x="7164559" y="2451214"/>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0</a:t>
            </a:r>
          </a:p>
        </p:txBody>
      </p:sp>
      <p:sp>
        <p:nvSpPr>
          <p:cNvPr id="54" name="TextBox 53"/>
          <p:cNvSpPr txBox="1"/>
          <p:nvPr/>
        </p:nvSpPr>
        <p:spPr>
          <a:xfrm>
            <a:off x="10027383" y="2455307"/>
            <a:ext cx="123825" cy="332399"/>
          </a:xfrm>
          <a:prstGeom prst="rect">
            <a:avLst/>
          </a:prstGeom>
          <a:noFill/>
        </p:spPr>
        <p:txBody>
          <a:bodyPr wrap="square" lIns="0" tIns="0" rIns="0" bIns="0" rtlCol="0">
            <a:spAutoFit/>
          </a:bodyPr>
          <a:lstStyle/>
          <a:p>
            <a:pPr>
              <a:lnSpc>
                <a:spcPct val="90000"/>
              </a:lnSpc>
            </a:pPr>
            <a:r>
              <a:rPr lang="en-US" sz="2400" spc="-50" dirty="0" smtClean="0">
                <a:gradFill>
                  <a:gsLst>
                    <a:gs pos="2917">
                      <a:srgbClr val="505050"/>
                    </a:gs>
                    <a:gs pos="30000">
                      <a:srgbClr val="505050"/>
                    </a:gs>
                  </a:gsLst>
                  <a:lin ang="5400000" scaled="0"/>
                </a:gradFill>
              </a:rPr>
              <a:t>3</a:t>
            </a:r>
          </a:p>
        </p:txBody>
      </p:sp>
      <p:sp>
        <p:nvSpPr>
          <p:cNvPr id="55" name="TextBox 54"/>
          <p:cNvSpPr txBox="1"/>
          <p:nvPr/>
        </p:nvSpPr>
        <p:spPr>
          <a:xfrm>
            <a:off x="9312112" y="4313127"/>
            <a:ext cx="1514475" cy="498598"/>
          </a:xfrm>
          <a:prstGeom prst="rect">
            <a:avLst/>
          </a:prstGeom>
          <a:noFill/>
        </p:spPr>
        <p:txBody>
          <a:bodyPr wrap="square" lIns="0" tIns="0" rIns="0" bIns="0" rtlCol="0">
            <a:spAutoFit/>
          </a:bodyPr>
          <a:lstStyle/>
          <a:p>
            <a:pPr algn="ctr">
              <a:lnSpc>
                <a:spcPct val="90000"/>
              </a:lnSpc>
            </a:pPr>
            <a:r>
              <a:rPr lang="en-US" spc="-50" dirty="0" smtClean="0">
                <a:gradFill>
                  <a:gsLst>
                    <a:gs pos="2917">
                      <a:srgbClr val="505050"/>
                    </a:gs>
                    <a:gs pos="30000">
                      <a:srgbClr val="505050"/>
                    </a:gs>
                  </a:gsLst>
                  <a:lin ang="5400000" scaled="0"/>
                </a:gradFill>
              </a:rPr>
              <a:t>Hyper-V</a:t>
            </a:r>
            <a:br>
              <a:rPr lang="en-US" spc="-50" dirty="0" smtClean="0">
                <a:gradFill>
                  <a:gsLst>
                    <a:gs pos="2917">
                      <a:srgbClr val="505050"/>
                    </a:gs>
                    <a:gs pos="30000">
                      <a:srgbClr val="505050"/>
                    </a:gs>
                  </a:gsLst>
                  <a:lin ang="5400000" scaled="0"/>
                </a:gradFill>
              </a:rPr>
            </a:br>
            <a:r>
              <a:rPr lang="en-US" spc="-50" dirty="0" smtClean="0">
                <a:gradFill>
                  <a:gsLst>
                    <a:gs pos="2917">
                      <a:srgbClr val="505050"/>
                    </a:gs>
                    <a:gs pos="30000">
                      <a:srgbClr val="505050"/>
                    </a:gs>
                  </a:gsLst>
                  <a:lin ang="5400000" scaled="0"/>
                </a:gradFill>
              </a:rPr>
              <a:t>Hosts</a:t>
            </a:r>
          </a:p>
        </p:txBody>
      </p:sp>
      <p:grpSp>
        <p:nvGrpSpPr>
          <p:cNvPr id="10" name="Group 9"/>
          <p:cNvGrpSpPr/>
          <p:nvPr/>
        </p:nvGrpSpPr>
        <p:grpSpPr>
          <a:xfrm rot="2324968">
            <a:off x="9843626" y="3262613"/>
            <a:ext cx="600653" cy="666036"/>
            <a:chOff x="10504712" y="399941"/>
            <a:chExt cx="1070224" cy="1171024"/>
          </a:xfrm>
          <a:solidFill>
            <a:srgbClr val="FFC000"/>
          </a:solidFill>
          <a:effectLst>
            <a:glow rad="63500">
              <a:schemeClr val="accent6">
                <a:satMod val="175000"/>
                <a:alpha val="40000"/>
              </a:schemeClr>
            </a:glow>
          </a:effectLst>
        </p:grpSpPr>
        <p:sp>
          <p:nvSpPr>
            <p:cNvPr id="9" name="Circular Arrow 8"/>
            <p:cNvSpPr/>
            <p:nvPr/>
          </p:nvSpPr>
          <p:spPr bwMode="auto">
            <a:xfrm>
              <a:off x="10504712" y="470678"/>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38" name="Circular Arrow 37"/>
            <p:cNvSpPr/>
            <p:nvPr/>
          </p:nvSpPr>
          <p:spPr bwMode="auto">
            <a:xfrm rot="10800000">
              <a:off x="10504714" y="399941"/>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grpSp>
        <p:nvGrpSpPr>
          <p:cNvPr id="48" name="Group 47"/>
          <p:cNvGrpSpPr/>
          <p:nvPr/>
        </p:nvGrpSpPr>
        <p:grpSpPr>
          <a:xfrm rot="2324968">
            <a:off x="8433708" y="3262612"/>
            <a:ext cx="600653" cy="666036"/>
            <a:chOff x="10504712" y="399941"/>
            <a:chExt cx="1070224" cy="1171024"/>
          </a:xfrm>
          <a:solidFill>
            <a:srgbClr val="FFC000"/>
          </a:solidFill>
          <a:effectLst>
            <a:glow rad="63500">
              <a:schemeClr val="accent6">
                <a:satMod val="175000"/>
                <a:alpha val="40000"/>
              </a:schemeClr>
            </a:glow>
          </a:effectLst>
        </p:grpSpPr>
        <p:sp>
          <p:nvSpPr>
            <p:cNvPr id="56" name="Circular Arrow 55"/>
            <p:cNvSpPr/>
            <p:nvPr/>
          </p:nvSpPr>
          <p:spPr bwMode="auto">
            <a:xfrm>
              <a:off x="10504712" y="470678"/>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57" name="Circular Arrow 56"/>
            <p:cNvSpPr/>
            <p:nvPr/>
          </p:nvSpPr>
          <p:spPr bwMode="auto">
            <a:xfrm rot="10800000">
              <a:off x="10504714" y="399941"/>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grpSp>
        <p:nvGrpSpPr>
          <p:cNvPr id="58" name="Group 57"/>
          <p:cNvGrpSpPr/>
          <p:nvPr/>
        </p:nvGrpSpPr>
        <p:grpSpPr>
          <a:xfrm rot="2324968">
            <a:off x="7024264" y="3244014"/>
            <a:ext cx="600653" cy="666036"/>
            <a:chOff x="10504712" y="399941"/>
            <a:chExt cx="1070224" cy="1171024"/>
          </a:xfrm>
          <a:solidFill>
            <a:srgbClr val="FFC000"/>
          </a:solidFill>
          <a:effectLst>
            <a:glow rad="63500">
              <a:schemeClr val="accent6">
                <a:satMod val="175000"/>
                <a:alpha val="40000"/>
              </a:schemeClr>
            </a:glow>
          </a:effectLst>
        </p:grpSpPr>
        <p:sp>
          <p:nvSpPr>
            <p:cNvPr id="59" name="Circular Arrow 58"/>
            <p:cNvSpPr/>
            <p:nvPr/>
          </p:nvSpPr>
          <p:spPr bwMode="auto">
            <a:xfrm>
              <a:off x="10504712" y="470678"/>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60" name="Circular Arrow 59"/>
            <p:cNvSpPr/>
            <p:nvPr/>
          </p:nvSpPr>
          <p:spPr bwMode="auto">
            <a:xfrm rot="10800000">
              <a:off x="10504714" y="399941"/>
              <a:ext cx="1070222" cy="1100287"/>
            </a:xfrm>
            <a:prstGeom prst="circularArrow">
              <a:avLst>
                <a:gd name="adj1" fmla="val 9756"/>
                <a:gd name="adj2" fmla="val 1273918"/>
                <a:gd name="adj3" fmla="val 20457685"/>
                <a:gd name="adj4" fmla="val 10800000"/>
                <a:gd name="adj5" fmla="val 12819"/>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61" name="TB LM Completes"/>
          <p:cNvSpPr/>
          <p:nvPr/>
        </p:nvSpPr>
        <p:spPr bwMode="auto">
          <a:xfrm>
            <a:off x="5888481" y="1607687"/>
            <a:ext cx="5686455" cy="44162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Hyper-V Cluster Upgrade without Downtime</a:t>
            </a:r>
            <a:endParaRPr lang="en-US" sz="2000" dirty="0">
              <a:solidFill>
                <a:srgbClr val="FFFFFE"/>
              </a:solidFill>
              <a:latin typeface="Segoe UI Light"/>
              <a:cs typeface="Segoe UI Light"/>
            </a:endParaRPr>
          </a:p>
        </p:txBody>
      </p:sp>
    </p:spTree>
    <p:extLst>
      <p:ext uri="{BB962C8B-B14F-4D97-AF65-F5344CB8AC3E}">
        <p14:creationId xmlns:p14="http://schemas.microsoft.com/office/powerpoint/2010/main" val="304372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1000"/>
                                  </p:stCondLst>
                                  <p:childTnLst>
                                    <p:animMotion origin="layout" path="M -0.21016 -0.02106 L -0.15365 -0.04653 C -0.1418 -0.05162 -0.12396 -0.05417 -0.10521 -0.05417 C -0.08386 -0.05417 -0.06719 -0.05162 -0.05521 -0.04653 C -0.0362 -0.03773 -0.01315 -0.0162 3.75E-6 -1.48148E-6 " pathEditMode="relative" rAng="0" ptsTypes="AAAAA">
                                      <p:cBhvr>
                                        <p:cTn id="6" dur="1500" spd="-100000" fill="hold"/>
                                        <p:tgtEl>
                                          <p:spTgt spid="37"/>
                                        </p:tgtEl>
                                        <p:attrNameLst>
                                          <p:attrName>ppt_x</p:attrName>
                                          <p:attrName>ppt_y</p:attrName>
                                        </p:attrNameLst>
                                      </p:cBhvr>
                                      <p:rCtr x="10508" y="-602"/>
                                    </p:animMotion>
                                  </p:childTnLst>
                                </p:cTn>
                              </p:par>
                            </p:childTnLst>
                          </p:cTn>
                        </p:par>
                        <p:par>
                          <p:cTn id="7" fill="hold">
                            <p:stCondLst>
                              <p:cond delay="2500"/>
                            </p:stCondLst>
                            <p:childTnLst>
                              <p:par>
                                <p:cTn id="8" presetID="44" presetClass="path" presetSubtype="0" accel="50000" decel="50000" fill="hold" nodeType="afterEffect">
                                  <p:stCondLst>
                                    <p:cond delay="0"/>
                                  </p:stCondLst>
                                  <p:childTnLst>
                                    <p:animMotion origin="layout" path="M -0.09635 -0.0213 L -0.07044 -0.04676 C -0.06497 -0.05185 -0.05678 -0.05417 -0.04792 -0.05417 C -0.03815 -0.05417 -0.03047 -0.05185 -0.02473 -0.04676 C -0.01615 -0.03796 -0.00611 -0.0162 5E-6 -1.11111E-6 " pathEditMode="relative" rAng="0" ptsTypes="AAAAA">
                                      <p:cBhvr>
                                        <p:cTn id="9" dur="1500" spd="-100000" fill="hold"/>
                                        <p:tgtEl>
                                          <p:spTgt spid="47"/>
                                        </p:tgtEl>
                                        <p:attrNameLst>
                                          <p:attrName>ppt_x</p:attrName>
                                          <p:attrName>ppt_y</p:attrName>
                                        </p:attrNameLst>
                                      </p:cBhvr>
                                      <p:rCtr x="4818" y="-579"/>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par>
                                <p:cTn id="14" presetID="8" presetClass="emph" presetSubtype="0" fill="hold" nodeType="withEffect">
                                  <p:stCondLst>
                                    <p:cond delay="0"/>
                                  </p:stCondLst>
                                  <p:childTnLst>
                                    <p:animRot by="21600000">
                                      <p:cBhvr>
                                        <p:cTn id="15" dur="2000" fill="hold"/>
                                        <p:tgtEl>
                                          <p:spTgt spid="10"/>
                                        </p:tgtEl>
                                        <p:attrNameLst>
                                          <p:attrName>r</p:attrName>
                                        </p:attrNameLst>
                                      </p:cBhvr>
                                    </p:animRot>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250"/>
                                        <p:tgtEl>
                                          <p:spTgt spid="10"/>
                                        </p:tgtEl>
                                      </p:cBhvr>
                                    </p:animEffect>
                                    <p:set>
                                      <p:cBhvr>
                                        <p:cTn id="19" dur="1" fill="hold">
                                          <p:stCondLst>
                                            <p:cond delay="249"/>
                                          </p:stCondLst>
                                        </p:cTn>
                                        <p:tgtEl>
                                          <p:spTgt spid="10"/>
                                        </p:tgtEl>
                                        <p:attrNameLst>
                                          <p:attrName>style.visibility</p:attrName>
                                        </p:attrNameLst>
                                      </p:cBhvr>
                                      <p:to>
                                        <p:strVal val="hidden"/>
                                      </p:to>
                                    </p:set>
                                  </p:childTnLst>
                                </p:cTn>
                              </p:par>
                            </p:childTnLst>
                          </p:cTn>
                        </p:par>
                        <p:par>
                          <p:cTn id="20" fill="hold">
                            <p:stCondLst>
                              <p:cond delay="6250"/>
                            </p:stCondLst>
                            <p:childTnLst>
                              <p:par>
                                <p:cTn id="21" presetID="19" presetClass="emph" presetSubtype="0" fill="hold" grpId="0" nodeType="afterEffect">
                                  <p:stCondLst>
                                    <p:cond delay="0"/>
                                  </p:stCondLst>
                                  <p:childTnLst>
                                    <p:animClr clrSpc="rgb" dir="cw">
                                      <p:cBhvr override="childStyle">
                                        <p:cTn id="22" dur="500" fill="hold"/>
                                        <p:tgtEl>
                                          <p:spTgt spid="26"/>
                                        </p:tgtEl>
                                        <p:attrNameLst>
                                          <p:attrName>style.color</p:attrName>
                                        </p:attrNameLst>
                                      </p:cBhvr>
                                      <p:to>
                                        <a:srgbClr val="008272"/>
                                      </p:to>
                                    </p:animClr>
                                    <p:animClr clrSpc="rgb" dir="cw">
                                      <p:cBhvr>
                                        <p:cTn id="23" dur="500" fill="hold"/>
                                        <p:tgtEl>
                                          <p:spTgt spid="26"/>
                                        </p:tgtEl>
                                        <p:attrNameLst>
                                          <p:attrName>fillcolor</p:attrName>
                                        </p:attrNameLst>
                                      </p:cBhvr>
                                      <p:to>
                                        <a:srgbClr val="008272"/>
                                      </p:to>
                                    </p:animClr>
                                    <p:set>
                                      <p:cBhvr>
                                        <p:cTn id="24" dur="500" fill="hold"/>
                                        <p:tgtEl>
                                          <p:spTgt spid="26"/>
                                        </p:tgtEl>
                                        <p:attrNameLst>
                                          <p:attrName>fill.type</p:attrName>
                                        </p:attrNameLst>
                                      </p:cBhvr>
                                      <p:to>
                                        <p:strVal val="solid"/>
                                      </p:to>
                                    </p:set>
                                    <p:set>
                                      <p:cBhvr>
                                        <p:cTn id="25" dur="500" fill="hold"/>
                                        <p:tgtEl>
                                          <p:spTgt spid="26"/>
                                        </p:tgtEl>
                                        <p:attrNameLst>
                                          <p:attrName>fill.on</p:attrName>
                                        </p:attrNameLst>
                                      </p:cBhvr>
                                      <p:to>
                                        <p:strVal val="true"/>
                                      </p:to>
                                    </p:set>
                                  </p:childTnLst>
                                </p:cTn>
                              </p:par>
                              <p:par>
                                <p:cTn id="26" presetID="10" presetClass="exit" presetSubtype="0" fill="hold" grpId="0" nodeType="withEffect">
                                  <p:stCondLst>
                                    <p:cond delay="0"/>
                                  </p:stCondLst>
                                  <p:childTnLst>
                                    <p:animEffect transition="out" filter="fade">
                                      <p:cBhvr>
                                        <p:cTn id="27" dur="250"/>
                                        <p:tgtEl>
                                          <p:spTgt spid="45"/>
                                        </p:tgtEl>
                                      </p:cBhvr>
                                    </p:animEffect>
                                    <p:set>
                                      <p:cBhvr>
                                        <p:cTn id="28" dur="1" fill="hold">
                                          <p:stCondLst>
                                            <p:cond delay="249"/>
                                          </p:stCondLst>
                                        </p:cTn>
                                        <p:tgtEl>
                                          <p:spTgt spid="4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250"/>
                                        <p:tgtEl>
                                          <p:spTgt spid="49"/>
                                        </p:tgtEl>
                                      </p:cBhvr>
                                    </p:animEffect>
                                  </p:childTnLst>
                                </p:cTn>
                              </p:par>
                              <p:par>
                                <p:cTn id="32" presetID="10" presetClass="exit" presetSubtype="0" fill="hold" grpId="0" nodeType="withEffect">
                                  <p:stCondLst>
                                    <p:cond delay="0"/>
                                  </p:stCondLst>
                                  <p:childTnLst>
                                    <p:animEffect transition="out" filter="fade">
                                      <p:cBhvr>
                                        <p:cTn id="33" dur="250"/>
                                        <p:tgtEl>
                                          <p:spTgt spid="46"/>
                                        </p:tgtEl>
                                      </p:cBhvr>
                                    </p:animEffect>
                                    <p:set>
                                      <p:cBhvr>
                                        <p:cTn id="34" dur="1" fill="hold">
                                          <p:stCondLst>
                                            <p:cond delay="249"/>
                                          </p:stCondLst>
                                        </p:cTn>
                                        <p:tgtEl>
                                          <p:spTgt spid="4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250"/>
                                        <p:tgtEl>
                                          <p:spTgt spid="50"/>
                                        </p:tgtEl>
                                      </p:cBhvr>
                                    </p:animEffect>
                                  </p:childTnLst>
                                </p:cTn>
                              </p:par>
                            </p:childTnLst>
                          </p:cTn>
                        </p:par>
                        <p:par>
                          <p:cTn id="38" fill="hold">
                            <p:stCondLst>
                              <p:cond delay="6750"/>
                            </p:stCondLst>
                            <p:childTnLst>
                              <p:par>
                                <p:cTn id="39" presetID="63" presetClass="path" presetSubtype="0" accel="50000" decel="50000" fill="hold" nodeType="afterEffect">
                                  <p:stCondLst>
                                    <p:cond delay="0"/>
                                  </p:stCondLst>
                                  <p:childTnLst>
                                    <p:animMotion origin="layout" path="M -0.09505 -0.02153 L 0.02045 -0.02292 " pathEditMode="relative" rAng="0" ptsTypes="AA">
                                      <p:cBhvr>
                                        <p:cTn id="40" dur="1500" fill="hold"/>
                                        <p:tgtEl>
                                          <p:spTgt spid="47"/>
                                        </p:tgtEl>
                                        <p:attrNameLst>
                                          <p:attrName>ppt_x</p:attrName>
                                          <p:attrName>ppt_y</p:attrName>
                                        </p:attrNameLst>
                                      </p:cBhvr>
                                      <p:rCtr x="5768" y="-69"/>
                                    </p:animMotion>
                                  </p:childTnLst>
                                </p:cTn>
                              </p:par>
                            </p:childTnLst>
                          </p:cTn>
                        </p:par>
                        <p:par>
                          <p:cTn id="41" fill="hold">
                            <p:stCondLst>
                              <p:cond delay="8250"/>
                            </p:stCondLst>
                            <p:childTnLst>
                              <p:par>
                                <p:cTn id="42" presetID="42" presetClass="path" presetSubtype="0" accel="50000" decel="50000" fill="hold" nodeType="afterEffect">
                                  <p:stCondLst>
                                    <p:cond delay="0"/>
                                  </p:stCondLst>
                                  <p:childTnLst>
                                    <p:animMotion origin="layout" path="M 4.58333E-6 3.7037E-6 L 0.11653 0.00069 " pathEditMode="relative" rAng="0" ptsTypes="AA">
                                      <p:cBhvr>
                                        <p:cTn id="43" dur="1500" fill="hold"/>
                                        <p:tgtEl>
                                          <p:spTgt spid="22"/>
                                        </p:tgtEl>
                                        <p:attrNameLst>
                                          <p:attrName>ppt_x</p:attrName>
                                          <p:attrName>ppt_y</p:attrName>
                                        </p:attrNameLst>
                                      </p:cBhvr>
                                      <p:rCtr x="5820" y="23"/>
                                    </p:animMotion>
                                  </p:childTnLst>
                                </p:cTn>
                              </p:par>
                            </p:childTnLst>
                          </p:cTn>
                        </p:par>
                        <p:par>
                          <p:cTn id="44" fill="hold">
                            <p:stCondLst>
                              <p:cond delay="9750"/>
                            </p:stCondLst>
                            <p:childTnLst>
                              <p:par>
                                <p:cTn id="45" presetID="10" presetClass="entr" presetSubtype="0"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50"/>
                                        <p:tgtEl>
                                          <p:spTgt spid="48"/>
                                        </p:tgtEl>
                                      </p:cBhvr>
                                    </p:animEffect>
                                  </p:childTnLst>
                                </p:cTn>
                              </p:par>
                              <p:par>
                                <p:cTn id="48" presetID="8" presetClass="emph" presetSubtype="0" fill="hold" nodeType="withEffect">
                                  <p:stCondLst>
                                    <p:cond delay="0"/>
                                  </p:stCondLst>
                                  <p:childTnLst>
                                    <p:animRot by="21600000">
                                      <p:cBhvr>
                                        <p:cTn id="49" dur="2000" fill="hold"/>
                                        <p:tgtEl>
                                          <p:spTgt spid="48"/>
                                        </p:tgtEl>
                                        <p:attrNameLst>
                                          <p:attrName>r</p:attrName>
                                        </p:attrNameLst>
                                      </p:cBhvr>
                                    </p:animRot>
                                  </p:childTnLst>
                                </p:cTn>
                              </p:par>
                            </p:childTnLst>
                          </p:cTn>
                        </p:par>
                        <p:par>
                          <p:cTn id="50" fill="hold">
                            <p:stCondLst>
                              <p:cond delay="11750"/>
                            </p:stCondLst>
                            <p:childTnLst>
                              <p:par>
                                <p:cTn id="51" presetID="10" presetClass="exit" presetSubtype="0" fill="hold" nodeType="afterEffect">
                                  <p:stCondLst>
                                    <p:cond delay="0"/>
                                  </p:stCondLst>
                                  <p:childTnLst>
                                    <p:animEffect transition="out" filter="fade">
                                      <p:cBhvr>
                                        <p:cTn id="52" dur="250"/>
                                        <p:tgtEl>
                                          <p:spTgt spid="48"/>
                                        </p:tgtEl>
                                      </p:cBhvr>
                                    </p:animEffect>
                                    <p:set>
                                      <p:cBhvr>
                                        <p:cTn id="53" dur="1" fill="hold">
                                          <p:stCondLst>
                                            <p:cond delay="249"/>
                                          </p:stCondLst>
                                        </p:cTn>
                                        <p:tgtEl>
                                          <p:spTgt spid="48"/>
                                        </p:tgtEl>
                                        <p:attrNameLst>
                                          <p:attrName>style.visibility</p:attrName>
                                        </p:attrNameLst>
                                      </p:cBhvr>
                                      <p:to>
                                        <p:strVal val="hidden"/>
                                      </p:to>
                                    </p:set>
                                  </p:childTnLst>
                                </p:cTn>
                              </p:par>
                            </p:childTnLst>
                          </p:cTn>
                        </p:par>
                        <p:par>
                          <p:cTn id="54" fill="hold">
                            <p:stCondLst>
                              <p:cond delay="12000"/>
                            </p:stCondLst>
                            <p:childTnLst>
                              <p:par>
                                <p:cTn id="55" presetID="19" presetClass="emph" presetSubtype="0" fill="hold" grpId="0" nodeType="afterEffect">
                                  <p:stCondLst>
                                    <p:cond delay="0"/>
                                  </p:stCondLst>
                                  <p:childTnLst>
                                    <p:animClr clrSpc="rgb" dir="cw">
                                      <p:cBhvr override="childStyle">
                                        <p:cTn id="56" dur="500" fill="hold"/>
                                        <p:tgtEl>
                                          <p:spTgt spid="23"/>
                                        </p:tgtEl>
                                        <p:attrNameLst>
                                          <p:attrName>style.color</p:attrName>
                                        </p:attrNameLst>
                                      </p:cBhvr>
                                      <p:to>
                                        <a:srgbClr val="008272"/>
                                      </p:to>
                                    </p:animClr>
                                    <p:animClr clrSpc="rgb" dir="cw">
                                      <p:cBhvr>
                                        <p:cTn id="57" dur="500" fill="hold"/>
                                        <p:tgtEl>
                                          <p:spTgt spid="23"/>
                                        </p:tgtEl>
                                        <p:attrNameLst>
                                          <p:attrName>fillcolor</p:attrName>
                                        </p:attrNameLst>
                                      </p:cBhvr>
                                      <p:to>
                                        <a:srgbClr val="008272"/>
                                      </p:to>
                                    </p:animClr>
                                    <p:set>
                                      <p:cBhvr>
                                        <p:cTn id="58" dur="500" fill="hold"/>
                                        <p:tgtEl>
                                          <p:spTgt spid="23"/>
                                        </p:tgtEl>
                                        <p:attrNameLst>
                                          <p:attrName>fill.type</p:attrName>
                                        </p:attrNameLst>
                                      </p:cBhvr>
                                      <p:to>
                                        <p:strVal val="solid"/>
                                      </p:to>
                                    </p:set>
                                    <p:set>
                                      <p:cBhvr>
                                        <p:cTn id="59" dur="500" fill="hold"/>
                                        <p:tgtEl>
                                          <p:spTgt spid="23"/>
                                        </p:tgtEl>
                                        <p:attrNameLst>
                                          <p:attrName>fill.on</p:attrName>
                                        </p:attrNameLst>
                                      </p:cBhvr>
                                      <p:to>
                                        <p:strVal val="true"/>
                                      </p:to>
                                    </p:set>
                                  </p:childTnLst>
                                </p:cTn>
                              </p:par>
                              <p:par>
                                <p:cTn id="60" presetID="10" presetClass="exit" presetSubtype="0" fill="hold" grpId="1" nodeType="withEffect">
                                  <p:stCondLst>
                                    <p:cond delay="0"/>
                                  </p:stCondLst>
                                  <p:childTnLst>
                                    <p:animEffect transition="out" filter="fade">
                                      <p:cBhvr>
                                        <p:cTn id="61" dur="250"/>
                                        <p:tgtEl>
                                          <p:spTgt spid="49"/>
                                        </p:tgtEl>
                                      </p:cBhvr>
                                    </p:animEffect>
                                    <p:set>
                                      <p:cBhvr>
                                        <p:cTn id="62" dur="1" fill="hold">
                                          <p:stCondLst>
                                            <p:cond delay="249"/>
                                          </p:stCondLst>
                                        </p:cTn>
                                        <p:tgtEl>
                                          <p:spTgt spid="49"/>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250"/>
                                        <p:tgtEl>
                                          <p:spTgt spid="51"/>
                                        </p:tgtEl>
                                      </p:cBhvr>
                                    </p:animEffect>
                                  </p:childTnLst>
                                </p:cTn>
                              </p:par>
                              <p:par>
                                <p:cTn id="66" presetID="10" presetClass="exit" presetSubtype="0" fill="hold" grpId="1" nodeType="withEffect">
                                  <p:stCondLst>
                                    <p:cond delay="0"/>
                                  </p:stCondLst>
                                  <p:childTnLst>
                                    <p:animEffect transition="out" filter="fade">
                                      <p:cBhvr>
                                        <p:cTn id="67" dur="250"/>
                                        <p:tgtEl>
                                          <p:spTgt spid="50"/>
                                        </p:tgtEl>
                                      </p:cBhvr>
                                    </p:animEffect>
                                    <p:set>
                                      <p:cBhvr>
                                        <p:cTn id="68" dur="1" fill="hold">
                                          <p:stCondLst>
                                            <p:cond delay="249"/>
                                          </p:stCondLst>
                                        </p:cTn>
                                        <p:tgtEl>
                                          <p:spTgt spid="50"/>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250"/>
                                        <p:tgtEl>
                                          <p:spTgt spid="52"/>
                                        </p:tgtEl>
                                      </p:cBhvr>
                                    </p:animEffect>
                                  </p:childTnLst>
                                </p:cTn>
                              </p:par>
                            </p:childTnLst>
                          </p:cTn>
                        </p:par>
                        <p:par>
                          <p:cTn id="72" fill="hold">
                            <p:stCondLst>
                              <p:cond delay="12500"/>
                            </p:stCondLst>
                            <p:childTnLst>
                              <p:par>
                                <p:cTn id="73" presetID="63" presetClass="path" presetSubtype="0" accel="50000" decel="50000" fill="hold" nodeType="afterEffect">
                                  <p:stCondLst>
                                    <p:cond delay="0"/>
                                  </p:stCondLst>
                                  <p:childTnLst>
                                    <p:animMotion origin="layout" path="M -0.21016 -0.0206 L -0.09597 -0.02199 " pathEditMode="relative" rAng="0" ptsTypes="AA">
                                      <p:cBhvr>
                                        <p:cTn id="74" dur="1500" fill="hold"/>
                                        <p:tgtEl>
                                          <p:spTgt spid="37"/>
                                        </p:tgtEl>
                                        <p:attrNameLst>
                                          <p:attrName>ppt_x</p:attrName>
                                          <p:attrName>ppt_y</p:attrName>
                                        </p:attrNameLst>
                                      </p:cBhvr>
                                      <p:rCtr x="5703" y="-69"/>
                                    </p:animMotion>
                                  </p:childTnLst>
                                </p:cTn>
                              </p:par>
                            </p:childTnLst>
                          </p:cTn>
                        </p:par>
                        <p:par>
                          <p:cTn id="75" fill="hold">
                            <p:stCondLst>
                              <p:cond delay="14000"/>
                            </p:stCondLst>
                            <p:childTnLst>
                              <p:par>
                                <p:cTn id="76" presetID="63" presetClass="path" presetSubtype="0" accel="50000" decel="50000" fill="hold" nodeType="afterEffect">
                                  <p:stCondLst>
                                    <p:cond delay="0"/>
                                  </p:stCondLst>
                                  <p:childTnLst>
                                    <p:animMotion origin="layout" path="M 2.91667E-6 4.07407E-6 L 0.11419 -0.00209 " pathEditMode="relative" rAng="0" ptsTypes="AA">
                                      <p:cBhvr>
                                        <p:cTn id="77" dur="1500" fill="hold"/>
                                        <p:tgtEl>
                                          <p:spTgt spid="17"/>
                                        </p:tgtEl>
                                        <p:attrNameLst>
                                          <p:attrName>ppt_x</p:attrName>
                                          <p:attrName>ppt_y</p:attrName>
                                        </p:attrNameLst>
                                      </p:cBhvr>
                                      <p:rCtr x="5703" y="-116"/>
                                    </p:animMotion>
                                  </p:childTnLst>
                                </p:cTn>
                              </p:par>
                              <p:par>
                                <p:cTn id="78" presetID="63" presetClass="path" presetSubtype="0" accel="50000" decel="50000" fill="hold" nodeType="withEffect">
                                  <p:stCondLst>
                                    <p:cond delay="0"/>
                                  </p:stCondLst>
                                  <p:childTnLst>
                                    <p:animMotion origin="layout" path="M 1.45833E-6 2.22222E-6 L 0.11432 -0.00209 " pathEditMode="relative" rAng="0" ptsTypes="AA">
                                      <p:cBhvr>
                                        <p:cTn id="79" dur="1500" fill="hold"/>
                                        <p:tgtEl>
                                          <p:spTgt spid="14"/>
                                        </p:tgtEl>
                                        <p:attrNameLst>
                                          <p:attrName>ppt_x</p:attrName>
                                          <p:attrName>ppt_y</p:attrName>
                                        </p:attrNameLst>
                                      </p:cBhvr>
                                      <p:rCtr x="5716" y="-116"/>
                                    </p:animMotion>
                                  </p:childTnLst>
                                </p:cTn>
                              </p:par>
                            </p:childTnLst>
                          </p:cTn>
                        </p:par>
                        <p:par>
                          <p:cTn id="80" fill="hold">
                            <p:stCondLst>
                              <p:cond delay="15500"/>
                            </p:stCondLst>
                            <p:childTnLst>
                              <p:par>
                                <p:cTn id="81" presetID="19" presetClass="emph" presetSubtype="0" fill="hold" grpId="0" nodeType="afterEffect">
                                  <p:stCondLst>
                                    <p:cond delay="0"/>
                                  </p:stCondLst>
                                  <p:childTnLst>
                                    <p:animClr clrSpc="rgb" dir="cw">
                                      <p:cBhvr override="childStyle">
                                        <p:cTn id="82" dur="500" fill="hold"/>
                                        <p:tgtEl>
                                          <p:spTgt spid="20"/>
                                        </p:tgtEl>
                                        <p:attrNameLst>
                                          <p:attrName>style.color</p:attrName>
                                        </p:attrNameLst>
                                      </p:cBhvr>
                                      <p:to>
                                        <a:srgbClr val="008272"/>
                                      </p:to>
                                    </p:animClr>
                                    <p:animClr clrSpc="rgb" dir="cw">
                                      <p:cBhvr>
                                        <p:cTn id="83" dur="500" fill="hold"/>
                                        <p:tgtEl>
                                          <p:spTgt spid="20"/>
                                        </p:tgtEl>
                                        <p:attrNameLst>
                                          <p:attrName>fillcolor</p:attrName>
                                        </p:attrNameLst>
                                      </p:cBhvr>
                                      <p:to>
                                        <a:srgbClr val="008272"/>
                                      </p:to>
                                    </p:animClr>
                                    <p:set>
                                      <p:cBhvr>
                                        <p:cTn id="84" dur="500" fill="hold"/>
                                        <p:tgtEl>
                                          <p:spTgt spid="20"/>
                                        </p:tgtEl>
                                        <p:attrNameLst>
                                          <p:attrName>fill.type</p:attrName>
                                        </p:attrNameLst>
                                      </p:cBhvr>
                                      <p:to>
                                        <p:strVal val="solid"/>
                                      </p:to>
                                    </p:set>
                                    <p:set>
                                      <p:cBhvr>
                                        <p:cTn id="85" dur="500" fill="hold"/>
                                        <p:tgtEl>
                                          <p:spTgt spid="20"/>
                                        </p:tgtEl>
                                        <p:attrNameLst>
                                          <p:attrName>fill.on</p:attrName>
                                        </p:attrNameLst>
                                      </p:cBhvr>
                                      <p:to>
                                        <p:strVal val="true"/>
                                      </p:to>
                                    </p:set>
                                  </p:childTnLst>
                                </p:cTn>
                              </p:par>
                              <p:par>
                                <p:cTn id="86" presetID="10" presetClass="exit" presetSubtype="0" fill="hold" grpId="1" nodeType="withEffect">
                                  <p:stCondLst>
                                    <p:cond delay="0"/>
                                  </p:stCondLst>
                                  <p:childTnLst>
                                    <p:animEffect transition="out" filter="fade">
                                      <p:cBhvr>
                                        <p:cTn id="87" dur="250"/>
                                        <p:tgtEl>
                                          <p:spTgt spid="51"/>
                                        </p:tgtEl>
                                      </p:cBhvr>
                                    </p:animEffect>
                                    <p:set>
                                      <p:cBhvr>
                                        <p:cTn id="88" dur="1" fill="hold">
                                          <p:stCondLst>
                                            <p:cond delay="249"/>
                                          </p:stCondLst>
                                        </p:cTn>
                                        <p:tgtEl>
                                          <p:spTgt spid="51"/>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250"/>
                                        <p:tgtEl>
                                          <p:spTgt spid="53"/>
                                        </p:tgtEl>
                                      </p:cBhvr>
                                    </p:animEffect>
                                  </p:childTnLst>
                                </p:cTn>
                              </p:par>
                              <p:par>
                                <p:cTn id="92" presetID="10" presetClass="exit" presetSubtype="0" fill="hold" grpId="1" nodeType="withEffect">
                                  <p:stCondLst>
                                    <p:cond delay="0"/>
                                  </p:stCondLst>
                                  <p:childTnLst>
                                    <p:animEffect transition="out" filter="fade">
                                      <p:cBhvr>
                                        <p:cTn id="93" dur="250"/>
                                        <p:tgtEl>
                                          <p:spTgt spid="52"/>
                                        </p:tgtEl>
                                      </p:cBhvr>
                                    </p:animEffect>
                                    <p:set>
                                      <p:cBhvr>
                                        <p:cTn id="94" dur="1" fill="hold">
                                          <p:stCondLst>
                                            <p:cond delay="249"/>
                                          </p:stCondLst>
                                        </p:cTn>
                                        <p:tgtEl>
                                          <p:spTgt spid="52"/>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250"/>
                                        <p:tgtEl>
                                          <p:spTgt spid="54"/>
                                        </p:tgtEl>
                                      </p:cBhvr>
                                    </p:animEffect>
                                  </p:childTnLst>
                                </p:cTn>
                              </p:par>
                            </p:childTnLst>
                          </p:cTn>
                        </p:par>
                        <p:par>
                          <p:cTn id="98" fill="hold">
                            <p:stCondLst>
                              <p:cond delay="16000"/>
                            </p:stCondLst>
                            <p:childTnLst>
                              <p:par>
                                <p:cTn id="99" presetID="10" presetClass="entr" presetSubtype="0" fill="hold" nodeType="after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250"/>
                                        <p:tgtEl>
                                          <p:spTgt spid="58"/>
                                        </p:tgtEl>
                                      </p:cBhvr>
                                    </p:animEffect>
                                  </p:childTnLst>
                                </p:cTn>
                              </p:par>
                              <p:par>
                                <p:cTn id="102" presetID="8" presetClass="emph" presetSubtype="0" fill="hold" nodeType="withEffect">
                                  <p:stCondLst>
                                    <p:cond delay="0"/>
                                  </p:stCondLst>
                                  <p:childTnLst>
                                    <p:animRot by="21600000">
                                      <p:cBhvr>
                                        <p:cTn id="103" dur="2000" fill="hold"/>
                                        <p:tgtEl>
                                          <p:spTgt spid="58"/>
                                        </p:tgtEl>
                                        <p:attrNameLst>
                                          <p:attrName>r</p:attrName>
                                        </p:attrNameLst>
                                      </p:cBhvr>
                                    </p:animRot>
                                  </p:childTnLst>
                                </p:cTn>
                              </p:par>
                            </p:childTnLst>
                          </p:cTn>
                        </p:par>
                        <p:par>
                          <p:cTn id="104" fill="hold">
                            <p:stCondLst>
                              <p:cond delay="18000"/>
                            </p:stCondLst>
                            <p:childTnLst>
                              <p:par>
                                <p:cTn id="105" presetID="10" presetClass="exit" presetSubtype="0" fill="hold" nodeType="afterEffect">
                                  <p:stCondLst>
                                    <p:cond delay="0"/>
                                  </p:stCondLst>
                                  <p:childTnLst>
                                    <p:animEffect transition="out" filter="fade">
                                      <p:cBhvr>
                                        <p:cTn id="106" dur="250"/>
                                        <p:tgtEl>
                                          <p:spTgt spid="58"/>
                                        </p:tgtEl>
                                      </p:cBhvr>
                                    </p:animEffect>
                                    <p:set>
                                      <p:cBhvr>
                                        <p:cTn id="107" dur="1" fill="hold">
                                          <p:stCondLst>
                                            <p:cond delay="24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6" grpId="0" animBg="1"/>
      <p:bldP spid="45" grpId="0"/>
      <p:bldP spid="46" grpId="0"/>
      <p:bldP spid="49" grpId="0"/>
      <p:bldP spid="49" grpId="1"/>
      <p:bldP spid="50" grpId="0"/>
      <p:bldP spid="50" grpId="1"/>
      <p:bldP spid="51" grpId="0"/>
      <p:bldP spid="51" grpId="1"/>
      <p:bldP spid="52" grpId="0"/>
      <p:bldP spid="52" grpId="1"/>
      <p:bldP spid="53" grpId="0"/>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Virtualization</a:t>
            </a:r>
            <a:endParaRPr lang="en-US" dirty="0"/>
          </a:p>
        </p:txBody>
      </p:sp>
      <p:sp>
        <p:nvSpPr>
          <p:cNvPr id="3" name="Right Triangle 2"/>
          <p:cNvSpPr/>
          <p:nvPr/>
        </p:nvSpPr>
        <p:spPr bwMode="auto">
          <a:xfrm flipH="1" flipV="1">
            <a:off x="519249" y="2106830"/>
            <a:ext cx="224109" cy="2332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400758" y="1735617"/>
            <a:ext cx="5177917"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Secure Isolation for traffic segregation, without VLANs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migration </a:t>
            </a:r>
            <a:r>
              <a:rPr lang="en-US" sz="1600" dirty="0">
                <a:solidFill>
                  <a:srgbClr val="EFEFEF"/>
                </a:solidFill>
                <a:cs typeface="Segoe UI" pitchFamily="34" charset="0"/>
              </a:rPr>
              <a:t>f</a:t>
            </a:r>
            <a:r>
              <a:rPr lang="en-US" sz="1600" dirty="0" smtClean="0">
                <a:solidFill>
                  <a:srgbClr val="EFEFEF"/>
                </a:solidFill>
                <a:cs typeface="Segoe UI" pitchFamily="34" charset="0"/>
              </a:rPr>
              <a:t>lexibility</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Seamless Integration</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Key Concepts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Provider Address – Unique IP addresses routable on physical network</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Networks – Boundary of isolation between different sets of VMs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Customer Address – VM Guest OS IP addresses within the VM Networks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Policy Table – maintains relationship between different addresses &amp; networks</a:t>
            </a:r>
          </a:p>
        </p:txBody>
      </p:sp>
      <p:sp>
        <p:nvSpPr>
          <p:cNvPr id="5" name="Rectangle 4"/>
          <p:cNvSpPr/>
          <p:nvPr/>
        </p:nvSpPr>
        <p:spPr>
          <a:xfrm>
            <a:off x="519249" y="1116232"/>
            <a:ext cx="4294434" cy="1030822"/>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Network Isolation &amp; Flexibility without VLAN Complexity</a:t>
            </a:r>
            <a:endParaRPr lang="en-US" sz="2400" kern="0" dirty="0">
              <a:solidFill>
                <a:srgbClr val="FFFFFF"/>
              </a:solidFill>
            </a:endParaRPr>
          </a:p>
        </p:txBody>
      </p:sp>
      <p:grpSp>
        <p:nvGrpSpPr>
          <p:cNvPr id="6" name="Group 5"/>
          <p:cNvGrpSpPr/>
          <p:nvPr/>
        </p:nvGrpSpPr>
        <p:grpSpPr>
          <a:xfrm>
            <a:off x="5637747" y="3058710"/>
            <a:ext cx="6033420" cy="1113130"/>
            <a:chOff x="709547" y="4337218"/>
            <a:chExt cx="6588807" cy="1215596"/>
          </a:xfrm>
        </p:grpSpPr>
        <p:sp>
          <p:nvSpPr>
            <p:cNvPr id="7" name="Freeform 207"/>
            <p:cNvSpPr>
              <a:spLocks noEditPoints="1"/>
            </p:cNvSpPr>
            <p:nvPr/>
          </p:nvSpPr>
          <p:spPr bwMode="gray">
            <a:xfrm>
              <a:off x="831085" y="4340582"/>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8" name="Freeform 207"/>
            <p:cNvSpPr>
              <a:spLocks noEditPoints="1"/>
            </p:cNvSpPr>
            <p:nvPr/>
          </p:nvSpPr>
          <p:spPr bwMode="gray">
            <a:xfrm>
              <a:off x="2132949"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9" name="Freeform 207"/>
            <p:cNvSpPr>
              <a:spLocks noEditPoints="1"/>
            </p:cNvSpPr>
            <p:nvPr/>
          </p:nvSpPr>
          <p:spPr bwMode="gray">
            <a:xfrm>
              <a:off x="3434813"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10" name="Freeform 207"/>
            <p:cNvSpPr>
              <a:spLocks noEditPoints="1"/>
            </p:cNvSpPr>
            <p:nvPr/>
          </p:nvSpPr>
          <p:spPr bwMode="gray">
            <a:xfrm>
              <a:off x="4736677"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11" name="Freeform 207"/>
            <p:cNvSpPr>
              <a:spLocks noEditPoints="1"/>
            </p:cNvSpPr>
            <p:nvPr/>
          </p:nvSpPr>
          <p:spPr bwMode="gray">
            <a:xfrm>
              <a:off x="6038541"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12" name="TextBox 11"/>
            <p:cNvSpPr txBox="1"/>
            <p:nvPr/>
          </p:nvSpPr>
          <p:spPr>
            <a:xfrm>
              <a:off x="709547" y="5333278"/>
              <a:ext cx="1390744" cy="211748"/>
            </a:xfrm>
            <a:prstGeom prst="rect">
              <a:avLst/>
            </a:prstGeom>
            <a:noFill/>
          </p:spPr>
          <p:txBody>
            <a:bodyPr wrap="square" lIns="0" tIns="0" rIns="0" bIns="0" rtlCol="0">
              <a:spAutoFit/>
            </a:bodyPr>
            <a:lstStyle/>
            <a:p>
              <a:pPr algn="ctr" defTabSz="914363">
                <a:lnSpc>
                  <a:spcPct val="90000"/>
                </a:lnSpc>
              </a:pPr>
              <a:r>
                <a:rPr lang="en-US" sz="1400" spc="-50" dirty="0">
                  <a:gradFill>
                    <a:gsLst>
                      <a:gs pos="79817">
                        <a:srgbClr val="505050"/>
                      </a:gs>
                      <a:gs pos="30000">
                        <a:srgbClr val="505050"/>
                      </a:gs>
                    </a:gsLst>
                    <a:lin ang="5400000" scaled="0"/>
                  </a:gradFill>
                </a:rPr>
                <a:t>192.168.2.10</a:t>
              </a:r>
            </a:p>
          </p:txBody>
        </p:sp>
        <p:sp>
          <p:nvSpPr>
            <p:cNvPr id="13" name="TextBox 12"/>
            <p:cNvSpPr txBox="1"/>
            <p:nvPr/>
          </p:nvSpPr>
          <p:spPr>
            <a:xfrm>
              <a:off x="2021647" y="5339147"/>
              <a:ext cx="1390744" cy="211748"/>
            </a:xfrm>
            <a:prstGeom prst="rect">
              <a:avLst/>
            </a:prstGeom>
            <a:noFill/>
          </p:spPr>
          <p:txBody>
            <a:bodyPr wrap="square" lIns="0" tIns="0" rIns="0" bIns="0" rtlCol="0">
              <a:spAutoFit/>
            </a:bodyPr>
            <a:lstStyle/>
            <a:p>
              <a:pPr algn="ctr" defTabSz="914363">
                <a:lnSpc>
                  <a:spcPct val="90000"/>
                </a:lnSpc>
              </a:pPr>
              <a:r>
                <a:rPr lang="en-US" sz="1400" spc="-50" dirty="0">
                  <a:gradFill>
                    <a:gsLst>
                      <a:gs pos="79817">
                        <a:srgbClr val="505050"/>
                      </a:gs>
                      <a:gs pos="30000">
                        <a:srgbClr val="505050"/>
                      </a:gs>
                    </a:gsLst>
                    <a:lin ang="5400000" scaled="0"/>
                  </a:gradFill>
                </a:rPr>
                <a:t>192.168.2.11</a:t>
              </a:r>
            </a:p>
          </p:txBody>
        </p:sp>
        <p:sp>
          <p:nvSpPr>
            <p:cNvPr id="14" name="TextBox 13"/>
            <p:cNvSpPr txBox="1"/>
            <p:nvPr/>
          </p:nvSpPr>
          <p:spPr>
            <a:xfrm>
              <a:off x="3289343" y="5327077"/>
              <a:ext cx="1390744" cy="211748"/>
            </a:xfrm>
            <a:prstGeom prst="rect">
              <a:avLst/>
            </a:prstGeom>
            <a:noFill/>
          </p:spPr>
          <p:txBody>
            <a:bodyPr wrap="square" lIns="0" tIns="0" rIns="0" bIns="0" rtlCol="0">
              <a:spAutoFit/>
            </a:bodyPr>
            <a:lstStyle/>
            <a:p>
              <a:pPr algn="ctr" defTabSz="914363">
                <a:lnSpc>
                  <a:spcPct val="90000"/>
                </a:lnSpc>
              </a:pPr>
              <a:r>
                <a:rPr lang="en-US" sz="1400" spc="-50" dirty="0">
                  <a:gradFill>
                    <a:gsLst>
                      <a:gs pos="79817">
                        <a:srgbClr val="505050"/>
                      </a:gs>
                      <a:gs pos="30000">
                        <a:srgbClr val="505050"/>
                      </a:gs>
                    </a:gsLst>
                    <a:lin ang="5400000" scaled="0"/>
                  </a:gradFill>
                </a:rPr>
                <a:t>192.168.2.12</a:t>
              </a:r>
            </a:p>
          </p:txBody>
        </p:sp>
        <p:sp>
          <p:nvSpPr>
            <p:cNvPr id="15" name="TextBox 14"/>
            <p:cNvSpPr txBox="1"/>
            <p:nvPr/>
          </p:nvSpPr>
          <p:spPr>
            <a:xfrm>
              <a:off x="4601444" y="5332945"/>
              <a:ext cx="1390744" cy="211748"/>
            </a:xfrm>
            <a:prstGeom prst="rect">
              <a:avLst/>
            </a:prstGeom>
            <a:noFill/>
          </p:spPr>
          <p:txBody>
            <a:bodyPr wrap="square" lIns="0" tIns="0" rIns="0" bIns="0" rtlCol="0">
              <a:spAutoFit/>
            </a:bodyPr>
            <a:lstStyle/>
            <a:p>
              <a:pPr algn="ctr" defTabSz="914363">
                <a:lnSpc>
                  <a:spcPct val="90000"/>
                </a:lnSpc>
              </a:pPr>
              <a:r>
                <a:rPr lang="en-US" sz="1400" spc="-50" dirty="0">
                  <a:gradFill>
                    <a:gsLst>
                      <a:gs pos="79817">
                        <a:srgbClr val="505050"/>
                      </a:gs>
                      <a:gs pos="30000">
                        <a:srgbClr val="505050"/>
                      </a:gs>
                    </a:gsLst>
                    <a:lin ang="5400000" scaled="0"/>
                  </a:gradFill>
                </a:rPr>
                <a:t>192.168.2.13</a:t>
              </a:r>
            </a:p>
          </p:txBody>
        </p:sp>
        <p:sp>
          <p:nvSpPr>
            <p:cNvPr id="16" name="TextBox 15"/>
            <p:cNvSpPr txBox="1"/>
            <p:nvPr/>
          </p:nvSpPr>
          <p:spPr>
            <a:xfrm>
              <a:off x="5907610" y="5341066"/>
              <a:ext cx="1390744" cy="211748"/>
            </a:xfrm>
            <a:prstGeom prst="rect">
              <a:avLst/>
            </a:prstGeom>
            <a:noFill/>
          </p:spPr>
          <p:txBody>
            <a:bodyPr wrap="square" lIns="0" tIns="0" rIns="0" bIns="0" rtlCol="0">
              <a:spAutoFit/>
            </a:bodyPr>
            <a:lstStyle/>
            <a:p>
              <a:pPr algn="ctr" defTabSz="914363">
                <a:lnSpc>
                  <a:spcPct val="90000"/>
                </a:lnSpc>
              </a:pPr>
              <a:r>
                <a:rPr lang="en-US" sz="1400" spc="-50" dirty="0">
                  <a:gradFill>
                    <a:gsLst>
                      <a:gs pos="79817">
                        <a:srgbClr val="505050"/>
                      </a:gs>
                      <a:gs pos="30000">
                        <a:srgbClr val="505050"/>
                      </a:gs>
                    </a:gsLst>
                    <a:lin ang="5400000" scaled="0"/>
                  </a:gradFill>
                </a:rPr>
                <a:t>192.168.2.14</a:t>
              </a:r>
            </a:p>
          </p:txBody>
        </p:sp>
      </p:grpSp>
      <p:grpSp>
        <p:nvGrpSpPr>
          <p:cNvPr id="17" name="Group 16"/>
          <p:cNvGrpSpPr/>
          <p:nvPr/>
        </p:nvGrpSpPr>
        <p:grpSpPr>
          <a:xfrm>
            <a:off x="5662943" y="1403951"/>
            <a:ext cx="3107156" cy="1436751"/>
            <a:chOff x="2768077" y="1809070"/>
            <a:chExt cx="3107156" cy="1436751"/>
          </a:xfrm>
        </p:grpSpPr>
        <p:grpSp>
          <p:nvGrpSpPr>
            <p:cNvPr id="18" name="Group 17"/>
            <p:cNvGrpSpPr/>
            <p:nvPr/>
          </p:nvGrpSpPr>
          <p:grpSpPr>
            <a:xfrm>
              <a:off x="3077980" y="2152556"/>
              <a:ext cx="2504335" cy="615944"/>
              <a:chOff x="8425638" y="1600200"/>
              <a:chExt cx="2504335" cy="615944"/>
            </a:xfrm>
          </p:grpSpPr>
          <p:sp>
            <p:nvSpPr>
              <p:cNvPr id="24" name="Freeform 207"/>
              <p:cNvSpPr>
                <a:spLocks noEditPoints="1"/>
              </p:cNvSpPr>
              <p:nvPr/>
            </p:nvSpPr>
            <p:spPr bwMode="gray">
              <a:xfrm>
                <a:off x="8425638" y="1600200"/>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25" name="Freeform 207"/>
              <p:cNvSpPr>
                <a:spLocks noEditPoints="1"/>
              </p:cNvSpPr>
              <p:nvPr/>
            </p:nvSpPr>
            <p:spPr bwMode="gray">
              <a:xfrm>
                <a:off x="9272664"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26" name="Freeform 207"/>
              <p:cNvSpPr>
                <a:spLocks noEditPoints="1"/>
              </p:cNvSpPr>
              <p:nvPr/>
            </p:nvSpPr>
            <p:spPr bwMode="gray">
              <a:xfrm>
                <a:off x="10126377"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grpSp>
        <p:sp>
          <p:nvSpPr>
            <p:cNvPr id="19" name="TextBox 18"/>
            <p:cNvSpPr txBox="1"/>
            <p:nvPr/>
          </p:nvSpPr>
          <p:spPr>
            <a:xfrm>
              <a:off x="2768077" y="2833966"/>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79817">
                        <a:srgbClr val="505050"/>
                      </a:gs>
                      <a:gs pos="30000">
                        <a:srgbClr val="505050"/>
                      </a:gs>
                    </a:gsLst>
                    <a:lin ang="5400000" scaled="0"/>
                  </a:gradFill>
                </a:rPr>
                <a:t>10.10.10.10</a:t>
              </a:r>
            </a:p>
          </p:txBody>
        </p:sp>
        <p:sp>
          <p:nvSpPr>
            <p:cNvPr id="20" name="TextBox 19"/>
            <p:cNvSpPr txBox="1"/>
            <p:nvPr/>
          </p:nvSpPr>
          <p:spPr>
            <a:xfrm>
              <a:off x="3615103" y="2837610"/>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79817">
                        <a:srgbClr val="505050"/>
                      </a:gs>
                      <a:gs pos="30000">
                        <a:srgbClr val="505050"/>
                      </a:gs>
                    </a:gsLst>
                    <a:lin ang="5400000" scaled="0"/>
                  </a:gradFill>
                </a:rPr>
                <a:t>10.10.10.11</a:t>
              </a:r>
            </a:p>
          </p:txBody>
        </p:sp>
        <p:sp>
          <p:nvSpPr>
            <p:cNvPr id="21" name="TextBox 20"/>
            <p:cNvSpPr txBox="1"/>
            <p:nvPr/>
          </p:nvSpPr>
          <p:spPr>
            <a:xfrm>
              <a:off x="4484489" y="2833966"/>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79817">
                        <a:srgbClr val="505050"/>
                      </a:gs>
                      <a:gs pos="30000">
                        <a:srgbClr val="505050"/>
                      </a:gs>
                    </a:gsLst>
                    <a:lin ang="5400000" scaled="0"/>
                  </a:gradFill>
                </a:rPr>
                <a:t>10.10.10.12</a:t>
              </a:r>
            </a:p>
          </p:txBody>
        </p:sp>
        <p:sp>
          <p:nvSpPr>
            <p:cNvPr id="22" name="Rounded Rectangle 21"/>
            <p:cNvSpPr/>
            <p:nvPr/>
          </p:nvSpPr>
          <p:spPr bwMode="auto">
            <a:xfrm>
              <a:off x="2939144" y="1910443"/>
              <a:ext cx="2759528" cy="1335378"/>
            </a:xfrm>
            <a:prstGeom prst="roundRect">
              <a:avLst/>
            </a:prstGeom>
            <a:noFill/>
            <a:ln w="381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79817">
                      <a:srgbClr val="505050"/>
                    </a:gs>
                    <a:gs pos="30000">
                      <a:srgbClr val="505050"/>
                    </a:gs>
                  </a:gsLst>
                  <a:lin ang="5400000" scaled="0"/>
                </a:gradFill>
              </a:endParaRPr>
            </a:p>
          </p:txBody>
        </p:sp>
        <p:sp>
          <p:nvSpPr>
            <p:cNvPr id="23" name="TextBox 22"/>
            <p:cNvSpPr txBox="1"/>
            <p:nvPr/>
          </p:nvSpPr>
          <p:spPr>
            <a:xfrm>
              <a:off x="3631432" y="1809070"/>
              <a:ext cx="1390744" cy="221599"/>
            </a:xfrm>
            <a:prstGeom prst="rect">
              <a:avLst/>
            </a:prstGeom>
            <a:solidFill>
              <a:schemeClr val="bg2"/>
            </a:solidFill>
          </p:spPr>
          <p:txBody>
            <a:bodyPr wrap="square" lIns="0" tIns="0" rIns="0" bIns="0" rtlCol="0">
              <a:spAutoFit/>
            </a:bodyPr>
            <a:lstStyle/>
            <a:p>
              <a:pPr algn="ctr" defTabSz="914363">
                <a:lnSpc>
                  <a:spcPct val="90000"/>
                </a:lnSpc>
              </a:pPr>
              <a:r>
                <a:rPr lang="en-US" sz="1600" b="1" spc="-50" dirty="0">
                  <a:gradFill>
                    <a:gsLst>
                      <a:gs pos="79817">
                        <a:srgbClr val="505050"/>
                      </a:gs>
                      <a:gs pos="30000">
                        <a:srgbClr val="505050"/>
                      </a:gs>
                    </a:gsLst>
                    <a:lin ang="5400000" scaled="0"/>
                  </a:gradFill>
                </a:rPr>
                <a:t>Blue Network</a:t>
              </a:r>
            </a:p>
          </p:txBody>
        </p:sp>
      </p:grpSp>
      <p:grpSp>
        <p:nvGrpSpPr>
          <p:cNvPr id="27" name="Group 26"/>
          <p:cNvGrpSpPr/>
          <p:nvPr/>
        </p:nvGrpSpPr>
        <p:grpSpPr>
          <a:xfrm>
            <a:off x="8564011" y="1403951"/>
            <a:ext cx="3107156" cy="1436751"/>
            <a:chOff x="2768077" y="1809070"/>
            <a:chExt cx="3107156" cy="1436751"/>
          </a:xfrm>
        </p:grpSpPr>
        <p:grpSp>
          <p:nvGrpSpPr>
            <p:cNvPr id="28" name="Group 27"/>
            <p:cNvGrpSpPr/>
            <p:nvPr/>
          </p:nvGrpSpPr>
          <p:grpSpPr>
            <a:xfrm>
              <a:off x="3077980" y="2152556"/>
              <a:ext cx="2504335" cy="615944"/>
              <a:chOff x="8425638" y="1600200"/>
              <a:chExt cx="2504335" cy="615944"/>
            </a:xfrm>
          </p:grpSpPr>
          <p:sp>
            <p:nvSpPr>
              <p:cNvPr id="34" name="Freeform 207"/>
              <p:cNvSpPr>
                <a:spLocks noEditPoints="1"/>
              </p:cNvSpPr>
              <p:nvPr/>
            </p:nvSpPr>
            <p:spPr bwMode="gray">
              <a:xfrm>
                <a:off x="8425638" y="1600200"/>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35" name="Freeform 207"/>
              <p:cNvSpPr>
                <a:spLocks noEditPoints="1"/>
              </p:cNvSpPr>
              <p:nvPr/>
            </p:nvSpPr>
            <p:spPr bwMode="gray">
              <a:xfrm>
                <a:off x="9272664"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sp>
            <p:nvSpPr>
              <p:cNvPr id="36" name="Freeform 207"/>
              <p:cNvSpPr>
                <a:spLocks noEditPoints="1"/>
              </p:cNvSpPr>
              <p:nvPr/>
            </p:nvSpPr>
            <p:spPr bwMode="gray">
              <a:xfrm>
                <a:off x="10126377"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79817">
                        <a:srgbClr val="505050"/>
                      </a:gs>
                      <a:gs pos="30000">
                        <a:srgbClr val="505050"/>
                      </a:gs>
                    </a:gsLst>
                    <a:lin ang="5400000" scaled="0"/>
                  </a:gradFill>
                </a:endParaRPr>
              </a:p>
            </p:txBody>
          </p:sp>
        </p:grpSp>
        <p:sp>
          <p:nvSpPr>
            <p:cNvPr id="29" name="TextBox 28"/>
            <p:cNvSpPr txBox="1"/>
            <p:nvPr/>
          </p:nvSpPr>
          <p:spPr>
            <a:xfrm>
              <a:off x="2768077" y="2833966"/>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79817">
                        <a:srgbClr val="505050"/>
                      </a:gs>
                      <a:gs pos="30000">
                        <a:srgbClr val="505050"/>
                      </a:gs>
                    </a:gsLst>
                    <a:lin ang="5400000" scaled="0"/>
                  </a:gradFill>
                </a:rPr>
                <a:t>10.10.10.10</a:t>
              </a:r>
            </a:p>
          </p:txBody>
        </p:sp>
        <p:sp>
          <p:nvSpPr>
            <p:cNvPr id="30" name="TextBox 29"/>
            <p:cNvSpPr txBox="1"/>
            <p:nvPr/>
          </p:nvSpPr>
          <p:spPr>
            <a:xfrm>
              <a:off x="3615103" y="2837610"/>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79817">
                        <a:srgbClr val="505050"/>
                      </a:gs>
                      <a:gs pos="30000">
                        <a:srgbClr val="505050"/>
                      </a:gs>
                    </a:gsLst>
                    <a:lin ang="5400000" scaled="0"/>
                  </a:gradFill>
                </a:rPr>
                <a:t>10.10.10.11</a:t>
              </a:r>
            </a:p>
          </p:txBody>
        </p:sp>
        <p:sp>
          <p:nvSpPr>
            <p:cNvPr id="31" name="TextBox 30"/>
            <p:cNvSpPr txBox="1"/>
            <p:nvPr/>
          </p:nvSpPr>
          <p:spPr>
            <a:xfrm>
              <a:off x="4484489" y="2833966"/>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79817">
                        <a:srgbClr val="505050"/>
                      </a:gs>
                      <a:gs pos="30000">
                        <a:srgbClr val="505050"/>
                      </a:gs>
                    </a:gsLst>
                    <a:lin ang="5400000" scaled="0"/>
                  </a:gradFill>
                </a:rPr>
                <a:t>10.10.10.12</a:t>
              </a:r>
            </a:p>
          </p:txBody>
        </p:sp>
        <p:sp>
          <p:nvSpPr>
            <p:cNvPr id="32" name="Rounded Rectangle 31"/>
            <p:cNvSpPr/>
            <p:nvPr/>
          </p:nvSpPr>
          <p:spPr bwMode="auto">
            <a:xfrm>
              <a:off x="2939144" y="1910443"/>
              <a:ext cx="2759528" cy="1335378"/>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79817">
                      <a:srgbClr val="505050"/>
                    </a:gs>
                    <a:gs pos="30000">
                      <a:srgbClr val="505050"/>
                    </a:gs>
                  </a:gsLst>
                  <a:lin ang="5400000" scaled="0"/>
                </a:gradFill>
              </a:endParaRPr>
            </a:p>
          </p:txBody>
        </p:sp>
        <p:sp>
          <p:nvSpPr>
            <p:cNvPr id="33" name="TextBox 32"/>
            <p:cNvSpPr txBox="1"/>
            <p:nvPr/>
          </p:nvSpPr>
          <p:spPr>
            <a:xfrm>
              <a:off x="3631432" y="1809070"/>
              <a:ext cx="1390744" cy="221599"/>
            </a:xfrm>
            <a:prstGeom prst="rect">
              <a:avLst/>
            </a:prstGeom>
            <a:solidFill>
              <a:schemeClr val="bg2"/>
            </a:solidFill>
          </p:spPr>
          <p:txBody>
            <a:bodyPr wrap="square" lIns="0" tIns="0" rIns="0" bIns="0" rtlCol="0">
              <a:spAutoFit/>
            </a:bodyPr>
            <a:lstStyle/>
            <a:p>
              <a:pPr algn="ctr" defTabSz="914363">
                <a:lnSpc>
                  <a:spcPct val="90000"/>
                </a:lnSpc>
              </a:pPr>
              <a:r>
                <a:rPr lang="en-US" sz="1600" b="1" spc="-50" dirty="0">
                  <a:gradFill>
                    <a:gsLst>
                      <a:gs pos="79817">
                        <a:srgbClr val="505050"/>
                      </a:gs>
                      <a:gs pos="30000">
                        <a:srgbClr val="505050"/>
                      </a:gs>
                    </a:gsLst>
                    <a:lin ang="5400000" scaled="0"/>
                  </a:gradFill>
                </a:rPr>
                <a:t>Red Network</a:t>
              </a:r>
            </a:p>
          </p:txBody>
        </p:sp>
      </p:grpSp>
      <p:graphicFrame>
        <p:nvGraphicFramePr>
          <p:cNvPr id="37" name="Table 36"/>
          <p:cNvGraphicFramePr>
            <a:graphicFrameLocks noGrp="1"/>
          </p:cNvGraphicFramePr>
          <p:nvPr>
            <p:extLst/>
          </p:nvPr>
        </p:nvGraphicFramePr>
        <p:xfrm>
          <a:off x="6453542" y="4395203"/>
          <a:ext cx="4633114" cy="1869294"/>
        </p:xfrm>
        <a:graphic>
          <a:graphicData uri="http://schemas.openxmlformats.org/drawingml/2006/table">
            <a:tbl>
              <a:tblPr firstRow="1" bandRow="1">
                <a:tableStyleId>{00A15C55-8517-42AA-B614-E9B94910E393}</a:tableStyleId>
              </a:tblPr>
              <a:tblGrid>
                <a:gridCol w="1366825"/>
                <a:gridCol w="1587107"/>
                <a:gridCol w="1679182"/>
              </a:tblGrid>
              <a:tr h="204339">
                <a:tc>
                  <a:txBody>
                    <a:bodyPr/>
                    <a:lstStyle/>
                    <a:p>
                      <a:r>
                        <a:rPr lang="en-US" sz="1400" dirty="0" smtClean="0"/>
                        <a:t>Network/VSID</a:t>
                      </a:r>
                      <a:endParaRPr lang="en-US" sz="1400" dirty="0"/>
                    </a:p>
                  </a:txBody>
                  <a:tcPr marL="53683" marR="53683" marT="26841" marB="26841">
                    <a:solidFill>
                      <a:schemeClr val="tx2"/>
                    </a:solidFill>
                  </a:tcPr>
                </a:tc>
                <a:tc>
                  <a:txBody>
                    <a:bodyPr/>
                    <a:lstStyle/>
                    <a:p>
                      <a:r>
                        <a:rPr lang="en-US" sz="1400" dirty="0" smtClean="0"/>
                        <a:t>Provider Address</a:t>
                      </a:r>
                      <a:endParaRPr lang="en-US" sz="1400" dirty="0"/>
                    </a:p>
                  </a:txBody>
                  <a:tcPr marL="53683" marR="53683" marT="26841" marB="26841">
                    <a:solidFill>
                      <a:schemeClr val="tx2"/>
                    </a:solidFill>
                  </a:tcPr>
                </a:tc>
                <a:tc>
                  <a:txBody>
                    <a:bodyPr/>
                    <a:lstStyle/>
                    <a:p>
                      <a:r>
                        <a:rPr lang="en-US" sz="1400" dirty="0" smtClean="0"/>
                        <a:t>Customer Address</a:t>
                      </a:r>
                      <a:endParaRPr lang="en-US" sz="1400" dirty="0"/>
                    </a:p>
                  </a:txBody>
                  <a:tcPr marL="53683" marR="53683" marT="26841" marB="26841">
                    <a:solidFill>
                      <a:schemeClr val="tx2"/>
                    </a:solidFill>
                  </a:tcPr>
                </a:tc>
              </a:tr>
              <a:tr h="204339">
                <a:tc>
                  <a:txBody>
                    <a:bodyPr/>
                    <a:lstStyle/>
                    <a:p>
                      <a:r>
                        <a:rPr lang="en-US" sz="1400" b="1" dirty="0" smtClean="0">
                          <a:gradFill>
                            <a:gsLst>
                              <a:gs pos="91743">
                                <a:schemeClr val="tx2"/>
                              </a:gs>
                              <a:gs pos="79817">
                                <a:schemeClr val="tx2"/>
                              </a:gs>
                            </a:gsLst>
                            <a:lin ang="5400000" scaled="0"/>
                          </a:gradFill>
                        </a:rPr>
                        <a:t>Blue (5001)</a:t>
                      </a:r>
                      <a:endParaRPr lang="en-US" sz="1400" b="1" dirty="0">
                        <a:gradFill>
                          <a:gsLst>
                            <a:gs pos="91743">
                              <a:schemeClr val="tx2"/>
                            </a:gs>
                            <a:gs pos="79817">
                              <a:schemeClr val="tx2"/>
                            </a:gs>
                          </a:gsLst>
                          <a:lin ang="5400000" scaled="0"/>
                        </a:gradFill>
                      </a:endParaRPr>
                    </a:p>
                  </a:txBody>
                  <a:tcPr marL="53683" marR="53683" marT="26841" marB="26841">
                    <a:solidFill>
                      <a:srgbClr val="CBD8D5"/>
                    </a:solidFill>
                  </a:tcPr>
                </a:tc>
                <a:tc>
                  <a:txBody>
                    <a:bodyPr/>
                    <a:lstStyle/>
                    <a:p>
                      <a:r>
                        <a:rPr lang="en-US" sz="1400" b="1" dirty="0" smtClean="0">
                          <a:gradFill>
                            <a:gsLst>
                              <a:gs pos="91743">
                                <a:schemeClr val="tx2"/>
                              </a:gs>
                              <a:gs pos="79817">
                                <a:schemeClr val="tx2"/>
                              </a:gs>
                            </a:gsLst>
                            <a:lin ang="5400000" scaled="0"/>
                          </a:gradFill>
                        </a:rPr>
                        <a:t>192.168.2.10</a:t>
                      </a:r>
                      <a:endParaRPr lang="en-US" sz="1400" b="1" dirty="0">
                        <a:gradFill>
                          <a:gsLst>
                            <a:gs pos="91743">
                              <a:schemeClr val="tx2"/>
                            </a:gs>
                            <a:gs pos="79817">
                              <a:schemeClr val="tx2"/>
                            </a:gs>
                          </a:gsLst>
                          <a:lin ang="5400000" scaled="0"/>
                        </a:gradFill>
                      </a:endParaRPr>
                    </a:p>
                  </a:txBody>
                  <a:tcPr marL="53683" marR="53683" marT="26841" marB="26841">
                    <a:solidFill>
                      <a:srgbClr val="CBD8D5"/>
                    </a:solidFill>
                  </a:tcPr>
                </a:tc>
                <a:tc>
                  <a:txBody>
                    <a:bodyPr/>
                    <a:lstStyle/>
                    <a:p>
                      <a:r>
                        <a:rPr lang="en-US" sz="1400" b="1" dirty="0" smtClean="0">
                          <a:gradFill>
                            <a:gsLst>
                              <a:gs pos="91743">
                                <a:schemeClr val="tx2"/>
                              </a:gs>
                              <a:gs pos="79817">
                                <a:schemeClr val="tx2"/>
                              </a:gs>
                            </a:gsLst>
                            <a:lin ang="5400000" scaled="0"/>
                          </a:gradFill>
                        </a:rPr>
                        <a:t>10.10.10.10</a:t>
                      </a:r>
                      <a:endParaRPr lang="en-US" sz="1400" b="1" dirty="0">
                        <a:gradFill>
                          <a:gsLst>
                            <a:gs pos="91743">
                              <a:schemeClr val="tx2"/>
                            </a:gs>
                            <a:gs pos="79817">
                              <a:schemeClr val="tx2"/>
                            </a:gs>
                          </a:gsLst>
                          <a:lin ang="5400000" scaled="0"/>
                        </a:gradFill>
                      </a:endParaRPr>
                    </a:p>
                  </a:txBody>
                  <a:tcPr marL="53683" marR="53683" marT="26841" marB="26841">
                    <a:solidFill>
                      <a:srgbClr val="CBD8D5"/>
                    </a:solidFill>
                  </a:tcPr>
                </a:tc>
              </a:tr>
              <a:tr h="204339">
                <a:tc>
                  <a:txBody>
                    <a:bodyPr/>
                    <a:lstStyle/>
                    <a:p>
                      <a:r>
                        <a:rPr lang="en-US" sz="1400" b="1" dirty="0" smtClean="0">
                          <a:gradFill>
                            <a:gsLst>
                              <a:gs pos="91743">
                                <a:schemeClr val="tx2"/>
                              </a:gs>
                              <a:gs pos="79817">
                                <a:schemeClr val="tx2"/>
                              </a:gs>
                            </a:gsLst>
                            <a:lin ang="5400000" scaled="0"/>
                          </a:gradFill>
                        </a:rPr>
                        <a:t>Blue (5001)</a:t>
                      </a:r>
                      <a:endParaRPr lang="en-US" sz="1400" b="1" dirty="0">
                        <a:gradFill>
                          <a:gsLst>
                            <a:gs pos="91743">
                              <a:schemeClr val="tx2"/>
                            </a:gs>
                            <a:gs pos="79817">
                              <a:schemeClr val="tx2"/>
                            </a:gs>
                          </a:gsLst>
                          <a:lin ang="5400000" scaled="0"/>
                        </a:gradFill>
                      </a:endParaRPr>
                    </a:p>
                  </a:txBody>
                  <a:tcPr marL="53683" marR="53683" marT="26841" marB="26841">
                    <a:solidFill>
                      <a:srgbClr val="E7EDEB"/>
                    </a:solidFill>
                  </a:tcPr>
                </a:tc>
                <a:tc>
                  <a:txBody>
                    <a:bodyPr/>
                    <a:lstStyle/>
                    <a:p>
                      <a:r>
                        <a:rPr lang="en-US" sz="1400" b="1" dirty="0" smtClean="0">
                          <a:gradFill>
                            <a:gsLst>
                              <a:gs pos="91743">
                                <a:schemeClr val="tx2"/>
                              </a:gs>
                              <a:gs pos="79817">
                                <a:schemeClr val="tx2"/>
                              </a:gs>
                            </a:gsLst>
                            <a:lin ang="5400000" scaled="0"/>
                          </a:gradFill>
                        </a:rPr>
                        <a:t>192.168.2.10</a:t>
                      </a:r>
                      <a:endParaRPr lang="en-US" sz="1400" b="1" dirty="0">
                        <a:gradFill>
                          <a:gsLst>
                            <a:gs pos="91743">
                              <a:schemeClr val="tx2"/>
                            </a:gs>
                            <a:gs pos="79817">
                              <a:schemeClr val="tx2"/>
                            </a:gs>
                          </a:gsLst>
                          <a:lin ang="5400000" scaled="0"/>
                        </a:gradFill>
                      </a:endParaRPr>
                    </a:p>
                  </a:txBody>
                  <a:tcPr marL="53683" marR="53683" marT="26841" marB="26841">
                    <a:solidFill>
                      <a:srgbClr val="E7EDEB"/>
                    </a:solidFill>
                  </a:tcPr>
                </a:tc>
                <a:tc>
                  <a:txBody>
                    <a:bodyPr/>
                    <a:lstStyle/>
                    <a:p>
                      <a:r>
                        <a:rPr lang="en-US" sz="1400" b="1" dirty="0" smtClean="0">
                          <a:gradFill>
                            <a:gsLst>
                              <a:gs pos="91743">
                                <a:schemeClr val="tx2"/>
                              </a:gs>
                              <a:gs pos="79817">
                                <a:schemeClr val="tx2"/>
                              </a:gs>
                            </a:gsLst>
                            <a:lin ang="5400000" scaled="0"/>
                          </a:gradFill>
                        </a:rPr>
                        <a:t>10.10.10.11</a:t>
                      </a:r>
                      <a:endParaRPr lang="en-US" sz="1400" b="1" dirty="0">
                        <a:gradFill>
                          <a:gsLst>
                            <a:gs pos="91743">
                              <a:schemeClr val="tx2"/>
                            </a:gs>
                            <a:gs pos="79817">
                              <a:schemeClr val="tx2"/>
                            </a:gs>
                          </a:gsLst>
                          <a:lin ang="5400000" scaled="0"/>
                        </a:gradFill>
                      </a:endParaRPr>
                    </a:p>
                  </a:txBody>
                  <a:tcPr marL="53683" marR="53683" marT="26841" marB="26841">
                    <a:solidFill>
                      <a:srgbClr val="E7EDEB"/>
                    </a:solidFill>
                  </a:tcPr>
                </a:tc>
              </a:tr>
              <a:tr h="204339">
                <a:tc>
                  <a:txBody>
                    <a:bodyPr/>
                    <a:lstStyle/>
                    <a:p>
                      <a:r>
                        <a:rPr lang="en-US" sz="1400" b="1" dirty="0" smtClean="0">
                          <a:gradFill>
                            <a:gsLst>
                              <a:gs pos="91743">
                                <a:schemeClr val="tx2"/>
                              </a:gs>
                              <a:gs pos="79817">
                                <a:schemeClr val="tx2"/>
                              </a:gs>
                            </a:gsLst>
                            <a:lin ang="5400000" scaled="0"/>
                          </a:gradFill>
                        </a:rPr>
                        <a:t>Blue (5001)</a:t>
                      </a:r>
                      <a:endParaRPr lang="en-US" sz="1400" b="1" dirty="0">
                        <a:gradFill>
                          <a:gsLst>
                            <a:gs pos="91743">
                              <a:schemeClr val="tx2"/>
                            </a:gs>
                            <a:gs pos="79817">
                              <a:schemeClr val="tx2"/>
                            </a:gs>
                          </a:gsLst>
                          <a:lin ang="5400000" scaled="0"/>
                        </a:gradFill>
                      </a:endParaRPr>
                    </a:p>
                  </a:txBody>
                  <a:tcPr marL="53683" marR="53683" marT="26841" marB="26841">
                    <a:solidFill>
                      <a:srgbClr val="CBD8D5"/>
                    </a:solidFill>
                  </a:tcPr>
                </a:tc>
                <a:tc>
                  <a:txBody>
                    <a:bodyPr/>
                    <a:lstStyle/>
                    <a:p>
                      <a:r>
                        <a:rPr lang="en-US" sz="1400" b="1" dirty="0" smtClean="0">
                          <a:gradFill>
                            <a:gsLst>
                              <a:gs pos="91743">
                                <a:schemeClr val="tx2"/>
                              </a:gs>
                              <a:gs pos="79817">
                                <a:schemeClr val="tx2"/>
                              </a:gs>
                            </a:gsLst>
                            <a:lin ang="5400000" scaled="0"/>
                          </a:gradFill>
                        </a:rPr>
                        <a:t>192.168.2.12</a:t>
                      </a:r>
                      <a:endParaRPr lang="en-US" sz="1400" b="1" dirty="0">
                        <a:gradFill>
                          <a:gsLst>
                            <a:gs pos="91743">
                              <a:schemeClr val="tx2"/>
                            </a:gs>
                            <a:gs pos="79817">
                              <a:schemeClr val="tx2"/>
                            </a:gs>
                          </a:gsLst>
                          <a:lin ang="5400000" scaled="0"/>
                        </a:gradFill>
                      </a:endParaRPr>
                    </a:p>
                  </a:txBody>
                  <a:tcPr marL="53683" marR="53683" marT="26841" marB="26841">
                    <a:solidFill>
                      <a:srgbClr val="CBD8D5"/>
                    </a:solidFill>
                  </a:tcPr>
                </a:tc>
                <a:tc>
                  <a:txBody>
                    <a:bodyPr/>
                    <a:lstStyle/>
                    <a:p>
                      <a:r>
                        <a:rPr lang="en-US" sz="1400" b="1" dirty="0" smtClean="0">
                          <a:gradFill>
                            <a:gsLst>
                              <a:gs pos="91743">
                                <a:schemeClr val="tx2"/>
                              </a:gs>
                              <a:gs pos="79817">
                                <a:schemeClr val="tx2"/>
                              </a:gs>
                            </a:gsLst>
                            <a:lin ang="5400000" scaled="0"/>
                          </a:gradFill>
                        </a:rPr>
                        <a:t>10.10.10.12</a:t>
                      </a:r>
                      <a:endParaRPr lang="en-US" sz="1400" b="1" dirty="0">
                        <a:gradFill>
                          <a:gsLst>
                            <a:gs pos="91743">
                              <a:schemeClr val="tx2"/>
                            </a:gs>
                            <a:gs pos="79817">
                              <a:schemeClr val="tx2"/>
                            </a:gs>
                          </a:gsLst>
                          <a:lin ang="5400000" scaled="0"/>
                        </a:gradFill>
                      </a:endParaRPr>
                    </a:p>
                  </a:txBody>
                  <a:tcPr marL="53683" marR="53683" marT="26841" marB="26841">
                    <a:solidFill>
                      <a:srgbClr val="CBD8D5"/>
                    </a:solidFill>
                  </a:tcPr>
                </a:tc>
              </a:tr>
              <a:tr h="204339">
                <a:tc>
                  <a:txBody>
                    <a:bodyPr/>
                    <a:lstStyle/>
                    <a:p>
                      <a:r>
                        <a:rPr lang="en-US" sz="1400" b="1" dirty="0" smtClean="0">
                          <a:solidFill>
                            <a:srgbClr val="C00000"/>
                          </a:solidFill>
                        </a:rPr>
                        <a:t>Red (6001)</a:t>
                      </a:r>
                      <a:endParaRPr lang="en-US" sz="1400" b="1" dirty="0">
                        <a:solidFill>
                          <a:srgbClr val="C00000"/>
                        </a:solidFill>
                      </a:endParaRPr>
                    </a:p>
                  </a:txBody>
                  <a:tcPr marL="53683" marR="53683" marT="26841" marB="26841">
                    <a:solidFill>
                      <a:srgbClr val="E7EDEB"/>
                    </a:solidFill>
                  </a:tcPr>
                </a:tc>
                <a:tc>
                  <a:txBody>
                    <a:bodyPr/>
                    <a:lstStyle/>
                    <a:p>
                      <a:r>
                        <a:rPr lang="en-US" sz="1400" b="1" dirty="0" smtClean="0">
                          <a:solidFill>
                            <a:srgbClr val="C00000"/>
                          </a:solidFill>
                        </a:rPr>
                        <a:t>192.168.2.13</a:t>
                      </a:r>
                      <a:endParaRPr lang="en-US" sz="1400" b="1" dirty="0">
                        <a:solidFill>
                          <a:srgbClr val="C00000"/>
                        </a:solidFill>
                      </a:endParaRPr>
                    </a:p>
                  </a:txBody>
                  <a:tcPr marL="53683" marR="53683" marT="26841" marB="26841">
                    <a:solidFill>
                      <a:srgbClr val="E7EDEB"/>
                    </a:solidFill>
                  </a:tcPr>
                </a:tc>
                <a:tc>
                  <a:txBody>
                    <a:bodyPr/>
                    <a:lstStyle/>
                    <a:p>
                      <a:r>
                        <a:rPr lang="en-US" sz="1400" b="1" dirty="0" smtClean="0">
                          <a:solidFill>
                            <a:srgbClr val="C00000"/>
                          </a:solidFill>
                        </a:rPr>
                        <a:t>10.10.10.10</a:t>
                      </a:r>
                      <a:endParaRPr lang="en-US" sz="1400" b="1" dirty="0">
                        <a:solidFill>
                          <a:srgbClr val="C00000"/>
                        </a:solidFill>
                      </a:endParaRPr>
                    </a:p>
                  </a:txBody>
                  <a:tcPr marL="53683" marR="53683" marT="26841" marB="26841">
                    <a:solidFill>
                      <a:srgbClr val="E7EDEB"/>
                    </a:solidFill>
                  </a:tcPr>
                </a:tc>
              </a:tr>
              <a:tr h="204339">
                <a:tc>
                  <a:txBody>
                    <a:bodyPr/>
                    <a:lstStyle/>
                    <a:p>
                      <a:r>
                        <a:rPr lang="en-US" sz="1400" b="1" dirty="0" smtClean="0">
                          <a:solidFill>
                            <a:srgbClr val="C00000"/>
                          </a:solidFill>
                        </a:rPr>
                        <a:t>Red (6001)</a:t>
                      </a:r>
                      <a:endParaRPr lang="en-US" sz="1400" b="1" dirty="0">
                        <a:solidFill>
                          <a:srgbClr val="C00000"/>
                        </a:solidFill>
                      </a:endParaRPr>
                    </a:p>
                  </a:txBody>
                  <a:tcPr marL="53683" marR="53683" marT="26841" marB="26841">
                    <a:solidFill>
                      <a:srgbClr val="CBD8D5"/>
                    </a:solidFill>
                  </a:tcPr>
                </a:tc>
                <a:tc>
                  <a:txBody>
                    <a:bodyPr/>
                    <a:lstStyle/>
                    <a:p>
                      <a:r>
                        <a:rPr lang="en-US" sz="1400" b="1" dirty="0" smtClean="0">
                          <a:solidFill>
                            <a:srgbClr val="C00000"/>
                          </a:solidFill>
                        </a:rPr>
                        <a:t>192.168.2.14</a:t>
                      </a:r>
                      <a:endParaRPr lang="en-US" sz="1400" b="1" dirty="0">
                        <a:solidFill>
                          <a:srgbClr val="C00000"/>
                        </a:solidFill>
                      </a:endParaRPr>
                    </a:p>
                  </a:txBody>
                  <a:tcPr marL="53683" marR="53683" marT="26841" marB="26841">
                    <a:solidFill>
                      <a:srgbClr val="CBD8D5"/>
                    </a:solidFill>
                  </a:tcPr>
                </a:tc>
                <a:tc>
                  <a:txBody>
                    <a:bodyPr/>
                    <a:lstStyle/>
                    <a:p>
                      <a:r>
                        <a:rPr lang="en-US" sz="1400" b="1" dirty="0" smtClean="0">
                          <a:solidFill>
                            <a:srgbClr val="C00000"/>
                          </a:solidFill>
                        </a:rPr>
                        <a:t>10.10.10.11</a:t>
                      </a:r>
                      <a:endParaRPr lang="en-US" sz="1400" b="1" dirty="0">
                        <a:solidFill>
                          <a:srgbClr val="C00000"/>
                        </a:solidFill>
                      </a:endParaRPr>
                    </a:p>
                  </a:txBody>
                  <a:tcPr marL="53683" marR="53683" marT="26841" marB="26841">
                    <a:solidFill>
                      <a:srgbClr val="CBD8D5"/>
                    </a:solidFill>
                  </a:tcPr>
                </a:tc>
              </a:tr>
              <a:tr h="204339">
                <a:tc>
                  <a:txBody>
                    <a:bodyPr/>
                    <a:lstStyle/>
                    <a:p>
                      <a:r>
                        <a:rPr lang="en-US" sz="1400" b="1" dirty="0" smtClean="0">
                          <a:solidFill>
                            <a:srgbClr val="C00000"/>
                          </a:solidFill>
                        </a:rPr>
                        <a:t>Red (6001)</a:t>
                      </a:r>
                      <a:endParaRPr lang="en-US" sz="1400" b="1" dirty="0">
                        <a:solidFill>
                          <a:srgbClr val="C00000"/>
                        </a:solidFill>
                      </a:endParaRPr>
                    </a:p>
                  </a:txBody>
                  <a:tcPr marL="53683" marR="53683" marT="26841" marB="26841">
                    <a:solidFill>
                      <a:srgbClr val="E7EDEB"/>
                    </a:solidFill>
                  </a:tcPr>
                </a:tc>
                <a:tc>
                  <a:txBody>
                    <a:bodyPr/>
                    <a:lstStyle/>
                    <a:p>
                      <a:r>
                        <a:rPr lang="en-US" sz="1400" b="1" dirty="0" smtClean="0">
                          <a:solidFill>
                            <a:srgbClr val="C00000"/>
                          </a:solidFill>
                        </a:rPr>
                        <a:t>192.168.2.12</a:t>
                      </a:r>
                      <a:endParaRPr lang="en-US" sz="1400" b="1" dirty="0">
                        <a:solidFill>
                          <a:srgbClr val="C00000"/>
                        </a:solidFill>
                      </a:endParaRPr>
                    </a:p>
                  </a:txBody>
                  <a:tcPr marL="53683" marR="53683" marT="26841" marB="26841">
                    <a:solidFill>
                      <a:srgbClr val="E7EDEB"/>
                    </a:solidFill>
                  </a:tcPr>
                </a:tc>
                <a:tc>
                  <a:txBody>
                    <a:bodyPr/>
                    <a:lstStyle/>
                    <a:p>
                      <a:r>
                        <a:rPr lang="en-US" sz="1400" b="1" dirty="0" smtClean="0">
                          <a:solidFill>
                            <a:srgbClr val="C00000"/>
                          </a:solidFill>
                        </a:rPr>
                        <a:t>10.10.10.12</a:t>
                      </a:r>
                      <a:endParaRPr lang="en-US" sz="1400" b="1" dirty="0">
                        <a:solidFill>
                          <a:srgbClr val="C00000"/>
                        </a:solidFill>
                      </a:endParaRPr>
                    </a:p>
                  </a:txBody>
                  <a:tcPr marL="53683" marR="53683" marT="26841" marB="26841">
                    <a:solidFill>
                      <a:srgbClr val="E7EDEB"/>
                    </a:solidFill>
                  </a:tcPr>
                </a:tc>
              </a:tr>
            </a:tbl>
          </a:graphicData>
        </a:graphic>
      </p:graphicFrame>
      <p:sp>
        <p:nvSpPr>
          <p:cNvPr id="38" name="5-Point Star 37"/>
          <p:cNvSpPr/>
          <p:nvPr/>
        </p:nvSpPr>
        <p:spPr bwMode="auto">
          <a:xfrm>
            <a:off x="10879728" y="5137710"/>
            <a:ext cx="343929" cy="364376"/>
          </a:xfrm>
          <a:prstGeom prst="star5">
            <a:avLst/>
          </a:prstGeom>
          <a:solidFill>
            <a:srgbClr val="F7A8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39" name="5-Point Star 38"/>
          <p:cNvSpPr/>
          <p:nvPr/>
        </p:nvSpPr>
        <p:spPr bwMode="auto">
          <a:xfrm>
            <a:off x="10879728" y="5923983"/>
            <a:ext cx="343929" cy="364376"/>
          </a:xfrm>
          <a:prstGeom prst="star5">
            <a:avLst/>
          </a:prstGeom>
          <a:solidFill>
            <a:srgbClr val="F7A8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814156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Virtualization through NVGRE</a:t>
            </a:r>
            <a:endParaRPr lang="en-US" dirty="0"/>
          </a:p>
        </p:txBody>
      </p:sp>
      <p:sp>
        <p:nvSpPr>
          <p:cNvPr id="3" name="Right Triangle 2"/>
          <p:cNvSpPr/>
          <p:nvPr/>
        </p:nvSpPr>
        <p:spPr bwMode="auto">
          <a:xfrm flipH="1" flipV="1">
            <a:off x="519249" y="2106830"/>
            <a:ext cx="224109" cy="2332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703563" y="1432810"/>
            <a:ext cx="4572307"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Network Virtualization using Generic Route Encapsulation uses</a:t>
            </a:r>
            <a:br>
              <a:rPr lang="en-US" sz="1600" dirty="0" smtClean="0">
                <a:solidFill>
                  <a:srgbClr val="EFEFEF"/>
                </a:solidFill>
                <a:cs typeface="Segoe UI" pitchFamily="34" charset="0"/>
              </a:rPr>
            </a:br>
            <a:r>
              <a:rPr lang="en-US" sz="1600" dirty="0" smtClean="0">
                <a:solidFill>
                  <a:srgbClr val="EFEFEF"/>
                </a:solidFill>
                <a:cs typeface="Segoe UI" pitchFamily="34" charset="0"/>
              </a:rPr>
              <a:t>encapsulation &amp; tunneling</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Standard proposed by Microsoft, Intel, Arista Networks, HP, Dell &amp; Emulex</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traffic within the same VSID routable </a:t>
            </a:r>
            <a:r>
              <a:rPr lang="en-US" sz="1600" dirty="0">
                <a:solidFill>
                  <a:srgbClr val="EFEFEF"/>
                </a:solidFill>
                <a:cs typeface="Segoe UI" pitchFamily="34" charset="0"/>
              </a:rPr>
              <a:t>over different physical subnets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VM’s packet encapsulated for</a:t>
            </a:r>
            <a:br>
              <a:rPr lang="en-US" sz="1600" dirty="0" smtClean="0">
                <a:solidFill>
                  <a:srgbClr val="EFEFEF"/>
                </a:solidFill>
                <a:cs typeface="Segoe UI" pitchFamily="34" charset="0"/>
              </a:rPr>
            </a:br>
            <a:r>
              <a:rPr lang="en-US" sz="1600" dirty="0" smtClean="0">
                <a:solidFill>
                  <a:srgbClr val="EFEFEF"/>
                </a:solidFill>
                <a:cs typeface="Segoe UI" pitchFamily="34" charset="0"/>
              </a:rPr>
              <a:t>transmission over physical network</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Network Virtualization is part of the Hyper-V Extensible Switch</a:t>
            </a:r>
          </a:p>
        </p:txBody>
      </p:sp>
      <p:sp>
        <p:nvSpPr>
          <p:cNvPr id="5" name="Rectangle 4"/>
          <p:cNvSpPr/>
          <p:nvPr/>
        </p:nvSpPr>
        <p:spPr>
          <a:xfrm>
            <a:off x="519249" y="1116232"/>
            <a:ext cx="4294434" cy="1030822"/>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Network Isolation &amp; Flexibility without VLAN Complexity</a:t>
            </a:r>
            <a:endParaRPr lang="en-US" sz="2400" kern="0" dirty="0">
              <a:solidFill>
                <a:srgbClr val="FFFFFF"/>
              </a:solidFill>
            </a:endParaRPr>
          </a:p>
        </p:txBody>
      </p:sp>
      <p:grpSp>
        <p:nvGrpSpPr>
          <p:cNvPr id="6" name="Group 5"/>
          <p:cNvGrpSpPr/>
          <p:nvPr/>
        </p:nvGrpSpPr>
        <p:grpSpPr>
          <a:xfrm>
            <a:off x="5995537" y="4144638"/>
            <a:ext cx="5108440" cy="1449231"/>
            <a:chOff x="5993949" y="4144637"/>
            <a:chExt cx="5108440" cy="1449231"/>
          </a:xfrm>
        </p:grpSpPr>
        <p:sp>
          <p:nvSpPr>
            <p:cNvPr id="7" name="Freeform 207"/>
            <p:cNvSpPr>
              <a:spLocks noEditPoints="1"/>
            </p:cNvSpPr>
            <p:nvPr/>
          </p:nvSpPr>
          <p:spPr bwMode="gray">
            <a:xfrm>
              <a:off x="6218062" y="4144637"/>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8" name="Freeform 207"/>
            <p:cNvSpPr>
              <a:spLocks noEditPoints="1"/>
            </p:cNvSpPr>
            <p:nvPr/>
          </p:nvSpPr>
          <p:spPr bwMode="gray">
            <a:xfrm>
              <a:off x="9823702" y="4144637"/>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9" name="TextBox 8"/>
            <p:cNvSpPr txBox="1"/>
            <p:nvPr/>
          </p:nvSpPr>
          <p:spPr>
            <a:xfrm>
              <a:off x="5993949" y="5149619"/>
              <a:ext cx="1390744" cy="193899"/>
            </a:xfrm>
            <a:prstGeom prst="rect">
              <a:avLst/>
            </a:prstGeom>
            <a:noFill/>
          </p:spPr>
          <p:txBody>
            <a:bodyPr wrap="square" lIns="0" tIns="0" rIns="0" bIns="0" rtlCol="0">
              <a:spAutoFit/>
            </a:bodyPr>
            <a:lstStyle/>
            <a:p>
              <a:pPr algn="ctr" defTabSz="914363">
                <a:lnSpc>
                  <a:spcPct val="90000"/>
                </a:lnSpc>
              </a:pPr>
              <a:r>
                <a:rPr lang="en-US" sz="1400" spc="-50" dirty="0">
                  <a:gradFill>
                    <a:gsLst>
                      <a:gs pos="2917">
                        <a:srgbClr val="505050"/>
                      </a:gs>
                      <a:gs pos="30000">
                        <a:srgbClr val="505050"/>
                      </a:gs>
                    </a:gsLst>
                    <a:lin ang="5400000" scaled="0"/>
                  </a:gradFill>
                </a:rPr>
                <a:t>192.168.2.10</a:t>
              </a:r>
            </a:p>
          </p:txBody>
        </p:sp>
        <p:sp>
          <p:nvSpPr>
            <p:cNvPr id="10" name="TextBox 9"/>
            <p:cNvSpPr txBox="1"/>
            <p:nvPr/>
          </p:nvSpPr>
          <p:spPr>
            <a:xfrm>
              <a:off x="9711645" y="5149619"/>
              <a:ext cx="1390744" cy="193899"/>
            </a:xfrm>
            <a:prstGeom prst="rect">
              <a:avLst/>
            </a:prstGeom>
            <a:noFill/>
          </p:spPr>
          <p:txBody>
            <a:bodyPr wrap="square" lIns="0" tIns="0" rIns="0" bIns="0" rtlCol="0">
              <a:spAutoFit/>
            </a:bodyPr>
            <a:lstStyle/>
            <a:p>
              <a:pPr algn="ctr" defTabSz="914363">
                <a:lnSpc>
                  <a:spcPct val="90000"/>
                </a:lnSpc>
              </a:pPr>
              <a:r>
                <a:rPr lang="en-US" sz="1400" spc="-50" dirty="0">
                  <a:gradFill>
                    <a:gsLst>
                      <a:gs pos="2917">
                        <a:srgbClr val="505050"/>
                      </a:gs>
                      <a:gs pos="30000">
                        <a:srgbClr val="505050"/>
                      </a:gs>
                    </a:gsLst>
                    <a:lin ang="5400000" scaled="0"/>
                  </a:gradFill>
                </a:rPr>
                <a:t>192.168.5.12</a:t>
              </a:r>
            </a:p>
          </p:txBody>
        </p:sp>
        <p:sp>
          <p:nvSpPr>
            <p:cNvPr id="11" name="Left-Right Arrow 10"/>
            <p:cNvSpPr/>
            <p:nvPr/>
          </p:nvSpPr>
          <p:spPr bwMode="auto">
            <a:xfrm>
              <a:off x="7384693" y="5118253"/>
              <a:ext cx="2439009" cy="225265"/>
            </a:xfrm>
            <a:prstGeom prst="leftRight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
          <p:nvSpPr>
            <p:cNvPr id="12" name="TextBox 11"/>
            <p:cNvSpPr txBox="1"/>
            <p:nvPr/>
          </p:nvSpPr>
          <p:spPr>
            <a:xfrm>
              <a:off x="7908825" y="5399969"/>
              <a:ext cx="1390744" cy="193899"/>
            </a:xfrm>
            <a:prstGeom prst="rect">
              <a:avLst/>
            </a:prstGeom>
            <a:noFill/>
          </p:spPr>
          <p:txBody>
            <a:bodyPr wrap="square" lIns="0" tIns="0" rIns="0" bIns="0" rtlCol="0">
              <a:spAutoFit/>
            </a:bodyPr>
            <a:lstStyle/>
            <a:p>
              <a:pPr algn="ctr" defTabSz="914363">
                <a:lnSpc>
                  <a:spcPct val="90000"/>
                </a:lnSpc>
              </a:pPr>
              <a:r>
                <a:rPr lang="en-US" sz="1400" spc="-50" dirty="0">
                  <a:gradFill>
                    <a:gsLst>
                      <a:gs pos="2917">
                        <a:srgbClr val="505050"/>
                      </a:gs>
                      <a:gs pos="30000">
                        <a:srgbClr val="505050"/>
                      </a:gs>
                    </a:gsLst>
                    <a:lin ang="5400000" scaled="0"/>
                  </a:gradFill>
                </a:rPr>
                <a:t>Different</a:t>
              </a:r>
              <a:r>
                <a:rPr lang="en-US" sz="1400" spc="-50" dirty="0">
                  <a:gradFill>
                    <a:gsLst>
                      <a:gs pos="2917">
                        <a:srgbClr val="00188F"/>
                      </a:gs>
                      <a:gs pos="30000">
                        <a:srgbClr val="00188F"/>
                      </a:gs>
                    </a:gsLst>
                    <a:lin ang="5400000" scaled="0"/>
                  </a:gradFill>
                </a:rPr>
                <a:t> </a:t>
              </a:r>
              <a:r>
                <a:rPr lang="en-US" sz="1400" spc="-50" dirty="0">
                  <a:gradFill>
                    <a:gsLst>
                      <a:gs pos="2917">
                        <a:srgbClr val="505050"/>
                      </a:gs>
                      <a:gs pos="30000">
                        <a:srgbClr val="505050"/>
                      </a:gs>
                    </a:gsLst>
                    <a:lin ang="5400000" scaled="0"/>
                  </a:gradFill>
                </a:rPr>
                <a:t>Subnets</a:t>
              </a:r>
            </a:p>
          </p:txBody>
        </p:sp>
      </p:grpSp>
      <p:grpSp>
        <p:nvGrpSpPr>
          <p:cNvPr id="13" name="Group 12"/>
          <p:cNvGrpSpPr/>
          <p:nvPr/>
        </p:nvGrpSpPr>
        <p:grpSpPr>
          <a:xfrm>
            <a:off x="6089814" y="3121674"/>
            <a:ext cx="5008771" cy="820070"/>
            <a:chOff x="6093618" y="3231930"/>
            <a:chExt cx="5008771" cy="820070"/>
          </a:xfrm>
        </p:grpSpPr>
        <p:sp>
          <p:nvSpPr>
            <p:cNvPr id="14" name="Freeform 207"/>
            <p:cNvSpPr>
              <a:spLocks noEditPoints="1"/>
            </p:cNvSpPr>
            <p:nvPr/>
          </p:nvSpPr>
          <p:spPr bwMode="gray">
            <a:xfrm>
              <a:off x="6399579" y="3253586"/>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15" name="Freeform 207"/>
            <p:cNvSpPr>
              <a:spLocks noEditPoints="1"/>
            </p:cNvSpPr>
            <p:nvPr/>
          </p:nvSpPr>
          <p:spPr bwMode="gray">
            <a:xfrm>
              <a:off x="10005219" y="3231930"/>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16" name="TextBox 15"/>
            <p:cNvSpPr txBox="1"/>
            <p:nvPr/>
          </p:nvSpPr>
          <p:spPr>
            <a:xfrm>
              <a:off x="6093618" y="3882968"/>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35780">
                        <a:srgbClr val="505050"/>
                      </a:gs>
                      <a:gs pos="55963">
                        <a:srgbClr val="505050"/>
                      </a:gs>
                    </a:gsLst>
                    <a:lin ang="5400000" scaled="0"/>
                  </a:gradFill>
                </a:rPr>
                <a:t>10.10.10.10</a:t>
              </a:r>
            </a:p>
          </p:txBody>
        </p:sp>
        <p:sp>
          <p:nvSpPr>
            <p:cNvPr id="17" name="TextBox 16"/>
            <p:cNvSpPr txBox="1"/>
            <p:nvPr/>
          </p:nvSpPr>
          <p:spPr>
            <a:xfrm>
              <a:off x="9711645" y="3885801"/>
              <a:ext cx="1390744" cy="166199"/>
            </a:xfrm>
            <a:prstGeom prst="rect">
              <a:avLst/>
            </a:prstGeom>
            <a:noFill/>
          </p:spPr>
          <p:txBody>
            <a:bodyPr wrap="square" lIns="0" tIns="0" rIns="0" bIns="0" rtlCol="0">
              <a:spAutoFit/>
            </a:bodyPr>
            <a:lstStyle/>
            <a:p>
              <a:pPr algn="ctr" defTabSz="914363">
                <a:lnSpc>
                  <a:spcPct val="90000"/>
                </a:lnSpc>
              </a:pPr>
              <a:r>
                <a:rPr lang="en-US" sz="1200" spc="-50" dirty="0">
                  <a:gradFill>
                    <a:gsLst>
                      <a:gs pos="35780">
                        <a:srgbClr val="505050"/>
                      </a:gs>
                      <a:gs pos="55963">
                        <a:srgbClr val="505050"/>
                      </a:gs>
                    </a:gsLst>
                    <a:lin ang="5400000" scaled="0"/>
                  </a:gradFill>
                </a:rPr>
                <a:t>10.10.10.11</a:t>
              </a:r>
            </a:p>
          </p:txBody>
        </p:sp>
      </p:grpSp>
      <p:graphicFrame>
        <p:nvGraphicFramePr>
          <p:cNvPr id="18" name="Table 17"/>
          <p:cNvGraphicFramePr>
            <a:graphicFrameLocks noGrp="1"/>
          </p:cNvGraphicFramePr>
          <p:nvPr>
            <p:extLst/>
          </p:nvPr>
        </p:nvGraphicFramePr>
        <p:xfrm>
          <a:off x="5801053" y="1975662"/>
          <a:ext cx="5609464" cy="629412"/>
        </p:xfrm>
        <a:graphic>
          <a:graphicData uri="http://schemas.openxmlformats.org/drawingml/2006/table">
            <a:tbl>
              <a:tblPr>
                <a:tableStyleId>{5C22544A-7EE6-4342-B048-85BDC9FD1C3A}</a:tableStyleId>
              </a:tblPr>
              <a:tblGrid>
                <a:gridCol w="1935480"/>
                <a:gridCol w="1134745"/>
                <a:gridCol w="735521"/>
                <a:gridCol w="1803718"/>
              </a:tblGrid>
              <a:tr h="370840">
                <a:tc>
                  <a:txBody>
                    <a:bodyPr/>
                    <a:lstStyle/>
                    <a:p>
                      <a:r>
                        <a:rPr lang="en-US" b="1" dirty="0" smtClean="0">
                          <a:gradFill>
                            <a:gsLst>
                              <a:gs pos="0">
                                <a:schemeClr val="tx1">
                                  <a:lumMod val="75000"/>
                                </a:schemeClr>
                              </a:gs>
                              <a:gs pos="100000">
                                <a:schemeClr val="tx1">
                                  <a:lumMod val="75000"/>
                                </a:schemeClr>
                              </a:gs>
                            </a:gsLst>
                            <a:lin ang="5400000" scaled="0"/>
                          </a:gradFill>
                        </a:rPr>
                        <a:t>192.168.2.10</a:t>
                      </a:r>
                      <a:r>
                        <a:rPr lang="en-US" b="1" baseline="0" dirty="0" smtClean="0">
                          <a:gradFill>
                            <a:gsLst>
                              <a:gs pos="0">
                                <a:schemeClr val="tx1">
                                  <a:lumMod val="75000"/>
                                </a:schemeClr>
                              </a:gs>
                              <a:gs pos="100000">
                                <a:schemeClr val="tx1">
                                  <a:lumMod val="75000"/>
                                </a:schemeClr>
                              </a:gs>
                            </a:gsLst>
                            <a:lin ang="5400000" scaled="0"/>
                          </a:gradFill>
                        </a:rPr>
                        <a:t> -&gt;</a:t>
                      </a:r>
                      <a:br>
                        <a:rPr lang="en-US" b="1" baseline="0" dirty="0" smtClean="0">
                          <a:gradFill>
                            <a:gsLst>
                              <a:gs pos="0">
                                <a:schemeClr val="tx1">
                                  <a:lumMod val="75000"/>
                                </a:schemeClr>
                              </a:gs>
                              <a:gs pos="100000">
                                <a:schemeClr val="tx1">
                                  <a:lumMod val="75000"/>
                                </a:schemeClr>
                              </a:gs>
                            </a:gsLst>
                            <a:lin ang="5400000" scaled="0"/>
                          </a:gradFill>
                        </a:rPr>
                      </a:br>
                      <a:r>
                        <a:rPr lang="en-US" b="1" baseline="0" dirty="0" smtClean="0">
                          <a:gradFill>
                            <a:gsLst>
                              <a:gs pos="0">
                                <a:schemeClr val="tx1">
                                  <a:lumMod val="75000"/>
                                </a:schemeClr>
                              </a:gs>
                              <a:gs pos="100000">
                                <a:schemeClr val="tx1">
                                  <a:lumMod val="75000"/>
                                </a:schemeClr>
                              </a:gs>
                            </a:gsLst>
                            <a:lin ang="5400000" scaled="0"/>
                          </a:gradFill>
                        </a:rPr>
                        <a:t>192.168.5.12</a:t>
                      </a:r>
                      <a:endParaRPr lang="en-US" b="1" dirty="0">
                        <a:gradFill>
                          <a:gsLst>
                            <a:gs pos="0">
                              <a:schemeClr val="tx1">
                                <a:lumMod val="75000"/>
                              </a:schemeClr>
                            </a:gs>
                            <a:gs pos="100000">
                              <a:schemeClr val="tx1">
                                <a:lumMod val="75000"/>
                              </a:schemeClr>
                            </a:gs>
                          </a:gsLst>
                          <a:lin ang="5400000" scaled="0"/>
                        </a:gra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US" b="1" dirty="0" smtClean="0">
                          <a:gradFill>
                            <a:gsLst>
                              <a:gs pos="91743">
                                <a:schemeClr val="tx2"/>
                              </a:gs>
                              <a:gs pos="79817">
                                <a:schemeClr val="tx2"/>
                              </a:gs>
                            </a:gsLst>
                            <a:lin ang="5400000" scaled="0"/>
                          </a:gradFill>
                        </a:rPr>
                        <a:t>GRE Key</a:t>
                      </a:r>
                      <a:br>
                        <a:rPr lang="en-US" b="1" dirty="0" smtClean="0">
                          <a:gradFill>
                            <a:gsLst>
                              <a:gs pos="91743">
                                <a:schemeClr val="tx2"/>
                              </a:gs>
                              <a:gs pos="79817">
                                <a:schemeClr val="tx2"/>
                              </a:gs>
                            </a:gsLst>
                            <a:lin ang="5400000" scaled="0"/>
                          </a:gradFill>
                        </a:rPr>
                      </a:br>
                      <a:r>
                        <a:rPr lang="en-US" b="1" dirty="0" smtClean="0">
                          <a:gradFill>
                            <a:gsLst>
                              <a:gs pos="91743">
                                <a:schemeClr val="tx2"/>
                              </a:gs>
                              <a:gs pos="79817">
                                <a:schemeClr val="tx2"/>
                              </a:gs>
                            </a:gsLst>
                            <a:lin ang="5400000" scaled="0"/>
                          </a:gradFill>
                        </a:rPr>
                        <a:t>(5001)</a:t>
                      </a:r>
                      <a:endParaRPr lang="en-US" b="1" dirty="0">
                        <a:gradFill>
                          <a:gsLst>
                            <a:gs pos="91743">
                              <a:schemeClr val="tx2"/>
                            </a:gs>
                            <a:gs pos="79817">
                              <a:schemeClr val="tx2"/>
                            </a:gs>
                          </a:gsLst>
                          <a:lin ang="5400000" scaled="0"/>
                        </a:gra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US" b="1" dirty="0" smtClean="0">
                          <a:gradFill>
                            <a:gsLst>
                              <a:gs pos="91743">
                                <a:schemeClr val="tx2"/>
                              </a:gs>
                              <a:gs pos="79817">
                                <a:schemeClr val="tx2"/>
                              </a:gs>
                            </a:gsLst>
                            <a:lin ang="5400000" scaled="0"/>
                          </a:gradFill>
                        </a:rPr>
                        <a:t>MAC</a:t>
                      </a:r>
                      <a:endParaRPr lang="en-US" b="1" dirty="0">
                        <a:gradFill>
                          <a:gsLst>
                            <a:gs pos="91743">
                              <a:schemeClr val="tx2"/>
                            </a:gs>
                            <a:gs pos="79817">
                              <a:schemeClr val="tx2"/>
                            </a:gs>
                          </a:gsLst>
                          <a:lin ang="5400000" scaled="0"/>
                        </a:gra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US" b="1" dirty="0" smtClean="0">
                          <a:gradFill>
                            <a:gsLst>
                              <a:gs pos="91743">
                                <a:schemeClr val="tx2"/>
                              </a:gs>
                              <a:gs pos="79817">
                                <a:schemeClr val="tx2"/>
                              </a:gs>
                            </a:gsLst>
                            <a:lin ang="5400000" scaled="0"/>
                          </a:gradFill>
                        </a:rPr>
                        <a:t>10.10.10.10 -&gt;</a:t>
                      </a:r>
                      <a:br>
                        <a:rPr lang="en-US" b="1" dirty="0" smtClean="0">
                          <a:gradFill>
                            <a:gsLst>
                              <a:gs pos="91743">
                                <a:schemeClr val="tx2"/>
                              </a:gs>
                              <a:gs pos="79817">
                                <a:schemeClr val="tx2"/>
                              </a:gs>
                            </a:gsLst>
                            <a:lin ang="5400000" scaled="0"/>
                          </a:gradFill>
                        </a:rPr>
                      </a:br>
                      <a:r>
                        <a:rPr lang="en-US" b="1" dirty="0" smtClean="0">
                          <a:gradFill>
                            <a:gsLst>
                              <a:gs pos="91743">
                                <a:schemeClr val="tx2"/>
                              </a:gs>
                              <a:gs pos="79817">
                                <a:schemeClr val="tx2"/>
                              </a:gs>
                            </a:gsLst>
                            <a:lin ang="5400000" scaled="0"/>
                          </a:gradFill>
                        </a:rPr>
                        <a:t>10.10.10.11</a:t>
                      </a:r>
                      <a:endParaRPr lang="en-US" b="1" dirty="0">
                        <a:gradFill>
                          <a:gsLst>
                            <a:gs pos="91743">
                              <a:schemeClr val="tx2"/>
                            </a:gs>
                            <a:gs pos="79817">
                              <a:schemeClr val="tx2"/>
                            </a:gs>
                          </a:gsLst>
                          <a:lin ang="5400000" scaled="0"/>
                        </a:gra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bl>
          </a:graphicData>
        </a:graphic>
      </p:graphicFrame>
      <p:grpSp>
        <p:nvGrpSpPr>
          <p:cNvPr id="19" name="Group 18"/>
          <p:cNvGrpSpPr/>
          <p:nvPr/>
        </p:nvGrpSpPr>
        <p:grpSpPr>
          <a:xfrm>
            <a:off x="7386281" y="3331951"/>
            <a:ext cx="2439009" cy="678643"/>
            <a:chOff x="7386281" y="3331951"/>
            <a:chExt cx="2439009" cy="678643"/>
          </a:xfrm>
        </p:grpSpPr>
        <p:sp>
          <p:nvSpPr>
            <p:cNvPr id="21" name="Left-Right Arrow 20"/>
            <p:cNvSpPr/>
            <p:nvPr/>
          </p:nvSpPr>
          <p:spPr bwMode="auto">
            <a:xfrm>
              <a:off x="7386281" y="3331951"/>
              <a:ext cx="2439009" cy="225265"/>
            </a:xfrm>
            <a:prstGeom prst="leftRight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35780">
                      <a:srgbClr val="505050"/>
                    </a:gs>
                    <a:gs pos="55963">
                      <a:srgbClr val="505050"/>
                    </a:gs>
                  </a:gsLst>
                  <a:lin ang="5400000" scaled="0"/>
                </a:gradFill>
              </a:endParaRPr>
            </a:p>
          </p:txBody>
        </p:sp>
        <p:sp>
          <p:nvSpPr>
            <p:cNvPr id="22" name="TextBox 21"/>
            <p:cNvSpPr txBox="1"/>
            <p:nvPr/>
          </p:nvSpPr>
          <p:spPr>
            <a:xfrm>
              <a:off x="7910413" y="3622796"/>
              <a:ext cx="1390744" cy="387798"/>
            </a:xfrm>
            <a:prstGeom prst="rect">
              <a:avLst/>
            </a:prstGeom>
            <a:noFill/>
          </p:spPr>
          <p:txBody>
            <a:bodyPr wrap="square" lIns="0" tIns="0" rIns="0" bIns="0" rtlCol="0">
              <a:spAutoFit/>
            </a:bodyPr>
            <a:lstStyle/>
            <a:p>
              <a:pPr algn="ctr" defTabSz="914363">
                <a:lnSpc>
                  <a:spcPct val="90000"/>
                </a:lnSpc>
              </a:pPr>
              <a:r>
                <a:rPr lang="en-US" sz="1400" spc="-50" dirty="0" smtClean="0">
                  <a:gradFill>
                    <a:gsLst>
                      <a:gs pos="35780">
                        <a:srgbClr val="505050"/>
                      </a:gs>
                      <a:gs pos="55963">
                        <a:srgbClr val="505050"/>
                      </a:gs>
                    </a:gsLst>
                    <a:lin ang="5400000" scaled="0"/>
                  </a:gradFill>
                </a:rPr>
                <a:t>Same Customer Network &amp; VSID</a:t>
              </a:r>
              <a:endParaRPr lang="en-US" sz="1400" spc="-50" dirty="0">
                <a:gradFill>
                  <a:gsLst>
                    <a:gs pos="35780">
                      <a:srgbClr val="505050"/>
                    </a:gs>
                    <a:gs pos="55963">
                      <a:srgbClr val="505050"/>
                    </a:gs>
                  </a:gsLst>
                  <a:lin ang="5400000" scaled="0"/>
                </a:gradFill>
              </a:endParaRPr>
            </a:p>
          </p:txBody>
        </p:sp>
      </p:grpSp>
    </p:spTree>
    <p:extLst>
      <p:ext uri="{BB962C8B-B14F-4D97-AF65-F5344CB8AC3E}">
        <p14:creationId xmlns:p14="http://schemas.microsoft.com/office/powerpoint/2010/main" val="1452821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Isosceles Triangle 65"/>
          <p:cNvSpPr/>
          <p:nvPr/>
        </p:nvSpPr>
        <p:spPr bwMode="auto">
          <a:xfrm rot="4663901">
            <a:off x="7416628" y="4786509"/>
            <a:ext cx="672018" cy="1281935"/>
          </a:xfrm>
          <a:prstGeom prst="triangle">
            <a:avLst>
              <a:gd name="adj" fmla="val 15536"/>
            </a:avLst>
          </a:prstGeom>
          <a:solidFill>
            <a:schemeClr val="bg2">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cxnSp>
        <p:nvCxnSpPr>
          <p:cNvPr id="60" name="Straight Connector 59"/>
          <p:cNvCxnSpPr/>
          <p:nvPr/>
        </p:nvCxnSpPr>
        <p:spPr>
          <a:xfrm>
            <a:off x="8641663" y="4424796"/>
            <a:ext cx="12678" cy="37162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641663" y="3335940"/>
            <a:ext cx="12678" cy="72514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0429288" y="2168165"/>
            <a:ext cx="0" cy="787623"/>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9021452" y="3030236"/>
            <a:ext cx="1275246" cy="1"/>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059475" y="3030236"/>
            <a:ext cx="1319963" cy="5166"/>
          </a:xfrm>
          <a:prstGeom prst="line">
            <a:avLst/>
          </a:prstGeom>
          <a:ln w="38100">
            <a:solidFill>
              <a:srgbClr val="83B7EB"/>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25006" y="2168165"/>
            <a:ext cx="0" cy="809577"/>
          </a:xfrm>
          <a:prstGeom prst="line">
            <a:avLst/>
          </a:prstGeom>
          <a:ln w="38100">
            <a:solidFill>
              <a:srgbClr val="83B7EB"/>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0"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10339285" y="2567834"/>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Network Virtualization Gateway</a:t>
            </a:r>
            <a:endParaRPr lang="en-US" dirty="0"/>
          </a:p>
        </p:txBody>
      </p:sp>
      <p:sp>
        <p:nvSpPr>
          <p:cNvPr id="3" name="Right Triangle 2"/>
          <p:cNvSpPr/>
          <p:nvPr/>
        </p:nvSpPr>
        <p:spPr bwMode="auto">
          <a:xfrm flipH="1" flipV="1">
            <a:off x="519249" y="2250751"/>
            <a:ext cx="224109" cy="244635"/>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754638" y="1525660"/>
            <a:ext cx="4470155"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731520" bIns="137160" numCol="1" rtlCol="0" anchor="t" anchorCtr="0" compatLnSpc="1">
            <a:prstTxWarp prst="textNoShape">
              <a:avLst/>
            </a:prstTxWarp>
          </a:bodyPr>
          <a:lstStyle/>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Multi-tenant VPN </a:t>
            </a:r>
            <a:r>
              <a:rPr lang="en-US" sz="1600" dirty="0" smtClean="0">
                <a:solidFill>
                  <a:srgbClr val="EFEFEF"/>
                </a:solidFill>
                <a:cs typeface="Segoe UI" pitchFamily="34" charset="0"/>
              </a:rPr>
              <a:t>gateway built-in to Windows Server 2012 R2</a:t>
            </a:r>
            <a:endParaRPr lang="en-US" sz="1600" dirty="0">
              <a:solidFill>
                <a:srgbClr val="EFEFEF"/>
              </a:solidFill>
              <a:cs typeface="Segoe UI" pitchFamily="34" charset="0"/>
            </a:endParaRP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Integral multitenant edge gateway for seamless connectivity </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Guest clustering for high availability</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BGP for dynamic routes update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Encapsulates  &amp; De-encapsulates</a:t>
            </a:r>
            <a:br>
              <a:rPr lang="en-US" sz="1600" dirty="0" smtClean="0">
                <a:solidFill>
                  <a:srgbClr val="EFEFEF"/>
                </a:solidFill>
                <a:cs typeface="Segoe UI" pitchFamily="34" charset="0"/>
              </a:rPr>
            </a:br>
            <a:r>
              <a:rPr lang="en-US" sz="1600" dirty="0" smtClean="0">
                <a:solidFill>
                  <a:srgbClr val="EFEFEF"/>
                </a:solidFill>
                <a:cs typeface="Segoe UI" pitchFamily="34" charset="0"/>
              </a:rPr>
              <a:t>NVGRE </a:t>
            </a:r>
            <a:r>
              <a:rPr lang="en-US" sz="1600" dirty="0">
                <a:solidFill>
                  <a:srgbClr val="EFEFEF"/>
                </a:solidFill>
                <a:cs typeface="Segoe UI" pitchFamily="34" charset="0"/>
              </a:rPr>
              <a:t>packets</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Multitenant aware NAT </a:t>
            </a:r>
            <a:r>
              <a:rPr lang="en-US" sz="1600" dirty="0" smtClean="0">
                <a:solidFill>
                  <a:srgbClr val="EFEFEF"/>
                </a:solidFill>
                <a:cs typeface="Segoe UI" pitchFamily="34" charset="0"/>
              </a:rPr>
              <a:t>for</a:t>
            </a:r>
            <a:br>
              <a:rPr lang="en-US" sz="1600" dirty="0" smtClean="0">
                <a:solidFill>
                  <a:srgbClr val="EFEFEF"/>
                </a:solidFill>
                <a:cs typeface="Segoe UI" pitchFamily="34" charset="0"/>
              </a:rPr>
            </a:br>
            <a:r>
              <a:rPr lang="en-US" sz="1600" dirty="0" smtClean="0">
                <a:solidFill>
                  <a:srgbClr val="EFEFEF"/>
                </a:solidFill>
                <a:cs typeface="Segoe UI" pitchFamily="34" charset="0"/>
              </a:rPr>
              <a:t>Internet </a:t>
            </a:r>
            <a:r>
              <a:rPr lang="en-US" sz="1600" dirty="0">
                <a:solidFill>
                  <a:srgbClr val="EFEFEF"/>
                </a:solidFill>
                <a:cs typeface="Segoe UI" pitchFamily="34" charset="0"/>
              </a:rPr>
              <a:t>access</a:t>
            </a:r>
          </a:p>
        </p:txBody>
      </p:sp>
      <p:sp>
        <p:nvSpPr>
          <p:cNvPr id="5" name="Rectangle 4"/>
          <p:cNvSpPr/>
          <p:nvPr/>
        </p:nvSpPr>
        <p:spPr>
          <a:xfrm>
            <a:off x="519249" y="1260153"/>
            <a:ext cx="4294434" cy="108132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Bridge </a:t>
            </a:r>
            <a:r>
              <a:rPr lang="en-US" sz="2400" kern="0" dirty="0">
                <a:solidFill>
                  <a:srgbClr val="FFFFFF"/>
                </a:solidFill>
                <a:latin typeface="Segoe UI Light"/>
              </a:rPr>
              <a:t>B</a:t>
            </a:r>
            <a:r>
              <a:rPr lang="en-US" sz="2400" kern="0" dirty="0" smtClean="0">
                <a:solidFill>
                  <a:srgbClr val="FFFFFF"/>
                </a:solidFill>
                <a:latin typeface="Segoe UI Light"/>
              </a:rPr>
              <a:t>etween VM Networks &amp; Physical Networks</a:t>
            </a:r>
            <a:endParaRPr lang="en-US" sz="2400" kern="0" dirty="0">
              <a:solidFill>
                <a:srgbClr val="FFFFFF"/>
              </a:solidFill>
            </a:endParaRPr>
          </a:p>
        </p:txBody>
      </p:sp>
      <p:pic>
        <p:nvPicPr>
          <p:cNvPr id="18" name="Picture 14"/>
          <p:cNvPicPr>
            <a:picLocks noChangeAspect="1" noChangeArrowheads="1"/>
          </p:cNvPicPr>
          <p:nvPr/>
        </p:nvPicPr>
        <p:blipFill>
          <a:blip r:embed="rId4" cstate="email">
            <a:duotone>
              <a:schemeClr val="accent1">
                <a:shade val="45000"/>
                <a:satMod val="135000"/>
              </a:schemeClr>
              <a:prstClr val="white"/>
            </a:duotone>
            <a:lum bright="-5000" contrast="31000"/>
            <a:extLst>
              <a:ext uri="{28A0092B-C50C-407E-A947-70E740481C1C}">
                <a14:useLocalDpi xmlns:a14="http://schemas.microsoft.com/office/drawing/2010/main"/>
              </a:ext>
            </a:extLst>
          </a:blip>
          <a:srcRect/>
          <a:stretch>
            <a:fillRect/>
          </a:stretch>
        </p:blipFill>
        <p:spPr bwMode="auto">
          <a:xfrm>
            <a:off x="6246037" y="1547875"/>
            <a:ext cx="955072" cy="87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4" cstate="email">
            <a:duotone>
              <a:prstClr val="black"/>
              <a:schemeClr val="accent3">
                <a:tint val="45000"/>
                <a:satMod val="400000"/>
              </a:schemeClr>
            </a:duotone>
            <a:lum bright="15000" contrast="48000"/>
            <a:extLst>
              <a:ext uri="{28A0092B-C50C-407E-A947-70E740481C1C}">
                <a14:useLocalDpi xmlns:a14="http://schemas.microsoft.com/office/drawing/2010/main"/>
              </a:ext>
            </a:extLst>
          </a:blip>
          <a:srcRect/>
          <a:stretch>
            <a:fillRect/>
          </a:stretch>
        </p:blipFill>
        <p:spPr bwMode="auto">
          <a:xfrm flipH="1">
            <a:off x="10046022" y="1547874"/>
            <a:ext cx="955072" cy="87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08863" y="1229155"/>
            <a:ext cx="1210565"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Contoso</a:t>
            </a:r>
          </a:p>
        </p:txBody>
      </p:sp>
      <p:sp>
        <p:nvSpPr>
          <p:cNvPr id="21" name="TextBox 20"/>
          <p:cNvSpPr txBox="1"/>
          <p:nvPr/>
        </p:nvSpPr>
        <p:spPr>
          <a:xfrm>
            <a:off x="9955983" y="1238581"/>
            <a:ext cx="1210565"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Fabrikam</a:t>
            </a:r>
          </a:p>
        </p:txBody>
      </p:sp>
      <p:sp>
        <p:nvSpPr>
          <p:cNvPr id="34" name="TextBox 33"/>
          <p:cNvSpPr txBox="1"/>
          <p:nvPr/>
        </p:nvSpPr>
        <p:spPr>
          <a:xfrm>
            <a:off x="5766772" y="2682174"/>
            <a:ext cx="738058" cy="581698"/>
          </a:xfrm>
          <a:prstGeom prst="rect">
            <a:avLst/>
          </a:prstGeom>
          <a:noFill/>
        </p:spPr>
        <p:txBody>
          <a:bodyPr wrap="square" lIns="0" tIns="0" rIns="0" bIns="0" rtlCol="0">
            <a:spAutoFit/>
          </a:bodyPr>
          <a:lstStyle/>
          <a:p>
            <a:pPr algn="r">
              <a:lnSpc>
                <a:spcPct val="90000"/>
              </a:lnSpc>
            </a:pPr>
            <a:r>
              <a:rPr lang="en-US" sz="1400" spc="-50" dirty="0" smtClean="0">
                <a:gradFill>
                  <a:gsLst>
                    <a:gs pos="2917">
                      <a:srgbClr val="505050"/>
                    </a:gs>
                    <a:gs pos="30000">
                      <a:srgbClr val="505050"/>
                    </a:gs>
                  </a:gsLst>
                  <a:lin ang="5400000" scaled="0"/>
                </a:gradFill>
              </a:rPr>
              <a:t>Resilient</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HNV</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Gateway</a:t>
            </a:r>
          </a:p>
        </p:txBody>
      </p:sp>
      <p:pic>
        <p:nvPicPr>
          <p:cNvPr id="36"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543970" y="2575752"/>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714145" y="2682174"/>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10781728" y="2724943"/>
            <a:ext cx="738058" cy="581698"/>
          </a:xfrm>
          <a:prstGeom prst="rect">
            <a:avLst/>
          </a:prstGeom>
          <a:noFill/>
        </p:spPr>
        <p:txBody>
          <a:bodyPr wrap="square" lIns="0" tIns="0" rIns="0" bIns="0" rtlCol="0">
            <a:spAutoFit/>
          </a:bodyPr>
          <a:lstStyle/>
          <a:p>
            <a:pPr>
              <a:lnSpc>
                <a:spcPct val="90000"/>
              </a:lnSpc>
            </a:pPr>
            <a:r>
              <a:rPr lang="en-US" sz="1400" spc="-50" dirty="0" smtClean="0">
                <a:gradFill>
                  <a:gsLst>
                    <a:gs pos="2917">
                      <a:srgbClr val="505050"/>
                    </a:gs>
                    <a:gs pos="30000">
                      <a:srgbClr val="505050"/>
                    </a:gs>
                  </a:gsLst>
                  <a:lin ang="5400000" scaled="0"/>
                </a:gradFill>
              </a:rPr>
              <a:t>Resilient HNV</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Gateway</a:t>
            </a:r>
          </a:p>
        </p:txBody>
      </p:sp>
      <p:pic>
        <p:nvPicPr>
          <p:cNvPr id="39"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10169110" y="2682174"/>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5"/>
          <p:cNvSpPr>
            <a:spLocks/>
          </p:cNvSpPr>
          <p:nvPr/>
        </p:nvSpPr>
        <p:spPr bwMode="auto">
          <a:xfrm>
            <a:off x="7771925" y="2459576"/>
            <a:ext cx="1664060" cy="1141321"/>
          </a:xfrm>
          <a:custGeom>
            <a:avLst/>
            <a:gdLst>
              <a:gd name="T0" fmla="*/ 1249 w 1418"/>
              <a:gd name="T1" fmla="*/ 367 h 964"/>
              <a:gd name="T2" fmla="*/ 1189 w 1418"/>
              <a:gd name="T3" fmla="*/ 378 h 964"/>
              <a:gd name="T4" fmla="*/ 1185 w 1418"/>
              <a:gd name="T5" fmla="*/ 300 h 964"/>
              <a:gd name="T6" fmla="*/ 810 w 1418"/>
              <a:gd name="T7" fmla="*/ 28 h 964"/>
              <a:gd name="T8" fmla="*/ 571 w 1418"/>
              <a:gd name="T9" fmla="*/ 200 h 964"/>
              <a:gd name="T10" fmla="*/ 571 w 1418"/>
              <a:gd name="T11" fmla="*/ 200 h 964"/>
              <a:gd name="T12" fmla="*/ 429 w 1418"/>
              <a:gd name="T13" fmla="*/ 127 h 964"/>
              <a:gd name="T14" fmla="*/ 201 w 1418"/>
              <a:gd name="T15" fmla="*/ 320 h 964"/>
              <a:gd name="T16" fmla="*/ 213 w 1418"/>
              <a:gd name="T17" fmla="*/ 408 h 964"/>
              <a:gd name="T18" fmla="*/ 213 w 1418"/>
              <a:gd name="T19" fmla="*/ 408 h 964"/>
              <a:gd name="T20" fmla="*/ 34 w 1418"/>
              <a:gd name="T21" fmla="*/ 517 h 964"/>
              <a:gd name="T22" fmla="*/ 133 w 1418"/>
              <a:gd name="T23" fmla="*/ 740 h 964"/>
              <a:gd name="T24" fmla="*/ 270 w 1418"/>
              <a:gd name="T25" fmla="*/ 734 h 964"/>
              <a:gd name="T26" fmla="*/ 270 w 1418"/>
              <a:gd name="T27" fmla="*/ 734 h 964"/>
              <a:gd name="T28" fmla="*/ 291 w 1418"/>
              <a:gd name="T29" fmla="*/ 795 h 964"/>
              <a:gd name="T30" fmla="*/ 617 w 1418"/>
              <a:gd name="T31" fmla="*/ 904 h 964"/>
              <a:gd name="T32" fmla="*/ 701 w 1418"/>
              <a:gd name="T33" fmla="*/ 836 h 964"/>
              <a:gd name="T34" fmla="*/ 880 w 1418"/>
              <a:gd name="T35" fmla="*/ 896 h 964"/>
              <a:gd name="T36" fmla="*/ 989 w 1418"/>
              <a:gd name="T37" fmla="*/ 777 h 964"/>
              <a:gd name="T38" fmla="*/ 1135 w 1418"/>
              <a:gd name="T39" fmla="*/ 787 h 964"/>
              <a:gd name="T40" fmla="*/ 1192 w 1418"/>
              <a:gd name="T41" fmla="*/ 697 h 964"/>
              <a:gd name="T42" fmla="*/ 1248 w 1418"/>
              <a:gd name="T43" fmla="*/ 706 h 964"/>
              <a:gd name="T44" fmla="*/ 1418 w 1418"/>
              <a:gd name="T45" fmla="*/ 537 h 964"/>
              <a:gd name="T46" fmla="*/ 1249 w 1418"/>
              <a:gd name="T47" fmla="*/ 36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8" h="964">
                <a:moveTo>
                  <a:pt x="1249" y="367"/>
                </a:moveTo>
                <a:cubicBezTo>
                  <a:pt x="1228" y="367"/>
                  <a:pt x="1207" y="371"/>
                  <a:pt x="1189" y="378"/>
                </a:cubicBezTo>
                <a:cubicBezTo>
                  <a:pt x="1191" y="352"/>
                  <a:pt x="1190" y="326"/>
                  <a:pt x="1185" y="300"/>
                </a:cubicBezTo>
                <a:cubicBezTo>
                  <a:pt x="1157" y="121"/>
                  <a:pt x="989" y="0"/>
                  <a:pt x="810" y="28"/>
                </a:cubicBezTo>
                <a:cubicBezTo>
                  <a:pt x="704" y="45"/>
                  <a:pt x="618" y="112"/>
                  <a:pt x="571" y="200"/>
                </a:cubicBezTo>
                <a:cubicBezTo>
                  <a:pt x="571" y="200"/>
                  <a:pt x="571" y="200"/>
                  <a:pt x="571" y="200"/>
                </a:cubicBezTo>
                <a:cubicBezTo>
                  <a:pt x="537" y="159"/>
                  <a:pt x="486" y="132"/>
                  <a:pt x="429" y="127"/>
                </a:cubicBezTo>
                <a:cubicBezTo>
                  <a:pt x="313" y="117"/>
                  <a:pt x="211" y="204"/>
                  <a:pt x="201" y="320"/>
                </a:cubicBezTo>
                <a:cubicBezTo>
                  <a:pt x="199" y="350"/>
                  <a:pt x="203" y="380"/>
                  <a:pt x="213" y="408"/>
                </a:cubicBezTo>
                <a:cubicBezTo>
                  <a:pt x="213" y="408"/>
                  <a:pt x="213" y="408"/>
                  <a:pt x="213" y="408"/>
                </a:cubicBezTo>
                <a:cubicBezTo>
                  <a:pt x="137" y="400"/>
                  <a:pt x="62" y="443"/>
                  <a:pt x="34" y="517"/>
                </a:cubicBezTo>
                <a:cubicBezTo>
                  <a:pt x="0" y="606"/>
                  <a:pt x="44" y="706"/>
                  <a:pt x="133" y="740"/>
                </a:cubicBezTo>
                <a:cubicBezTo>
                  <a:pt x="179" y="758"/>
                  <a:pt x="229" y="754"/>
                  <a:pt x="270" y="734"/>
                </a:cubicBezTo>
                <a:cubicBezTo>
                  <a:pt x="270" y="734"/>
                  <a:pt x="270" y="734"/>
                  <a:pt x="270" y="734"/>
                </a:cubicBezTo>
                <a:cubicBezTo>
                  <a:pt x="274" y="754"/>
                  <a:pt x="281" y="775"/>
                  <a:pt x="291" y="795"/>
                </a:cubicBezTo>
                <a:cubicBezTo>
                  <a:pt x="351" y="915"/>
                  <a:pt x="497" y="964"/>
                  <a:pt x="617" y="904"/>
                </a:cubicBezTo>
                <a:cubicBezTo>
                  <a:pt x="651" y="887"/>
                  <a:pt x="680" y="864"/>
                  <a:pt x="701" y="836"/>
                </a:cubicBezTo>
                <a:cubicBezTo>
                  <a:pt x="740" y="891"/>
                  <a:pt x="812" y="917"/>
                  <a:pt x="880" y="896"/>
                </a:cubicBezTo>
                <a:cubicBezTo>
                  <a:pt x="937" y="878"/>
                  <a:pt x="977" y="831"/>
                  <a:pt x="989" y="777"/>
                </a:cubicBezTo>
                <a:cubicBezTo>
                  <a:pt x="1029" y="810"/>
                  <a:pt x="1088" y="816"/>
                  <a:pt x="1135" y="787"/>
                </a:cubicBezTo>
                <a:cubicBezTo>
                  <a:pt x="1168" y="766"/>
                  <a:pt x="1188" y="733"/>
                  <a:pt x="1192" y="697"/>
                </a:cubicBezTo>
                <a:cubicBezTo>
                  <a:pt x="1210" y="703"/>
                  <a:pt x="1228" y="706"/>
                  <a:pt x="1248" y="706"/>
                </a:cubicBezTo>
                <a:cubicBezTo>
                  <a:pt x="1342" y="706"/>
                  <a:pt x="1418" y="631"/>
                  <a:pt x="1418" y="537"/>
                </a:cubicBezTo>
                <a:cubicBezTo>
                  <a:pt x="1418" y="443"/>
                  <a:pt x="1342" y="367"/>
                  <a:pt x="1249" y="367"/>
                </a:cubicBezTo>
                <a:close/>
              </a:path>
            </a:pathLst>
          </a:custGeom>
          <a:solidFill>
            <a:schemeClr val="bg2"/>
          </a:solidFill>
          <a:ln>
            <a:noFill/>
          </a:ln>
          <a:extLst/>
        </p:spPr>
        <p:txBody>
          <a:bodyPr vert="horz" wrap="square" lIns="91440" tIns="45720" rIns="91440" bIns="45720" numCol="1" anchor="ctr" anchorCtr="0" compatLnSpc="1">
            <a:prstTxWarp prst="textNoShape">
              <a:avLst/>
            </a:prstTxWarp>
          </a:bodyPr>
          <a:lstStyle/>
          <a:p>
            <a:pPr algn="ctr"/>
            <a:endParaRPr lang="en-GB" sz="1600" dirty="0">
              <a:solidFill>
                <a:srgbClr val="FFFFFF"/>
              </a:solidFill>
            </a:endParaRPr>
          </a:p>
        </p:txBody>
      </p:sp>
      <p:sp>
        <p:nvSpPr>
          <p:cNvPr id="53" name="TextBox 52"/>
          <p:cNvSpPr txBox="1"/>
          <p:nvPr/>
        </p:nvSpPr>
        <p:spPr>
          <a:xfrm>
            <a:off x="7996421" y="2872883"/>
            <a:ext cx="1210565"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Internet</a:t>
            </a:r>
          </a:p>
        </p:txBody>
      </p:sp>
      <p:sp>
        <p:nvSpPr>
          <p:cNvPr id="54" name="TextBox 53"/>
          <p:cNvSpPr txBox="1"/>
          <p:nvPr/>
        </p:nvSpPr>
        <p:spPr>
          <a:xfrm>
            <a:off x="7569089" y="3834589"/>
            <a:ext cx="738058" cy="581698"/>
          </a:xfrm>
          <a:prstGeom prst="rect">
            <a:avLst/>
          </a:prstGeom>
          <a:noFill/>
        </p:spPr>
        <p:txBody>
          <a:bodyPr wrap="square" lIns="0" tIns="0" rIns="0" bIns="0" rtlCol="0">
            <a:spAutoFit/>
          </a:bodyPr>
          <a:lstStyle/>
          <a:p>
            <a:pPr algn="r">
              <a:lnSpc>
                <a:spcPct val="90000"/>
              </a:lnSpc>
            </a:pPr>
            <a:r>
              <a:rPr lang="en-US" sz="1400" spc="-50" dirty="0" smtClean="0">
                <a:gradFill>
                  <a:gsLst>
                    <a:gs pos="2917">
                      <a:srgbClr val="505050"/>
                    </a:gs>
                    <a:gs pos="30000">
                      <a:srgbClr val="505050"/>
                    </a:gs>
                  </a:gsLst>
                  <a:lin ang="5400000" scaled="0"/>
                </a:gradFill>
              </a:rPr>
              <a:t>Resilient</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HNV</a:t>
            </a:r>
            <a:br>
              <a:rPr lang="en-US" sz="1400" spc="-50" dirty="0" smtClean="0">
                <a:gradFill>
                  <a:gsLst>
                    <a:gs pos="2917">
                      <a:srgbClr val="505050"/>
                    </a:gs>
                    <a:gs pos="30000">
                      <a:srgbClr val="505050"/>
                    </a:gs>
                  </a:gsLst>
                  <a:lin ang="5400000" scaled="0"/>
                </a:gradFill>
              </a:rPr>
            </a:br>
            <a:r>
              <a:rPr lang="en-US" sz="1400" spc="-50" dirty="0" smtClean="0">
                <a:gradFill>
                  <a:gsLst>
                    <a:gs pos="2917">
                      <a:srgbClr val="505050"/>
                    </a:gs>
                    <a:gs pos="30000">
                      <a:srgbClr val="505050"/>
                    </a:gs>
                  </a:gsLst>
                  <a:lin ang="5400000" scaled="0"/>
                </a:gradFill>
              </a:rPr>
              <a:t>Gateway</a:t>
            </a:r>
          </a:p>
        </p:txBody>
      </p:sp>
      <p:pic>
        <p:nvPicPr>
          <p:cNvPr id="55" name="Picture 19474"/>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8336634" y="3728670"/>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9474"/>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33000"/>
                    </a14:imgEffect>
                  </a14:imgLayer>
                </a14:imgProps>
              </a:ext>
              <a:ext uri="{28A0092B-C50C-407E-A947-70E740481C1C}">
                <a14:useLocalDpi xmlns:a14="http://schemas.microsoft.com/office/drawing/2010/main"/>
              </a:ext>
            </a:extLst>
          </a:blip>
          <a:stretch>
            <a:fillRect/>
          </a:stretch>
        </p:blipFill>
        <p:spPr bwMode="auto">
          <a:xfrm>
            <a:off x="8506809" y="3835092"/>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4"/>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176805" y="4661716"/>
            <a:ext cx="955072" cy="87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reeform 207"/>
          <p:cNvSpPr>
            <a:spLocks noEditPoints="1"/>
          </p:cNvSpPr>
          <p:nvPr/>
        </p:nvSpPr>
        <p:spPr bwMode="gray">
          <a:xfrm>
            <a:off x="6306750" y="5224933"/>
            <a:ext cx="1280472" cy="95289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392" tIns="45696" rIns="91392" bIns="45696" numCol="1" anchor="t" anchorCtr="0" compatLnSpc="1">
            <a:prstTxWarp prst="textNoShape">
              <a:avLst/>
            </a:prstTxWarp>
          </a:bodyPr>
          <a:lstStyle/>
          <a:p>
            <a:pPr defTabSz="914089"/>
            <a:endParaRPr lang="en-US" sz="2198" dirty="0">
              <a:solidFill>
                <a:srgbClr val="505050"/>
              </a:solidFill>
            </a:endParaRPr>
          </a:p>
        </p:txBody>
      </p:sp>
      <p:sp>
        <p:nvSpPr>
          <p:cNvPr id="63" name="TextBox 62"/>
          <p:cNvSpPr txBox="1"/>
          <p:nvPr/>
        </p:nvSpPr>
        <p:spPr>
          <a:xfrm>
            <a:off x="8049058" y="5580239"/>
            <a:ext cx="1210565" cy="553998"/>
          </a:xfrm>
          <a:prstGeom prst="rect">
            <a:avLst/>
          </a:prstGeom>
          <a:noFill/>
        </p:spPr>
        <p:txBody>
          <a:bodyPr wrap="square" lIns="0" tIns="0" rIns="0" bIns="0" rtlCol="0">
            <a:spAutoFit/>
          </a:bodyPr>
          <a:lstStyle/>
          <a:p>
            <a:pPr algn="ctr">
              <a:lnSpc>
                <a:spcPct val="90000"/>
              </a:lnSpc>
            </a:pPr>
            <a:r>
              <a:rPr lang="en-US" sz="2000" spc="-50" dirty="0" smtClean="0">
                <a:gradFill>
                  <a:gsLst>
                    <a:gs pos="2917">
                      <a:srgbClr val="505050"/>
                    </a:gs>
                    <a:gs pos="30000">
                      <a:srgbClr val="505050"/>
                    </a:gs>
                  </a:gsLst>
                  <a:lin ang="5400000" scaled="0"/>
                </a:gradFill>
              </a:rPr>
              <a:t>Service Provider</a:t>
            </a:r>
          </a:p>
        </p:txBody>
      </p:sp>
      <p:pic>
        <p:nvPicPr>
          <p:cNvPr id="68"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6788074" y="4854083"/>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p:nvPr/>
        </p:nvSpPr>
        <p:spPr>
          <a:xfrm>
            <a:off x="6105902" y="6221932"/>
            <a:ext cx="1287355" cy="193899"/>
          </a:xfrm>
          <a:prstGeom prst="rect">
            <a:avLst/>
          </a:prstGeom>
          <a:noFill/>
        </p:spPr>
        <p:txBody>
          <a:bodyPr wrap="square" lIns="0" tIns="0" rIns="0" bIns="0" rtlCol="0">
            <a:spAutoFit/>
          </a:bodyPr>
          <a:lstStyle/>
          <a:p>
            <a:pPr algn="r">
              <a:lnSpc>
                <a:spcPct val="90000"/>
              </a:lnSpc>
            </a:pPr>
            <a:r>
              <a:rPr lang="en-US" sz="1400" spc="-50" dirty="0" smtClean="0">
                <a:gradFill>
                  <a:gsLst>
                    <a:gs pos="2917">
                      <a:srgbClr val="505050"/>
                    </a:gs>
                    <a:gs pos="30000">
                      <a:srgbClr val="505050"/>
                    </a:gs>
                  </a:gsLst>
                  <a:lin ang="5400000" scaled="0"/>
                </a:gradFill>
              </a:rPr>
              <a:t>Hyper-V Host</a:t>
            </a:r>
          </a:p>
        </p:txBody>
      </p:sp>
      <p:pic>
        <p:nvPicPr>
          <p:cNvPr id="64"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541697" y="5005254"/>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970720" y="4950544"/>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6724264" y="5115512"/>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Isosceles Triangle 69"/>
          <p:cNvSpPr/>
          <p:nvPr/>
        </p:nvSpPr>
        <p:spPr bwMode="auto">
          <a:xfrm rot="16936099" flipH="1">
            <a:off x="8980078" y="5025361"/>
            <a:ext cx="653877" cy="959535"/>
          </a:xfrm>
          <a:prstGeom prst="triangle">
            <a:avLst>
              <a:gd name="adj" fmla="val 5561"/>
            </a:avLst>
          </a:prstGeom>
          <a:solidFill>
            <a:schemeClr val="bg2">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71" name="Freeform 207"/>
          <p:cNvSpPr>
            <a:spLocks noEditPoints="1"/>
          </p:cNvSpPr>
          <p:nvPr/>
        </p:nvSpPr>
        <p:spPr bwMode="gray">
          <a:xfrm flipH="1">
            <a:off x="9496296" y="5257067"/>
            <a:ext cx="1280472" cy="95289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392" tIns="45696" rIns="91392" bIns="45696" numCol="1" anchor="t" anchorCtr="0" compatLnSpc="1">
            <a:prstTxWarp prst="textNoShape">
              <a:avLst/>
            </a:prstTxWarp>
          </a:bodyPr>
          <a:lstStyle/>
          <a:p>
            <a:pPr defTabSz="914089"/>
            <a:endParaRPr lang="en-US" sz="2198" dirty="0">
              <a:solidFill>
                <a:srgbClr val="505050"/>
              </a:solidFill>
            </a:endParaRPr>
          </a:p>
        </p:txBody>
      </p:sp>
      <p:pic>
        <p:nvPicPr>
          <p:cNvPr id="72"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9862647" y="4912515"/>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flipH="1">
            <a:off x="9513152" y="6227932"/>
            <a:ext cx="1287355" cy="193899"/>
          </a:xfrm>
          <a:prstGeom prst="rect">
            <a:avLst/>
          </a:prstGeom>
          <a:noFill/>
        </p:spPr>
        <p:txBody>
          <a:bodyPr wrap="square" lIns="0" tIns="0" rIns="0" bIns="0" rtlCol="0">
            <a:spAutoFit/>
          </a:bodyPr>
          <a:lstStyle/>
          <a:p>
            <a:pPr algn="r">
              <a:lnSpc>
                <a:spcPct val="90000"/>
              </a:lnSpc>
            </a:pPr>
            <a:r>
              <a:rPr lang="en-US" sz="1400" spc="-50" dirty="0" smtClean="0">
                <a:gradFill>
                  <a:gsLst>
                    <a:gs pos="2917">
                      <a:srgbClr val="505050"/>
                    </a:gs>
                    <a:gs pos="30000">
                      <a:srgbClr val="505050"/>
                    </a:gs>
                  </a:gsLst>
                  <a:lin ang="5400000" scaled="0"/>
                </a:gradFill>
              </a:rPr>
              <a:t>Hyper-V Host</a:t>
            </a:r>
          </a:p>
        </p:txBody>
      </p:sp>
      <p:pic>
        <p:nvPicPr>
          <p:cNvPr id="74"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9685208" y="5028346"/>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10091013" y="5054696"/>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9924925" y="5172894"/>
            <a:ext cx="415766" cy="6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75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289077" y="4624038"/>
            <a:ext cx="1102461" cy="0"/>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Before Windows Server 2012 R2</a:t>
            </a:r>
            <a:endParaRPr lang="en-US" dirty="0"/>
          </a:p>
        </p:txBody>
      </p:sp>
      <p:grpSp>
        <p:nvGrpSpPr>
          <p:cNvPr id="11" name="Group 10"/>
          <p:cNvGrpSpPr/>
          <p:nvPr/>
        </p:nvGrpSpPr>
        <p:grpSpPr>
          <a:xfrm>
            <a:off x="323189" y="4214852"/>
            <a:ext cx="1202472" cy="1271949"/>
            <a:chOff x="1175582" y="4805464"/>
            <a:chExt cx="1442966" cy="1526338"/>
          </a:xfrm>
        </p:grpSpPr>
        <p:sp>
          <p:nvSpPr>
            <p:cNvPr id="4" name="Oval 3"/>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0">
                      <a:srgbClr val="EFEFEF"/>
                    </a:gs>
                    <a:gs pos="100000">
                      <a:srgbClr val="EFEFEF"/>
                    </a:gs>
                  </a:gsLst>
                  <a:lin ang="5400000" scaled="0"/>
                </a:gradFill>
              </a:endParaRPr>
            </a:p>
          </p:txBody>
        </p:sp>
        <p:sp>
          <p:nvSpPr>
            <p:cNvPr id="5" name="Text Box 10"/>
            <p:cNvSpPr txBox="1">
              <a:spLocks noChangeArrowheads="1"/>
            </p:cNvSpPr>
            <p:nvPr/>
          </p:nvSpPr>
          <p:spPr bwMode="auto">
            <a:xfrm>
              <a:off x="1175582" y="5882525"/>
              <a:ext cx="1442966" cy="449277"/>
            </a:xfrm>
            <a:prstGeom prst="rect">
              <a:avLst/>
            </a:prstGeom>
            <a:noFill/>
            <a:ln w="9525">
              <a:noFill/>
              <a:miter lim="800000"/>
              <a:headEnd/>
              <a:tailEnd/>
            </a:ln>
          </p:spPr>
          <p:txBody>
            <a:bodyPr wrap="square">
              <a:spAutoFit/>
            </a:bodyPr>
            <a:lstStyle/>
            <a:p>
              <a:pPr algn="ctr" defTabSz="914448"/>
              <a:r>
                <a:rPr lang="en-US" sz="1833" spc="-51" dirty="0">
                  <a:gradFill>
                    <a:gsLst>
                      <a:gs pos="1250">
                        <a:srgbClr val="505050"/>
                      </a:gs>
                      <a:gs pos="100000">
                        <a:srgbClr val="505050"/>
                      </a:gs>
                    </a:gsLst>
                    <a:lin ang="5400000" scaled="0"/>
                  </a:gradFill>
                </a:rPr>
                <a:t>June 2008</a:t>
              </a:r>
            </a:p>
          </p:txBody>
        </p:sp>
      </p:grpSp>
      <p:sp>
        <p:nvSpPr>
          <p:cNvPr id="10" name="Text Box 10"/>
          <p:cNvSpPr txBox="1">
            <a:spLocks noChangeArrowheads="1"/>
          </p:cNvSpPr>
          <p:nvPr/>
        </p:nvSpPr>
        <p:spPr bwMode="auto">
          <a:xfrm rot="18900000">
            <a:off x="731056" y="2751779"/>
            <a:ext cx="3359113" cy="656462"/>
          </a:xfrm>
          <a:prstGeom prst="rect">
            <a:avLst/>
          </a:prstGeom>
          <a:noFill/>
          <a:ln w="9525">
            <a:noFill/>
            <a:miter lim="800000"/>
            <a:headEnd/>
            <a:tailEnd/>
          </a:ln>
        </p:spPr>
        <p:txBody>
          <a:bodyPr wrap="square">
            <a:spAutoFit/>
          </a:bodyPr>
          <a:lstStyle/>
          <a:p>
            <a:pPr defTabSz="914448"/>
            <a:r>
              <a:rPr lang="en-US" sz="1833" spc="-51" dirty="0">
                <a:gradFill>
                  <a:gsLst>
                    <a:gs pos="10092">
                      <a:srgbClr val="505050"/>
                    </a:gs>
                    <a:gs pos="36000">
                      <a:srgbClr val="505050"/>
                    </a:gs>
                  </a:gsLst>
                  <a:lin ang="5400000" scaled="0"/>
                </a:gradFill>
              </a:rPr>
              <a:t>Hyper-V introduced in</a:t>
            </a:r>
            <a:br>
              <a:rPr lang="en-US" sz="1833" spc="-51" dirty="0">
                <a:gradFill>
                  <a:gsLst>
                    <a:gs pos="10092">
                      <a:srgbClr val="505050"/>
                    </a:gs>
                    <a:gs pos="36000">
                      <a:srgbClr val="505050"/>
                    </a:gs>
                  </a:gsLst>
                  <a:lin ang="5400000" scaled="0"/>
                </a:gradFill>
              </a:rPr>
            </a:br>
            <a:r>
              <a:rPr lang="en-US" sz="1833" spc="-51" dirty="0">
                <a:gradFill>
                  <a:gsLst>
                    <a:gs pos="10092">
                      <a:srgbClr val="505050"/>
                    </a:gs>
                    <a:gs pos="36000">
                      <a:srgbClr val="505050"/>
                    </a:gs>
                  </a:gsLst>
                  <a:lin ang="5400000" scaled="0"/>
                </a:gradFill>
              </a:rPr>
              <a:t>Windows Server 2008</a:t>
            </a:r>
          </a:p>
        </p:txBody>
      </p:sp>
      <p:cxnSp>
        <p:nvCxnSpPr>
          <p:cNvPr id="19" name="Straight Connector 18"/>
          <p:cNvCxnSpPr/>
          <p:nvPr/>
        </p:nvCxnSpPr>
        <p:spPr>
          <a:xfrm>
            <a:off x="2984480" y="4624038"/>
            <a:ext cx="1102461" cy="0"/>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774061" y="4214851"/>
            <a:ext cx="1643063" cy="1271952"/>
            <a:chOff x="882145" y="4805464"/>
            <a:chExt cx="1971675" cy="1526342"/>
          </a:xfrm>
        </p:grpSpPr>
        <p:sp>
          <p:nvSpPr>
            <p:cNvPr id="21" name="Oval 20"/>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10092">
                      <a:srgbClr val="505050"/>
                    </a:gs>
                    <a:gs pos="36000">
                      <a:srgbClr val="505050"/>
                    </a:gs>
                  </a:gsLst>
                  <a:lin ang="5400000" scaled="0"/>
                </a:gradFill>
              </a:endParaRPr>
            </a:p>
          </p:txBody>
        </p:sp>
        <p:sp>
          <p:nvSpPr>
            <p:cNvPr id="22"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0092">
                        <a:srgbClr val="505050"/>
                      </a:gs>
                      <a:gs pos="36000">
                        <a:srgbClr val="505050"/>
                      </a:gs>
                    </a:gsLst>
                    <a:lin ang="5400000" scaled="0"/>
                  </a:gradFill>
                </a:rPr>
                <a:t>October 2008</a:t>
              </a:r>
            </a:p>
          </p:txBody>
        </p:sp>
      </p:grpSp>
      <p:sp>
        <p:nvSpPr>
          <p:cNvPr id="23" name="Text Box 10"/>
          <p:cNvSpPr txBox="1">
            <a:spLocks noChangeArrowheads="1"/>
          </p:cNvSpPr>
          <p:nvPr/>
        </p:nvSpPr>
        <p:spPr bwMode="auto">
          <a:xfrm rot="18900000">
            <a:off x="2395998" y="2871844"/>
            <a:ext cx="3234996" cy="374398"/>
          </a:xfrm>
          <a:prstGeom prst="rect">
            <a:avLst/>
          </a:prstGeom>
          <a:noFill/>
          <a:ln w="9525">
            <a:noFill/>
            <a:miter lim="800000"/>
            <a:headEnd/>
            <a:tailEnd/>
          </a:ln>
        </p:spPr>
        <p:txBody>
          <a:bodyPr wrap="square">
            <a:spAutoFit/>
          </a:bodyPr>
          <a:lstStyle/>
          <a:p>
            <a:pPr defTabSz="914448"/>
            <a:r>
              <a:rPr lang="en-US" sz="1833" spc="-51" dirty="0">
                <a:gradFill>
                  <a:gsLst>
                    <a:gs pos="10092">
                      <a:srgbClr val="505050"/>
                    </a:gs>
                    <a:gs pos="36000">
                      <a:srgbClr val="505050"/>
                    </a:gs>
                  </a:gsLst>
                  <a:lin ang="5400000" scaled="0"/>
                </a:gradFill>
              </a:rPr>
              <a:t>Hyper-V Server 2008 launched</a:t>
            </a:r>
          </a:p>
        </p:txBody>
      </p:sp>
      <p:cxnSp>
        <p:nvCxnSpPr>
          <p:cNvPr id="24" name="Straight Connector 23"/>
          <p:cNvCxnSpPr/>
          <p:nvPr/>
        </p:nvCxnSpPr>
        <p:spPr>
          <a:xfrm>
            <a:off x="4770569" y="4624038"/>
            <a:ext cx="1102461" cy="0"/>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560151" y="4214851"/>
            <a:ext cx="1643063" cy="1271952"/>
            <a:chOff x="882145" y="4805464"/>
            <a:chExt cx="1971675" cy="1526342"/>
          </a:xfrm>
        </p:grpSpPr>
        <p:sp>
          <p:nvSpPr>
            <p:cNvPr id="26" name="Oval 25"/>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10092">
                      <a:srgbClr val="505050"/>
                    </a:gs>
                    <a:gs pos="36000">
                      <a:srgbClr val="505050"/>
                    </a:gs>
                  </a:gsLst>
                  <a:lin ang="5400000" scaled="0"/>
                </a:gradFill>
              </a:endParaRPr>
            </a:p>
          </p:txBody>
        </p:sp>
        <p:sp>
          <p:nvSpPr>
            <p:cNvPr id="27"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0092">
                        <a:srgbClr val="505050"/>
                      </a:gs>
                      <a:gs pos="36000">
                        <a:srgbClr val="505050"/>
                      </a:gs>
                    </a:gsLst>
                    <a:lin ang="5400000" scaled="0"/>
                  </a:gradFill>
                </a:rPr>
                <a:t>October 2009</a:t>
              </a:r>
            </a:p>
          </p:txBody>
        </p:sp>
      </p:grpSp>
      <p:sp>
        <p:nvSpPr>
          <p:cNvPr id="28" name="Text Box 10"/>
          <p:cNvSpPr txBox="1">
            <a:spLocks noChangeArrowheads="1"/>
          </p:cNvSpPr>
          <p:nvPr/>
        </p:nvSpPr>
        <p:spPr bwMode="auto">
          <a:xfrm rot="18900000">
            <a:off x="4137787" y="2503735"/>
            <a:ext cx="3514841" cy="938527"/>
          </a:xfrm>
          <a:prstGeom prst="rect">
            <a:avLst/>
          </a:prstGeom>
          <a:noFill/>
          <a:ln w="9525">
            <a:noFill/>
            <a:miter lim="800000"/>
            <a:headEnd/>
            <a:tailEnd/>
          </a:ln>
        </p:spPr>
        <p:txBody>
          <a:bodyPr wrap="square">
            <a:spAutoFit/>
          </a:bodyPr>
          <a:lstStyle/>
          <a:p>
            <a:pPr defTabSz="914448"/>
            <a:r>
              <a:rPr lang="en-US" sz="1833" spc="-51" dirty="0">
                <a:gradFill>
                  <a:gsLst>
                    <a:gs pos="10092">
                      <a:srgbClr val="505050"/>
                    </a:gs>
                    <a:gs pos="36000">
                      <a:srgbClr val="505050"/>
                    </a:gs>
                  </a:gsLst>
                  <a:lin ang="5400000" scaled="0"/>
                </a:gradFill>
              </a:rPr>
              <a:t>Windows Server 2008 R2 Hyper-V &amp; Hyper-V Server 2008 R2 launched</a:t>
            </a:r>
          </a:p>
        </p:txBody>
      </p:sp>
      <p:sp>
        <p:nvSpPr>
          <p:cNvPr id="32" name="TextBox 31"/>
          <p:cNvSpPr txBox="1"/>
          <p:nvPr/>
        </p:nvSpPr>
        <p:spPr>
          <a:xfrm>
            <a:off x="5774790" y="3750878"/>
            <a:ext cx="2761841" cy="1846275"/>
          </a:xfrm>
          <a:prstGeom prst="rect">
            <a:avLst/>
          </a:prstGeom>
          <a:solidFill>
            <a:schemeClr val="bg2">
              <a:lumMod val="90000"/>
              <a:lumOff val="10000"/>
            </a:schemeClr>
          </a:solidFill>
        </p:spPr>
        <p:txBody>
          <a:bodyPr wrap="square" lIns="152400" tIns="76200" rIns="152400" bIns="76200" rtlCol="0">
            <a:spAutoFit/>
          </a:bodyPr>
          <a:lstStyle/>
          <a:p>
            <a:pPr defTabSz="914448"/>
            <a:r>
              <a:rPr lang="en-US" sz="1833" spc="-51" dirty="0">
                <a:gradFill>
                  <a:gsLst>
                    <a:gs pos="10092">
                      <a:srgbClr val="505050"/>
                    </a:gs>
                    <a:gs pos="36000">
                      <a:srgbClr val="505050"/>
                    </a:gs>
                  </a:gsLst>
                  <a:lin ang="5400000" scaled="0"/>
                </a:gradFill>
              </a:rPr>
              <a:t>Live Migration</a:t>
            </a:r>
          </a:p>
          <a:p>
            <a:pPr defTabSz="914448"/>
            <a:r>
              <a:rPr lang="en-US" sz="1833" spc="-51" dirty="0">
                <a:gradFill>
                  <a:gsLst>
                    <a:gs pos="10092">
                      <a:srgbClr val="505050"/>
                    </a:gs>
                    <a:gs pos="36000">
                      <a:srgbClr val="505050"/>
                    </a:gs>
                  </a:gsLst>
                  <a:lin ang="5400000" scaled="0"/>
                </a:gradFill>
              </a:rPr>
              <a:t>Cluster Shared Volumes</a:t>
            </a:r>
          </a:p>
          <a:p>
            <a:pPr defTabSz="914448"/>
            <a:r>
              <a:rPr lang="en-US" sz="1833" spc="-51" dirty="0">
                <a:gradFill>
                  <a:gsLst>
                    <a:gs pos="10092">
                      <a:srgbClr val="505050"/>
                    </a:gs>
                    <a:gs pos="36000">
                      <a:srgbClr val="505050"/>
                    </a:gs>
                  </a:gsLst>
                  <a:lin ang="5400000" scaled="0"/>
                </a:gradFill>
              </a:rPr>
              <a:t>Processor Compatibility</a:t>
            </a:r>
          </a:p>
          <a:p>
            <a:pPr defTabSz="914448"/>
            <a:r>
              <a:rPr lang="en-US" sz="1833" spc="-51" dirty="0">
                <a:gradFill>
                  <a:gsLst>
                    <a:gs pos="10092">
                      <a:srgbClr val="505050"/>
                    </a:gs>
                    <a:gs pos="36000">
                      <a:srgbClr val="505050"/>
                    </a:gs>
                  </a:gsLst>
                  <a:lin ang="5400000" scaled="0"/>
                </a:gradFill>
              </a:rPr>
              <a:t>Hot-Add Storage</a:t>
            </a:r>
          </a:p>
          <a:p>
            <a:pPr defTabSz="914448"/>
            <a:r>
              <a:rPr lang="en-US" sz="1833" spc="-51" dirty="0">
                <a:gradFill>
                  <a:gsLst>
                    <a:gs pos="10092">
                      <a:srgbClr val="505050"/>
                    </a:gs>
                    <a:gs pos="36000">
                      <a:srgbClr val="505050"/>
                    </a:gs>
                  </a:gsLst>
                  <a:lin ang="5400000" scaled="0"/>
                </a:gradFill>
              </a:rPr>
              <a:t>Performance &amp; Scalability Improvements</a:t>
            </a:r>
          </a:p>
        </p:txBody>
      </p:sp>
      <p:cxnSp>
        <p:nvCxnSpPr>
          <p:cNvPr id="33" name="Straight Connector 32"/>
          <p:cNvCxnSpPr/>
          <p:nvPr/>
        </p:nvCxnSpPr>
        <p:spPr>
          <a:xfrm>
            <a:off x="6436274" y="4624037"/>
            <a:ext cx="1102461" cy="0"/>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5225856" y="4214850"/>
            <a:ext cx="1643063" cy="1271952"/>
            <a:chOff x="882145" y="4805464"/>
            <a:chExt cx="1971675" cy="1526342"/>
          </a:xfrm>
        </p:grpSpPr>
        <p:sp>
          <p:nvSpPr>
            <p:cNvPr id="35" name="Oval 34"/>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10092">
                      <a:srgbClr val="505050"/>
                    </a:gs>
                    <a:gs pos="36000">
                      <a:srgbClr val="505050"/>
                    </a:gs>
                  </a:gsLst>
                  <a:lin ang="5400000" scaled="0"/>
                </a:gradFill>
              </a:endParaRPr>
            </a:p>
          </p:txBody>
        </p:sp>
        <p:sp>
          <p:nvSpPr>
            <p:cNvPr id="36"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0092">
                        <a:srgbClr val="505050"/>
                      </a:gs>
                      <a:gs pos="36000">
                        <a:srgbClr val="505050"/>
                      </a:gs>
                    </a:gsLst>
                    <a:lin ang="5400000" scaled="0"/>
                  </a:gradFill>
                </a:rPr>
                <a:t>February 2011</a:t>
              </a:r>
            </a:p>
          </p:txBody>
        </p:sp>
      </p:grpSp>
      <p:sp>
        <p:nvSpPr>
          <p:cNvPr id="37" name="Text Box 10"/>
          <p:cNvSpPr txBox="1">
            <a:spLocks noChangeArrowheads="1"/>
          </p:cNvSpPr>
          <p:nvPr/>
        </p:nvSpPr>
        <p:spPr bwMode="auto">
          <a:xfrm rot="18900000">
            <a:off x="5870121" y="2591116"/>
            <a:ext cx="3414640" cy="938527"/>
          </a:xfrm>
          <a:prstGeom prst="rect">
            <a:avLst/>
          </a:prstGeom>
          <a:noFill/>
          <a:ln w="9525">
            <a:noFill/>
            <a:miter lim="800000"/>
            <a:headEnd/>
            <a:tailEnd/>
          </a:ln>
        </p:spPr>
        <p:txBody>
          <a:bodyPr wrap="square">
            <a:spAutoFit/>
          </a:bodyPr>
          <a:lstStyle/>
          <a:p>
            <a:pPr defTabSz="914448"/>
            <a:r>
              <a:rPr lang="en-US" sz="1833" spc="-51" dirty="0">
                <a:gradFill>
                  <a:gsLst>
                    <a:gs pos="10092">
                      <a:srgbClr val="505050"/>
                    </a:gs>
                    <a:gs pos="36000">
                      <a:srgbClr val="505050"/>
                    </a:gs>
                  </a:gsLst>
                  <a:lin ang="5400000" scaled="0"/>
                </a:gradFill>
              </a:rPr>
              <a:t>SP1 for Windows Server 2008 R2 &amp; Hyper-V Server 2008 R2 launched</a:t>
            </a:r>
          </a:p>
        </p:txBody>
      </p:sp>
      <p:sp>
        <p:nvSpPr>
          <p:cNvPr id="38" name="TextBox 37"/>
          <p:cNvSpPr txBox="1"/>
          <p:nvPr/>
        </p:nvSpPr>
        <p:spPr>
          <a:xfrm>
            <a:off x="7464338" y="4258266"/>
            <a:ext cx="2761841" cy="718017"/>
          </a:xfrm>
          <a:prstGeom prst="rect">
            <a:avLst/>
          </a:prstGeom>
          <a:solidFill>
            <a:schemeClr val="bg2">
              <a:lumMod val="90000"/>
              <a:lumOff val="10000"/>
            </a:schemeClr>
          </a:solidFill>
        </p:spPr>
        <p:txBody>
          <a:bodyPr wrap="square" lIns="152400" tIns="76200" rIns="152400" bIns="76200" rtlCol="0">
            <a:spAutoFit/>
          </a:bodyPr>
          <a:lstStyle/>
          <a:p>
            <a:pPr defTabSz="914448"/>
            <a:r>
              <a:rPr lang="en-US" sz="1833" spc="-51" dirty="0">
                <a:gradFill>
                  <a:gsLst>
                    <a:gs pos="10092">
                      <a:srgbClr val="505050"/>
                    </a:gs>
                    <a:gs pos="36000">
                      <a:srgbClr val="505050"/>
                    </a:gs>
                  </a:gsLst>
                  <a:lin ang="5400000" scaled="0"/>
                </a:gradFill>
              </a:rPr>
              <a:t>Dynamic Memory</a:t>
            </a:r>
          </a:p>
          <a:p>
            <a:pPr defTabSz="914448"/>
            <a:r>
              <a:rPr lang="en-US" sz="1833" spc="-51" dirty="0">
                <a:gradFill>
                  <a:gsLst>
                    <a:gs pos="10092">
                      <a:srgbClr val="505050"/>
                    </a:gs>
                    <a:gs pos="36000">
                      <a:srgbClr val="505050"/>
                    </a:gs>
                  </a:gsLst>
                  <a:lin ang="5400000" scaled="0"/>
                </a:gradFill>
              </a:rPr>
              <a:t>RemoteFX</a:t>
            </a:r>
          </a:p>
        </p:txBody>
      </p:sp>
      <p:cxnSp>
        <p:nvCxnSpPr>
          <p:cNvPr id="40" name="Straight Connector 39"/>
          <p:cNvCxnSpPr/>
          <p:nvPr/>
        </p:nvCxnSpPr>
        <p:spPr>
          <a:xfrm>
            <a:off x="7985400" y="4624037"/>
            <a:ext cx="1102461" cy="0"/>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868837" y="4214849"/>
            <a:ext cx="1784083" cy="1271951"/>
            <a:chOff x="852468" y="4805464"/>
            <a:chExt cx="2140899" cy="1526341"/>
          </a:xfrm>
        </p:grpSpPr>
        <p:sp>
          <p:nvSpPr>
            <p:cNvPr id="31" name="Oval 30"/>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10092">
                      <a:srgbClr val="505050"/>
                    </a:gs>
                    <a:gs pos="36000">
                      <a:srgbClr val="505050"/>
                    </a:gs>
                  </a:gsLst>
                  <a:lin ang="5400000" scaled="0"/>
                </a:gradFill>
              </a:endParaRPr>
            </a:p>
          </p:txBody>
        </p:sp>
        <p:sp>
          <p:nvSpPr>
            <p:cNvPr id="39" name="Text Box 10"/>
            <p:cNvSpPr txBox="1">
              <a:spLocks noChangeArrowheads="1"/>
            </p:cNvSpPr>
            <p:nvPr/>
          </p:nvSpPr>
          <p:spPr bwMode="auto">
            <a:xfrm>
              <a:off x="852468" y="5882528"/>
              <a:ext cx="2140899" cy="449277"/>
            </a:xfrm>
            <a:prstGeom prst="rect">
              <a:avLst/>
            </a:prstGeom>
            <a:noFill/>
            <a:ln w="9525">
              <a:noFill/>
              <a:miter lim="800000"/>
              <a:headEnd/>
              <a:tailEnd/>
            </a:ln>
          </p:spPr>
          <p:txBody>
            <a:bodyPr wrap="square">
              <a:spAutoFit/>
            </a:bodyPr>
            <a:lstStyle/>
            <a:p>
              <a:pPr algn="ctr" defTabSz="914448"/>
              <a:r>
                <a:rPr lang="en-US" sz="1833" spc="-51" dirty="0" smtClean="0">
                  <a:gradFill>
                    <a:gsLst>
                      <a:gs pos="10092">
                        <a:srgbClr val="505050"/>
                      </a:gs>
                      <a:gs pos="36000">
                        <a:srgbClr val="505050"/>
                      </a:gs>
                    </a:gsLst>
                    <a:lin ang="5400000" scaled="0"/>
                  </a:gradFill>
                </a:rPr>
                <a:t>September 2012</a:t>
              </a:r>
              <a:endParaRPr lang="en-US" sz="1833" spc="-51" dirty="0">
                <a:gradFill>
                  <a:gsLst>
                    <a:gs pos="10092">
                      <a:srgbClr val="505050"/>
                    </a:gs>
                    <a:gs pos="36000">
                      <a:srgbClr val="505050"/>
                    </a:gs>
                  </a:gsLst>
                  <a:lin ang="5400000" scaled="0"/>
                </a:gradFill>
              </a:endParaRPr>
            </a:p>
          </p:txBody>
        </p:sp>
      </p:grpSp>
      <p:sp>
        <p:nvSpPr>
          <p:cNvPr id="41" name="TextBox 40"/>
          <p:cNvSpPr txBox="1"/>
          <p:nvPr/>
        </p:nvSpPr>
        <p:spPr>
          <a:xfrm>
            <a:off x="9086522" y="3620248"/>
            <a:ext cx="2761841" cy="2410403"/>
          </a:xfrm>
          <a:prstGeom prst="rect">
            <a:avLst/>
          </a:prstGeom>
          <a:solidFill>
            <a:schemeClr val="bg2">
              <a:lumMod val="90000"/>
              <a:lumOff val="10000"/>
            </a:schemeClr>
          </a:solidFill>
        </p:spPr>
        <p:txBody>
          <a:bodyPr wrap="square" lIns="152400" tIns="76200" rIns="152400" bIns="76200" rtlCol="0">
            <a:spAutoFit/>
          </a:bodyPr>
          <a:lstStyle/>
          <a:p>
            <a:pPr defTabSz="914448"/>
            <a:r>
              <a:rPr lang="en-US" sz="1833" spc="-51" dirty="0" smtClean="0">
                <a:gradFill>
                  <a:gsLst>
                    <a:gs pos="10092">
                      <a:srgbClr val="505050"/>
                    </a:gs>
                    <a:gs pos="36000">
                      <a:srgbClr val="505050"/>
                    </a:gs>
                  </a:gsLst>
                  <a:lin ang="5400000" scaled="0"/>
                </a:gradFill>
              </a:rPr>
              <a:t>Huge Scalability</a:t>
            </a:r>
          </a:p>
          <a:p>
            <a:pPr defTabSz="914448"/>
            <a:r>
              <a:rPr lang="en-US" sz="1833" spc="-51" dirty="0" smtClean="0">
                <a:gradFill>
                  <a:gsLst>
                    <a:gs pos="10092">
                      <a:srgbClr val="505050"/>
                    </a:gs>
                    <a:gs pos="36000">
                      <a:srgbClr val="505050"/>
                    </a:gs>
                  </a:gsLst>
                  <a:lin ang="5400000" scaled="0"/>
                </a:gradFill>
              </a:rPr>
              <a:t>Storage Spaces</a:t>
            </a:r>
          </a:p>
          <a:p>
            <a:pPr defTabSz="914448"/>
            <a:r>
              <a:rPr lang="en-US" sz="1833" spc="-51" dirty="0" smtClean="0">
                <a:gradFill>
                  <a:gsLst>
                    <a:gs pos="10092">
                      <a:srgbClr val="505050"/>
                    </a:gs>
                    <a:gs pos="36000">
                      <a:srgbClr val="505050"/>
                    </a:gs>
                  </a:gsLst>
                  <a:lin ang="5400000" scaled="0"/>
                </a:gradFill>
              </a:rPr>
              <a:t>Metering &amp; QoS</a:t>
            </a:r>
          </a:p>
          <a:p>
            <a:pPr defTabSz="914448"/>
            <a:r>
              <a:rPr lang="en-US" sz="1833" spc="-51" dirty="0" smtClean="0">
                <a:gradFill>
                  <a:gsLst>
                    <a:gs pos="10092">
                      <a:srgbClr val="505050"/>
                    </a:gs>
                    <a:gs pos="36000">
                      <a:srgbClr val="505050"/>
                    </a:gs>
                  </a:gsLst>
                  <a:lin ang="5400000" scaled="0"/>
                </a:gradFill>
              </a:rPr>
              <a:t>Migration Enhancements</a:t>
            </a:r>
            <a:endParaRPr lang="en-US" sz="1833" spc="-51" dirty="0">
              <a:gradFill>
                <a:gsLst>
                  <a:gs pos="10092">
                    <a:srgbClr val="505050"/>
                  </a:gs>
                  <a:gs pos="36000">
                    <a:srgbClr val="505050"/>
                  </a:gs>
                </a:gsLst>
                <a:lin ang="5400000" scaled="0"/>
              </a:gradFill>
            </a:endParaRPr>
          </a:p>
          <a:p>
            <a:pPr defTabSz="914448"/>
            <a:r>
              <a:rPr lang="en-US" sz="1833" spc="-51" dirty="0" smtClean="0">
                <a:gradFill>
                  <a:gsLst>
                    <a:gs pos="10092">
                      <a:srgbClr val="505050"/>
                    </a:gs>
                    <a:gs pos="36000">
                      <a:srgbClr val="505050"/>
                    </a:gs>
                  </a:gsLst>
                  <a:lin ang="5400000" scaled="0"/>
                </a:gradFill>
              </a:rPr>
              <a:t>Extensibility</a:t>
            </a:r>
            <a:endParaRPr lang="en-US" sz="1833" spc="-51" dirty="0">
              <a:gradFill>
                <a:gsLst>
                  <a:gs pos="10092">
                    <a:srgbClr val="505050"/>
                  </a:gs>
                  <a:gs pos="36000">
                    <a:srgbClr val="505050"/>
                  </a:gs>
                </a:gsLst>
                <a:lin ang="5400000" scaled="0"/>
              </a:gradFill>
            </a:endParaRPr>
          </a:p>
          <a:p>
            <a:pPr defTabSz="914448"/>
            <a:r>
              <a:rPr lang="en-US" sz="1833" spc="-51" dirty="0" smtClean="0">
                <a:gradFill>
                  <a:gsLst>
                    <a:gs pos="10092">
                      <a:srgbClr val="505050"/>
                    </a:gs>
                    <a:gs pos="36000">
                      <a:srgbClr val="505050"/>
                    </a:gs>
                  </a:gsLst>
                  <a:lin ang="5400000" scaled="0"/>
                </a:gradFill>
              </a:rPr>
              <a:t>Hardware Offloading</a:t>
            </a:r>
            <a:endParaRPr lang="en-US" sz="1833" spc="-51" dirty="0">
              <a:gradFill>
                <a:gsLst>
                  <a:gs pos="10092">
                    <a:srgbClr val="505050"/>
                  </a:gs>
                  <a:gs pos="36000">
                    <a:srgbClr val="505050"/>
                  </a:gs>
                </a:gsLst>
                <a:lin ang="5400000" scaled="0"/>
              </a:gradFill>
            </a:endParaRPr>
          </a:p>
          <a:p>
            <a:pPr defTabSz="914448"/>
            <a:r>
              <a:rPr lang="en-US" sz="1833" spc="-51" dirty="0" smtClean="0">
                <a:gradFill>
                  <a:gsLst>
                    <a:gs pos="10092">
                      <a:srgbClr val="505050"/>
                    </a:gs>
                    <a:gs pos="36000">
                      <a:srgbClr val="505050"/>
                    </a:gs>
                  </a:gsLst>
                  <a:lin ang="5400000" scaled="0"/>
                </a:gradFill>
              </a:rPr>
              <a:t>Network Virtualization</a:t>
            </a:r>
          </a:p>
          <a:p>
            <a:pPr defTabSz="914448"/>
            <a:r>
              <a:rPr lang="en-US" sz="1833" spc="-51" dirty="0" smtClean="0">
                <a:gradFill>
                  <a:gsLst>
                    <a:gs pos="10092">
                      <a:srgbClr val="505050"/>
                    </a:gs>
                    <a:gs pos="36000">
                      <a:srgbClr val="505050"/>
                    </a:gs>
                  </a:gsLst>
                  <a:lin ang="5400000" scaled="0"/>
                </a:gradFill>
              </a:rPr>
              <a:t>Replication</a:t>
            </a:r>
            <a:endParaRPr lang="en-US" sz="1833" spc="-51" dirty="0">
              <a:gradFill>
                <a:gsLst>
                  <a:gs pos="10092">
                    <a:srgbClr val="505050"/>
                  </a:gs>
                  <a:gs pos="36000">
                    <a:srgbClr val="505050"/>
                  </a:gs>
                </a:gsLst>
                <a:lin ang="5400000" scaled="0"/>
              </a:gradFill>
            </a:endParaRPr>
          </a:p>
        </p:txBody>
      </p:sp>
      <p:sp>
        <p:nvSpPr>
          <p:cNvPr id="42" name="Text Box 10"/>
          <p:cNvSpPr txBox="1">
            <a:spLocks noChangeArrowheads="1"/>
          </p:cNvSpPr>
          <p:nvPr/>
        </p:nvSpPr>
        <p:spPr bwMode="auto">
          <a:xfrm rot="18900000">
            <a:off x="7492910" y="2635103"/>
            <a:ext cx="3414640" cy="656462"/>
          </a:xfrm>
          <a:prstGeom prst="rect">
            <a:avLst/>
          </a:prstGeom>
          <a:noFill/>
          <a:ln w="9525">
            <a:noFill/>
            <a:miter lim="800000"/>
            <a:headEnd/>
            <a:tailEnd/>
          </a:ln>
        </p:spPr>
        <p:txBody>
          <a:bodyPr wrap="square">
            <a:spAutoFit/>
          </a:bodyPr>
          <a:lstStyle/>
          <a:p>
            <a:pPr defTabSz="914448"/>
            <a:r>
              <a:rPr lang="en-US" sz="1833" spc="-51" dirty="0" smtClean="0">
                <a:gradFill>
                  <a:gsLst>
                    <a:gs pos="10092">
                      <a:srgbClr val="505050"/>
                    </a:gs>
                    <a:gs pos="36000">
                      <a:srgbClr val="505050"/>
                    </a:gs>
                  </a:gsLst>
                  <a:lin ang="5400000" scaled="0"/>
                </a:gradFill>
              </a:rPr>
              <a:t>Windows Server 2012 Hyper-V &amp; Hyper-V Server 2012 Launched</a:t>
            </a:r>
            <a:endParaRPr lang="en-US" sz="1833" spc="-51" dirty="0">
              <a:gradFill>
                <a:gsLst>
                  <a:gs pos="10092">
                    <a:srgbClr val="505050"/>
                  </a:gs>
                  <a:gs pos="36000">
                    <a:srgbClr val="505050"/>
                  </a:gs>
                </a:gsLst>
                <a:lin ang="5400000" scaled="0"/>
              </a:gradFill>
            </a:endParaRPr>
          </a:p>
        </p:txBody>
      </p:sp>
    </p:spTree>
    <p:extLst>
      <p:ext uri="{BB962C8B-B14F-4D97-AF65-F5344CB8AC3E}">
        <p14:creationId xmlns:p14="http://schemas.microsoft.com/office/powerpoint/2010/main" val="27564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8"/>
                                        </p:tgtEl>
                                      </p:cBhvr>
                                    </p:animEffect>
                                    <p:set>
                                      <p:cBhvr>
                                        <p:cTn id="71" dur="1" fill="hold">
                                          <p:stCondLst>
                                            <p:cond delay="499"/>
                                          </p:stCondLst>
                                        </p:cTn>
                                        <p:tgtEl>
                                          <p:spTgt spid="38"/>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par>
                          <p:cTn id="76" fill="hold">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8" grpId="0"/>
      <p:bldP spid="32" grpId="0" animBg="1"/>
      <p:bldP spid="32" grpId="1" animBg="1"/>
      <p:bldP spid="37" grpId="0"/>
      <p:bldP spid="38" grpId="0" animBg="1"/>
      <p:bldP spid="38" grpId="1" animBg="1"/>
      <p:bldP spid="41" grpId="0" animBg="1"/>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9293" y="0"/>
            <a:ext cx="12481424" cy="6994525"/>
          </a:xfrm>
          <a:prstGeom prst="rect">
            <a:avLst/>
          </a:prstGeom>
        </p:spPr>
      </p:pic>
      <p:sp>
        <p:nvSpPr>
          <p:cNvPr id="6" name="Text Placeholder 12"/>
          <p:cNvSpPr txBox="1">
            <a:spLocks/>
          </p:cNvSpPr>
          <p:nvPr/>
        </p:nvSpPr>
        <p:spPr>
          <a:xfrm>
            <a:off x="274638" y="1211264"/>
            <a:ext cx="4572000" cy="4572000"/>
          </a:xfrm>
          <a:prstGeom prst="rect">
            <a:avLst/>
          </a:prstGeom>
          <a:solidFill>
            <a:srgbClr val="00188F">
              <a:alpha val="90980"/>
            </a:srgbClr>
          </a:solidFill>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High availability and resiliency</a:t>
            </a:r>
            <a:endParaRPr lang="en-US" sz="5400" dirty="0">
              <a:gradFill>
                <a:gsLst>
                  <a:gs pos="1250">
                    <a:srgbClr val="FFFFFF"/>
                  </a:gs>
                  <a:gs pos="100000">
                    <a:srgbClr val="FFFFFF"/>
                  </a:gs>
                </a:gsLst>
                <a:lin ang="5400000" scaled="0"/>
              </a:gradFill>
            </a:endParaRPr>
          </a:p>
        </p:txBody>
      </p:sp>
      <p:sp>
        <p:nvSpPr>
          <p:cNvPr id="7" name="Text Placeholder 5"/>
          <p:cNvSpPr txBox="1">
            <a:spLocks/>
          </p:cNvSpPr>
          <p:nvPr/>
        </p:nvSpPr>
        <p:spPr>
          <a:xfrm>
            <a:off x="7953637" y="1020242"/>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
        <p:nvSpPr>
          <p:cNvPr id="8" name="Text Placeholder 5"/>
          <p:cNvSpPr txBox="1">
            <a:spLocks/>
          </p:cNvSpPr>
          <p:nvPr/>
        </p:nvSpPr>
        <p:spPr>
          <a:xfrm>
            <a:off x="11339195" y="1020242"/>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
        <p:nvSpPr>
          <p:cNvPr id="9" name="Text Placeholder 5"/>
          <p:cNvSpPr txBox="1">
            <a:spLocks/>
          </p:cNvSpPr>
          <p:nvPr/>
        </p:nvSpPr>
        <p:spPr>
          <a:xfrm>
            <a:off x="11339195" y="3929063"/>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
        <p:nvSpPr>
          <p:cNvPr id="10" name="Text Placeholder 5"/>
          <p:cNvSpPr txBox="1">
            <a:spLocks/>
          </p:cNvSpPr>
          <p:nvPr/>
        </p:nvSpPr>
        <p:spPr>
          <a:xfrm>
            <a:off x="7953637" y="3929063"/>
            <a:ext cx="640080" cy="640080"/>
          </a:xfrm>
          <a:prstGeom prst="rect">
            <a:avLst/>
          </a:prstGeom>
          <a:solidFill>
            <a:srgbClr val="00188F">
              <a:alpha val="90980"/>
            </a:srgbClr>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rgbClr val="505050"/>
                </a:solidFill>
              </a:rPr>
              <a:t> </a:t>
            </a:r>
            <a:endParaRPr lang="en-US">
              <a:solidFill>
                <a:srgbClr val="505050"/>
              </a:solidFill>
            </a:endParaRPr>
          </a:p>
        </p:txBody>
      </p:sp>
    </p:spTree>
    <p:extLst>
      <p:ext uri="{BB962C8B-B14F-4D97-AF65-F5344CB8AC3E}">
        <p14:creationId xmlns:p14="http://schemas.microsoft.com/office/powerpoint/2010/main" val="24999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p:cTn id="17" dur="500" fill="hold"/>
                                        <p:tgtEl>
                                          <p:spTgt spid="7">
                                            <p:bg/>
                                          </p:spTgt>
                                        </p:tgtEl>
                                        <p:attrNameLst>
                                          <p:attrName>ppt_w</p:attrName>
                                        </p:attrNameLst>
                                      </p:cBhvr>
                                      <p:tavLst>
                                        <p:tav tm="0">
                                          <p:val>
                                            <p:fltVal val="0"/>
                                          </p:val>
                                        </p:tav>
                                        <p:tav tm="100000">
                                          <p:val>
                                            <p:strVal val="#ppt_w"/>
                                          </p:val>
                                        </p:tav>
                                      </p:tavLst>
                                    </p:anim>
                                    <p:anim calcmode="lin" valueType="num">
                                      <p:cBhvr>
                                        <p:cTn id="18" dur="500" fill="hold"/>
                                        <p:tgtEl>
                                          <p:spTgt spid="7">
                                            <p:bg/>
                                          </p:spTgt>
                                        </p:tgtEl>
                                        <p:attrNameLst>
                                          <p:attrName>ppt_h</p:attrName>
                                        </p:attrNameLst>
                                      </p:cBhvr>
                                      <p:tavLst>
                                        <p:tav tm="0">
                                          <p:val>
                                            <p:fltVal val="0"/>
                                          </p:val>
                                        </p:tav>
                                        <p:tav tm="100000">
                                          <p:val>
                                            <p:strVal val="#ppt_h"/>
                                          </p:val>
                                        </p:tav>
                                      </p:tavLst>
                                    </p:anim>
                                    <p:animEffect transition="in" filter="fade">
                                      <p:cBhvr>
                                        <p:cTn id="19" dur="500"/>
                                        <p:tgtEl>
                                          <p:spTgt spid="7">
                                            <p:bg/>
                                          </p:spTgt>
                                        </p:tgtEl>
                                      </p:cBhvr>
                                    </p:animEffect>
                                    <p:anim calcmode="lin" valueType="num">
                                      <p:cBhvr>
                                        <p:cTn id="20" dur="500" fill="hold"/>
                                        <p:tgtEl>
                                          <p:spTgt spid="7">
                                            <p:bg/>
                                          </p:spTgt>
                                        </p:tgtEl>
                                        <p:attrNameLst>
                                          <p:attrName>ppt_x</p:attrName>
                                        </p:attrNameLst>
                                      </p:cBhvr>
                                      <p:tavLst>
                                        <p:tav tm="0">
                                          <p:val>
                                            <p:fltVal val="0.5"/>
                                          </p:val>
                                        </p:tav>
                                        <p:tav tm="100000">
                                          <p:val>
                                            <p:strVal val="#ppt_x"/>
                                          </p:val>
                                        </p:tav>
                                      </p:tavLst>
                                    </p:anim>
                                    <p:anim calcmode="lin" valueType="num">
                                      <p:cBhvr>
                                        <p:cTn id="21" dur="500" fill="hold"/>
                                        <p:tgtEl>
                                          <p:spTgt spid="7">
                                            <p:bg/>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7">
                                            <p:txEl>
                                              <p:pRg st="0" end="0"/>
                                            </p:txEl>
                                          </p:spTgt>
                                        </p:tgtEl>
                                      </p:cBhvr>
                                    </p:animEffect>
                                    <p:anim calcmode="lin" valueType="num">
                                      <p:cBhvr>
                                        <p:cTn id="27" dur="5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7">
                                            <p:txEl>
                                              <p:pRg st="0" end="0"/>
                                            </p:txEl>
                                          </p:spTgt>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p:cTn id="31" dur="500" fill="hold"/>
                                        <p:tgtEl>
                                          <p:spTgt spid="8">
                                            <p:bg/>
                                          </p:spTgt>
                                        </p:tgtEl>
                                        <p:attrNameLst>
                                          <p:attrName>ppt_w</p:attrName>
                                        </p:attrNameLst>
                                      </p:cBhvr>
                                      <p:tavLst>
                                        <p:tav tm="0">
                                          <p:val>
                                            <p:fltVal val="0"/>
                                          </p:val>
                                        </p:tav>
                                        <p:tav tm="100000">
                                          <p:val>
                                            <p:strVal val="#ppt_w"/>
                                          </p:val>
                                        </p:tav>
                                      </p:tavLst>
                                    </p:anim>
                                    <p:anim calcmode="lin" valueType="num">
                                      <p:cBhvr>
                                        <p:cTn id="32" dur="500" fill="hold"/>
                                        <p:tgtEl>
                                          <p:spTgt spid="8">
                                            <p:bg/>
                                          </p:spTgt>
                                        </p:tgtEl>
                                        <p:attrNameLst>
                                          <p:attrName>ppt_h</p:attrName>
                                        </p:attrNameLst>
                                      </p:cBhvr>
                                      <p:tavLst>
                                        <p:tav tm="0">
                                          <p:val>
                                            <p:fltVal val="0"/>
                                          </p:val>
                                        </p:tav>
                                        <p:tav tm="100000">
                                          <p:val>
                                            <p:strVal val="#ppt_h"/>
                                          </p:val>
                                        </p:tav>
                                      </p:tavLst>
                                    </p:anim>
                                    <p:animEffect transition="in" filter="fade">
                                      <p:cBhvr>
                                        <p:cTn id="33" dur="500"/>
                                        <p:tgtEl>
                                          <p:spTgt spid="8">
                                            <p:bg/>
                                          </p:spTgt>
                                        </p:tgtEl>
                                      </p:cBhvr>
                                    </p:animEffect>
                                    <p:anim calcmode="lin" valueType="num">
                                      <p:cBhvr>
                                        <p:cTn id="34" dur="500" fill="hold"/>
                                        <p:tgtEl>
                                          <p:spTgt spid="8">
                                            <p:bg/>
                                          </p:spTgt>
                                        </p:tgtEl>
                                        <p:attrNameLst>
                                          <p:attrName>ppt_x</p:attrName>
                                        </p:attrNameLst>
                                      </p:cBhvr>
                                      <p:tavLst>
                                        <p:tav tm="0">
                                          <p:val>
                                            <p:fltVal val="0.5"/>
                                          </p:val>
                                        </p:tav>
                                        <p:tav tm="100000">
                                          <p:val>
                                            <p:strVal val="#ppt_x"/>
                                          </p:val>
                                        </p:tav>
                                      </p:tavLst>
                                    </p:anim>
                                    <p:anim calcmode="lin" valueType="num">
                                      <p:cBhvr>
                                        <p:cTn id="35" dur="500" fill="hold"/>
                                        <p:tgtEl>
                                          <p:spTgt spid="8">
                                            <p:bg/>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42" dur="500" fill="hold"/>
                                        <p:tgtEl>
                                          <p:spTgt spid="8">
                                            <p:txEl>
                                              <p:pRg st="0" end="0"/>
                                            </p:tx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9">
                                            <p:bg/>
                                          </p:spTgt>
                                        </p:tgtEl>
                                        <p:attrNameLst>
                                          <p:attrName>style.visibility</p:attrName>
                                        </p:attrNameLst>
                                      </p:cBhvr>
                                      <p:to>
                                        <p:strVal val="visible"/>
                                      </p:to>
                                    </p:set>
                                    <p:anim calcmode="lin" valueType="num">
                                      <p:cBhvr>
                                        <p:cTn id="45" dur="500" fill="hold"/>
                                        <p:tgtEl>
                                          <p:spTgt spid="9">
                                            <p:bg/>
                                          </p:spTgt>
                                        </p:tgtEl>
                                        <p:attrNameLst>
                                          <p:attrName>ppt_w</p:attrName>
                                        </p:attrNameLst>
                                      </p:cBhvr>
                                      <p:tavLst>
                                        <p:tav tm="0">
                                          <p:val>
                                            <p:fltVal val="0"/>
                                          </p:val>
                                        </p:tav>
                                        <p:tav tm="100000">
                                          <p:val>
                                            <p:strVal val="#ppt_w"/>
                                          </p:val>
                                        </p:tav>
                                      </p:tavLst>
                                    </p:anim>
                                    <p:anim calcmode="lin" valueType="num">
                                      <p:cBhvr>
                                        <p:cTn id="46" dur="500" fill="hold"/>
                                        <p:tgtEl>
                                          <p:spTgt spid="9">
                                            <p:bg/>
                                          </p:spTgt>
                                        </p:tgtEl>
                                        <p:attrNameLst>
                                          <p:attrName>ppt_h</p:attrName>
                                        </p:attrNameLst>
                                      </p:cBhvr>
                                      <p:tavLst>
                                        <p:tav tm="0">
                                          <p:val>
                                            <p:fltVal val="0"/>
                                          </p:val>
                                        </p:tav>
                                        <p:tav tm="100000">
                                          <p:val>
                                            <p:strVal val="#ppt_h"/>
                                          </p:val>
                                        </p:tav>
                                      </p:tavLst>
                                    </p:anim>
                                    <p:animEffect transition="in" filter="fade">
                                      <p:cBhvr>
                                        <p:cTn id="47" dur="500"/>
                                        <p:tgtEl>
                                          <p:spTgt spid="9">
                                            <p:bg/>
                                          </p:spTgt>
                                        </p:tgtEl>
                                      </p:cBhvr>
                                    </p:animEffect>
                                    <p:anim calcmode="lin" valueType="num">
                                      <p:cBhvr>
                                        <p:cTn id="48" dur="500" fill="hold"/>
                                        <p:tgtEl>
                                          <p:spTgt spid="9">
                                            <p:bg/>
                                          </p:spTgt>
                                        </p:tgtEl>
                                        <p:attrNameLst>
                                          <p:attrName>ppt_x</p:attrName>
                                        </p:attrNameLst>
                                      </p:cBhvr>
                                      <p:tavLst>
                                        <p:tav tm="0">
                                          <p:val>
                                            <p:fltVal val="0.5"/>
                                          </p:val>
                                        </p:tav>
                                        <p:tav tm="100000">
                                          <p:val>
                                            <p:strVal val="#ppt_x"/>
                                          </p:val>
                                        </p:tav>
                                      </p:tavLst>
                                    </p:anim>
                                    <p:anim calcmode="lin" valueType="num">
                                      <p:cBhvr>
                                        <p:cTn id="49" dur="500" fill="hold"/>
                                        <p:tgtEl>
                                          <p:spTgt spid="9">
                                            <p:bg/>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9">
                                            <p:txEl>
                                              <p:pRg st="0" end="0"/>
                                            </p:txEl>
                                          </p:spTgt>
                                        </p:tgtEl>
                                      </p:cBhvr>
                                    </p:animEffect>
                                    <p:anim calcmode="lin" valueType="num">
                                      <p:cBhvr>
                                        <p:cTn id="55"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56" dur="500" fill="hold"/>
                                        <p:tgtEl>
                                          <p:spTgt spid="9">
                                            <p:txEl>
                                              <p:pRg st="0" end="0"/>
                                            </p:txEl>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10">
                                            <p:bg/>
                                          </p:spTgt>
                                        </p:tgtEl>
                                        <p:attrNameLst>
                                          <p:attrName>style.visibility</p:attrName>
                                        </p:attrNameLst>
                                      </p:cBhvr>
                                      <p:to>
                                        <p:strVal val="visible"/>
                                      </p:to>
                                    </p:set>
                                    <p:anim calcmode="lin" valueType="num">
                                      <p:cBhvr>
                                        <p:cTn id="59" dur="500" fill="hold"/>
                                        <p:tgtEl>
                                          <p:spTgt spid="10">
                                            <p:bg/>
                                          </p:spTgt>
                                        </p:tgtEl>
                                        <p:attrNameLst>
                                          <p:attrName>ppt_w</p:attrName>
                                        </p:attrNameLst>
                                      </p:cBhvr>
                                      <p:tavLst>
                                        <p:tav tm="0">
                                          <p:val>
                                            <p:fltVal val="0"/>
                                          </p:val>
                                        </p:tav>
                                        <p:tav tm="100000">
                                          <p:val>
                                            <p:strVal val="#ppt_w"/>
                                          </p:val>
                                        </p:tav>
                                      </p:tavLst>
                                    </p:anim>
                                    <p:anim calcmode="lin" valueType="num">
                                      <p:cBhvr>
                                        <p:cTn id="60" dur="500" fill="hold"/>
                                        <p:tgtEl>
                                          <p:spTgt spid="10">
                                            <p:bg/>
                                          </p:spTgt>
                                        </p:tgtEl>
                                        <p:attrNameLst>
                                          <p:attrName>ppt_h</p:attrName>
                                        </p:attrNameLst>
                                      </p:cBhvr>
                                      <p:tavLst>
                                        <p:tav tm="0">
                                          <p:val>
                                            <p:fltVal val="0"/>
                                          </p:val>
                                        </p:tav>
                                        <p:tav tm="100000">
                                          <p:val>
                                            <p:strVal val="#ppt_h"/>
                                          </p:val>
                                        </p:tav>
                                      </p:tavLst>
                                    </p:anim>
                                    <p:animEffect transition="in" filter="fade">
                                      <p:cBhvr>
                                        <p:cTn id="61" dur="500"/>
                                        <p:tgtEl>
                                          <p:spTgt spid="10">
                                            <p:bg/>
                                          </p:spTgt>
                                        </p:tgtEl>
                                      </p:cBhvr>
                                    </p:animEffect>
                                    <p:anim calcmode="lin" valueType="num">
                                      <p:cBhvr>
                                        <p:cTn id="62" dur="500" fill="hold"/>
                                        <p:tgtEl>
                                          <p:spTgt spid="10">
                                            <p:bg/>
                                          </p:spTgt>
                                        </p:tgtEl>
                                        <p:attrNameLst>
                                          <p:attrName>ppt_x</p:attrName>
                                        </p:attrNameLst>
                                      </p:cBhvr>
                                      <p:tavLst>
                                        <p:tav tm="0">
                                          <p:val>
                                            <p:fltVal val="0.5"/>
                                          </p:val>
                                        </p:tav>
                                        <p:tav tm="100000">
                                          <p:val>
                                            <p:strVal val="#ppt_x"/>
                                          </p:val>
                                        </p:tav>
                                      </p:tavLst>
                                    </p:anim>
                                    <p:anim calcmode="lin" valueType="num">
                                      <p:cBhvr>
                                        <p:cTn id="63" dur="500" fill="hold"/>
                                        <p:tgtEl>
                                          <p:spTgt spid="10">
                                            <p:bg/>
                                          </p:spTgt>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p:cTn id="6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10">
                                            <p:txEl>
                                              <p:pRg st="0" end="0"/>
                                            </p:txEl>
                                          </p:spTgt>
                                        </p:tgtEl>
                                      </p:cBhvr>
                                    </p:animEffect>
                                    <p:anim calcmode="lin" valueType="num">
                                      <p:cBhvr>
                                        <p:cTn id="6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70" dur="500" fill="hold"/>
                                        <p:tgtEl>
                                          <p:spTgt spid="10">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tmplLst>
          <p:tmpl>
            <p:tnLst>
              <p:par>
                <p:cTn presetID="53" presetClass="entr" presetSubtype="52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anim calcmode="lin" valueType="num">
                      <p:cBhvr>
                        <p:cTn dur="500" fill="hold"/>
                        <p:tgtEl>
                          <p:spTgt spid="7"/>
                        </p:tgtEl>
                        <p:attrNameLst>
                          <p:attrName>ppt_x</p:attrName>
                        </p:attrNameLst>
                      </p:cBhvr>
                      <p:tavLst>
                        <p:tav tm="0">
                          <p:val>
                            <p:fltVal val="0.5"/>
                          </p:val>
                        </p:tav>
                        <p:tav tm="100000">
                          <p:val>
                            <p:strVal val="#ppt_x"/>
                          </p:val>
                        </p:tav>
                      </p:tavLst>
                    </p:anim>
                    <p:anim calcmode="lin" valueType="num">
                      <p:cBhvr>
                        <p:cTn dur="500" fill="hold"/>
                        <p:tgtEl>
                          <p:spTgt spid="7"/>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anim calcmode="lin" valueType="num">
                      <p:cBhvr>
                        <p:cTn dur="500" fill="hold"/>
                        <p:tgtEl>
                          <p:spTgt spid="7"/>
                        </p:tgtEl>
                        <p:attrNameLst>
                          <p:attrName>ppt_x</p:attrName>
                        </p:attrNameLst>
                      </p:cBhvr>
                      <p:tavLst>
                        <p:tav tm="0">
                          <p:val>
                            <p:fltVal val="0.5"/>
                          </p:val>
                        </p:tav>
                        <p:tav tm="100000">
                          <p:val>
                            <p:strVal val="#ppt_x"/>
                          </p:val>
                        </p:tav>
                      </p:tavLst>
                    </p:anim>
                    <p:anim calcmode="lin" valueType="num">
                      <p:cBhvr>
                        <p:cTn dur="500" fill="hold"/>
                        <p:tgtEl>
                          <p:spTgt spid="7"/>
                        </p:tgtEl>
                        <p:attrNameLst>
                          <p:attrName>ppt_y</p:attrName>
                        </p:attrNameLst>
                      </p:cBhvr>
                      <p:tavLst>
                        <p:tav tm="0">
                          <p:val>
                            <p:fltVal val="0.5"/>
                          </p:val>
                        </p:tav>
                        <p:tav tm="100000">
                          <p:val>
                            <p:strVal val="#ppt_y"/>
                          </p:val>
                        </p:tav>
                      </p:tavLst>
                    </p:anim>
                  </p:childTnLst>
                </p:cTn>
              </p:par>
            </p:tnLst>
          </p:tmpl>
        </p:tmplLst>
      </p:bldP>
      <p:bldP spid="8" grpId="0" build="p" animBg="1">
        <p:tmplLst>
          <p:tmpl>
            <p:tnLst>
              <p:par>
                <p:cTn presetID="53" presetClass="entr" presetSubtype="528"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anim calcmode="lin" valueType="num">
                      <p:cBhvr>
                        <p:cTn dur="500" fill="hold"/>
                        <p:tgtEl>
                          <p:spTgt spid="8"/>
                        </p:tgtEl>
                        <p:attrNameLst>
                          <p:attrName>ppt_x</p:attrName>
                        </p:attrNameLst>
                      </p:cBhvr>
                      <p:tavLst>
                        <p:tav tm="0">
                          <p:val>
                            <p:fltVal val="0.5"/>
                          </p:val>
                        </p:tav>
                        <p:tav tm="100000">
                          <p:val>
                            <p:strVal val="#ppt_x"/>
                          </p:val>
                        </p:tav>
                      </p:tavLst>
                    </p:anim>
                    <p:anim calcmode="lin" valueType="num">
                      <p:cBhvr>
                        <p:cTn dur="500" fill="hold"/>
                        <p:tgtEl>
                          <p:spTgt spid="8"/>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anim calcmode="lin" valueType="num">
                      <p:cBhvr>
                        <p:cTn dur="500" fill="hold"/>
                        <p:tgtEl>
                          <p:spTgt spid="8"/>
                        </p:tgtEl>
                        <p:attrNameLst>
                          <p:attrName>ppt_x</p:attrName>
                        </p:attrNameLst>
                      </p:cBhvr>
                      <p:tavLst>
                        <p:tav tm="0">
                          <p:val>
                            <p:fltVal val="0.5"/>
                          </p:val>
                        </p:tav>
                        <p:tav tm="100000">
                          <p:val>
                            <p:strVal val="#ppt_x"/>
                          </p:val>
                        </p:tav>
                      </p:tavLst>
                    </p:anim>
                    <p:anim calcmode="lin" valueType="num">
                      <p:cBhvr>
                        <p:cTn dur="500" fill="hold"/>
                        <p:tgtEl>
                          <p:spTgt spid="8"/>
                        </p:tgtEl>
                        <p:attrNameLst>
                          <p:attrName>ppt_y</p:attrName>
                        </p:attrNameLst>
                      </p:cBhvr>
                      <p:tavLst>
                        <p:tav tm="0">
                          <p:val>
                            <p:fltVal val="0.5"/>
                          </p:val>
                        </p:tav>
                        <p:tav tm="100000">
                          <p:val>
                            <p:strVal val="#ppt_y"/>
                          </p:val>
                        </p:tav>
                      </p:tavLst>
                    </p:anim>
                  </p:childTnLst>
                </p:cTn>
              </p:par>
            </p:tnLst>
          </p:tmpl>
        </p:tmplLst>
      </p:bldP>
      <p:bldP spid="9" grpId="0" build="p" animBg="1">
        <p:tmplLst>
          <p:tmpl>
            <p:tnLst>
              <p:par>
                <p:cTn presetID="53" presetClass="entr" presetSubtype="52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anim calcmode="lin" valueType="num">
                      <p:cBhvr>
                        <p:cTn dur="500" fill="hold"/>
                        <p:tgtEl>
                          <p:spTgt spid="9"/>
                        </p:tgtEl>
                        <p:attrNameLst>
                          <p:attrName>ppt_x</p:attrName>
                        </p:attrNameLst>
                      </p:cBhvr>
                      <p:tavLst>
                        <p:tav tm="0">
                          <p:val>
                            <p:fltVal val="0.5"/>
                          </p:val>
                        </p:tav>
                        <p:tav tm="100000">
                          <p:val>
                            <p:strVal val="#ppt_x"/>
                          </p:val>
                        </p:tav>
                      </p:tavLst>
                    </p:anim>
                    <p:anim calcmode="lin" valueType="num">
                      <p:cBhvr>
                        <p:cTn dur="500" fill="hold"/>
                        <p:tgtEl>
                          <p:spTgt spid="9"/>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anim calcmode="lin" valueType="num">
                      <p:cBhvr>
                        <p:cTn dur="500" fill="hold"/>
                        <p:tgtEl>
                          <p:spTgt spid="9"/>
                        </p:tgtEl>
                        <p:attrNameLst>
                          <p:attrName>ppt_x</p:attrName>
                        </p:attrNameLst>
                      </p:cBhvr>
                      <p:tavLst>
                        <p:tav tm="0">
                          <p:val>
                            <p:fltVal val="0.5"/>
                          </p:val>
                        </p:tav>
                        <p:tav tm="100000">
                          <p:val>
                            <p:strVal val="#ppt_x"/>
                          </p:val>
                        </p:tav>
                      </p:tavLst>
                    </p:anim>
                    <p:anim calcmode="lin" valueType="num">
                      <p:cBhvr>
                        <p:cTn dur="500" fill="hold"/>
                        <p:tgtEl>
                          <p:spTgt spid="9"/>
                        </p:tgtEl>
                        <p:attrNameLst>
                          <p:attrName>ppt_y</p:attrName>
                        </p:attrNameLst>
                      </p:cBhvr>
                      <p:tavLst>
                        <p:tav tm="0">
                          <p:val>
                            <p:fltVal val="0.5"/>
                          </p:val>
                        </p:tav>
                        <p:tav tm="100000">
                          <p:val>
                            <p:strVal val="#ppt_y"/>
                          </p:val>
                        </p:tav>
                      </p:tavLst>
                    </p:anim>
                  </p:childTnLst>
                </p:cTn>
              </p:par>
            </p:tnLst>
          </p:tmpl>
        </p:tmplLst>
      </p:bldP>
      <p:bldP spid="10" grpId="0" build="p" animBg="1">
        <p:tmplLst>
          <p:tmpl>
            <p:tnLst>
              <p:par>
                <p:cTn presetID="53" presetClass="entr" presetSubtype="52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anim calcmode="lin" valueType="num">
                      <p:cBhvr>
                        <p:cTn dur="500" fill="hold"/>
                        <p:tgtEl>
                          <p:spTgt spid="10"/>
                        </p:tgtEl>
                        <p:attrNameLst>
                          <p:attrName>ppt_x</p:attrName>
                        </p:attrNameLst>
                      </p:cBhvr>
                      <p:tavLst>
                        <p:tav tm="0">
                          <p:val>
                            <p:fltVal val="0.5"/>
                          </p:val>
                        </p:tav>
                        <p:tav tm="100000">
                          <p:val>
                            <p:strVal val="#ppt_x"/>
                          </p:val>
                        </p:tav>
                      </p:tavLst>
                    </p:anim>
                    <p:anim calcmode="lin" valueType="num">
                      <p:cBhvr>
                        <p:cTn dur="500" fill="hold"/>
                        <p:tgtEl>
                          <p:spTgt spid="1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anim calcmode="lin" valueType="num">
                      <p:cBhvr>
                        <p:cTn dur="500" fill="hold"/>
                        <p:tgtEl>
                          <p:spTgt spid="10"/>
                        </p:tgtEl>
                        <p:attrNameLst>
                          <p:attrName>ppt_x</p:attrName>
                        </p:attrNameLst>
                      </p:cBhvr>
                      <p:tavLst>
                        <p:tav tm="0">
                          <p:val>
                            <p:fltVal val="0.5"/>
                          </p:val>
                        </p:tav>
                        <p:tav tm="100000">
                          <p:val>
                            <p:strVal val="#ppt_x"/>
                          </p:val>
                        </p:tav>
                      </p:tavLst>
                    </p:anim>
                    <p:anim calcmode="lin" valueType="num">
                      <p:cBhvr>
                        <p:cTn dur="500" fill="hold"/>
                        <p:tgtEl>
                          <p:spTgt spid="10"/>
                        </p:tgtEl>
                        <p:attrNameLst>
                          <p:attrName>ppt_y</p:attrName>
                        </p:attrNameLst>
                      </p:cBhvr>
                      <p:tavLst>
                        <p:tav tm="0">
                          <p:val>
                            <p:fltVal val="0.5"/>
                          </p:val>
                        </p:tav>
                        <p:tav tm="100000">
                          <p:val>
                            <p:strVal val="#ppt_y"/>
                          </p:val>
                        </p:tav>
                      </p:tavLst>
                    </p:anim>
                  </p:childTnLst>
                </p:cTn>
              </p:par>
            </p:tnLst>
          </p:tmpl>
        </p:tmplLst>
      </p:b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082789" y="3605350"/>
            <a:ext cx="2034577" cy="77765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a:gradFill>
                  <a:gsLst>
                    <a:gs pos="96330">
                      <a:srgbClr val="FFFFFF"/>
                    </a:gs>
                    <a:gs pos="0">
                      <a:srgbClr val="FFFFFF"/>
                    </a:gs>
                  </a:gsLst>
                  <a:lin ang="0" scaled="0"/>
                </a:gradFill>
              </a:rPr>
              <a:t>Shared </a:t>
            </a:r>
            <a:r>
              <a:rPr lang="en-US" dirty="0" smtClean="0">
                <a:gradFill>
                  <a:gsLst>
                    <a:gs pos="96330">
                      <a:srgbClr val="FFFFFF"/>
                    </a:gs>
                    <a:gs pos="0">
                      <a:srgbClr val="FFFFFF"/>
                    </a:gs>
                  </a:gsLst>
                  <a:lin ang="0" scaled="0"/>
                </a:gradFill>
              </a:rPr>
              <a:t>VHDX</a:t>
            </a:r>
            <a:endParaRPr lang="en-US" dirty="0">
              <a:gradFill>
                <a:gsLst>
                  <a:gs pos="96330">
                    <a:srgbClr val="FFFFFF"/>
                  </a:gs>
                  <a:gs pos="0">
                    <a:srgbClr val="FFFFFF"/>
                  </a:gs>
                </a:gsLst>
                <a:lin ang="0" scaled="0"/>
              </a:gradFill>
            </a:endParaRPr>
          </a:p>
        </p:txBody>
      </p:sp>
      <p:sp>
        <p:nvSpPr>
          <p:cNvPr id="31" name="Rectangle 30"/>
          <p:cNvSpPr/>
          <p:nvPr/>
        </p:nvSpPr>
        <p:spPr bwMode="auto">
          <a:xfrm>
            <a:off x="7082788" y="2567414"/>
            <a:ext cx="2034577" cy="97216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Hyper-V Replica with Extended Replication</a:t>
            </a:r>
            <a:endParaRPr lang="en-US" dirty="0">
              <a:gradFill>
                <a:gsLst>
                  <a:gs pos="96330">
                    <a:srgbClr val="FFFFFF"/>
                  </a:gs>
                  <a:gs pos="0">
                    <a:srgbClr val="FFFFFF"/>
                  </a:gs>
                </a:gsLst>
                <a:lin ang="0" scaled="0"/>
              </a:gradFill>
            </a:endParaRPr>
          </a:p>
        </p:txBody>
      </p:sp>
      <p:sp>
        <p:nvSpPr>
          <p:cNvPr id="30" name="Rectangle 29"/>
          <p:cNvSpPr/>
          <p:nvPr/>
        </p:nvSpPr>
        <p:spPr bwMode="auto">
          <a:xfrm>
            <a:off x="7071413" y="1999856"/>
            <a:ext cx="1876646" cy="49200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Online Backup</a:t>
            </a:r>
            <a:endParaRPr lang="en-US" dirty="0">
              <a:gradFill>
                <a:gsLst>
                  <a:gs pos="96330">
                    <a:srgbClr val="FFFFFF"/>
                  </a:gs>
                  <a:gs pos="0">
                    <a:srgbClr val="FFFFFF"/>
                  </a:gs>
                </a:gsLst>
                <a:lin ang="0" scaled="0"/>
              </a:gradFill>
            </a:endParaRPr>
          </a:p>
        </p:txBody>
      </p:sp>
      <p:sp>
        <p:nvSpPr>
          <p:cNvPr id="21" name="Rectangle 20"/>
          <p:cNvSpPr/>
          <p:nvPr/>
        </p:nvSpPr>
        <p:spPr bwMode="auto">
          <a:xfrm>
            <a:off x="3049061" y="2317074"/>
            <a:ext cx="2002759" cy="12882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Simplify infrastructure maintenance</a:t>
            </a:r>
            <a:endParaRPr lang="en-US" dirty="0">
              <a:solidFill>
                <a:srgbClr val="EFEFEF"/>
              </a:solidFill>
            </a:endParaRPr>
          </a:p>
        </p:txBody>
      </p:sp>
      <p:sp>
        <p:nvSpPr>
          <p:cNvPr id="6" name="Rectangle 5"/>
          <p:cNvSpPr/>
          <p:nvPr/>
        </p:nvSpPr>
        <p:spPr bwMode="auto">
          <a:xfrm>
            <a:off x="459644" y="1450314"/>
            <a:ext cx="6544837" cy="8046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Robust, reliable &amp; resilient infrastructure foundation for running continuous services</a:t>
            </a:r>
            <a:endParaRPr lang="en-US" dirty="0">
              <a:solidFill>
                <a:srgbClr val="EFEFEF"/>
              </a:solidFill>
            </a:endParaRPr>
          </a:p>
        </p:txBody>
      </p:sp>
      <p:sp>
        <p:nvSpPr>
          <p:cNvPr id="20" name="Rectangle 19"/>
          <p:cNvSpPr/>
          <p:nvPr/>
        </p:nvSpPr>
        <p:spPr bwMode="auto">
          <a:xfrm>
            <a:off x="459644" y="2317205"/>
            <a:ext cx="2509776" cy="12881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Provide flexibility for application-level resiliency</a:t>
            </a:r>
            <a:endParaRPr lang="en-US" dirty="0">
              <a:solidFill>
                <a:srgbClr val="EFEFEF"/>
              </a:solidFill>
            </a:endParaRPr>
          </a:p>
        </p:txBody>
      </p:sp>
      <p:sp>
        <p:nvSpPr>
          <p:cNvPr id="18" name="Title 17"/>
          <p:cNvSpPr>
            <a:spLocks noGrp="1"/>
          </p:cNvSpPr>
          <p:nvPr>
            <p:ph type="title"/>
          </p:nvPr>
        </p:nvSpPr>
        <p:spPr/>
        <p:txBody>
          <a:bodyPr/>
          <a:lstStyle/>
          <a:p>
            <a:r>
              <a:rPr lang="en-US" dirty="0" smtClean="0"/>
              <a:t>High Availability &amp; Resiliency</a:t>
            </a:r>
            <a:endParaRPr lang="en-US" dirty="0"/>
          </a:p>
        </p:txBody>
      </p:sp>
      <p:sp>
        <p:nvSpPr>
          <p:cNvPr id="22" name="Rectangle 21"/>
          <p:cNvSpPr/>
          <p:nvPr/>
        </p:nvSpPr>
        <p:spPr bwMode="auto">
          <a:xfrm>
            <a:off x="7082789" y="5073092"/>
            <a:ext cx="4623994" cy="5585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Cluster Aware Updating</a:t>
            </a:r>
            <a:endParaRPr lang="en-US" dirty="0">
              <a:gradFill>
                <a:gsLst>
                  <a:gs pos="96330">
                    <a:srgbClr val="FFFFFF"/>
                  </a:gs>
                  <a:gs pos="0">
                    <a:srgbClr val="FFFFFF"/>
                  </a:gs>
                </a:gsLst>
                <a:lin ang="0" scaled="0"/>
              </a:gradFill>
            </a:endParaRPr>
          </a:p>
        </p:txBody>
      </p:sp>
      <p:sp>
        <p:nvSpPr>
          <p:cNvPr id="23" name="Rectangle 22"/>
          <p:cNvSpPr/>
          <p:nvPr/>
        </p:nvSpPr>
        <p:spPr bwMode="auto">
          <a:xfrm>
            <a:off x="9197006" y="3427448"/>
            <a:ext cx="2509778" cy="95555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a:gradFill>
                  <a:gsLst>
                    <a:gs pos="96330">
                      <a:srgbClr val="FFFFFF"/>
                    </a:gs>
                    <a:gs pos="0">
                      <a:srgbClr val="FFFFFF"/>
                    </a:gs>
                  </a:gsLst>
                  <a:lin ang="0" scaled="0"/>
                </a:gradFill>
              </a:rPr>
              <a:t>Hyper-V Recovery </a:t>
            </a:r>
            <a:r>
              <a:rPr lang="en-US" dirty="0" smtClean="0">
                <a:gradFill>
                  <a:gsLst>
                    <a:gs pos="96330">
                      <a:srgbClr val="FFFFFF"/>
                    </a:gs>
                    <a:gs pos="0">
                      <a:srgbClr val="FFFFFF"/>
                    </a:gs>
                  </a:gsLst>
                  <a:lin ang="0" scaled="0"/>
                </a:gradFill>
              </a:rPr>
              <a:t>Manager</a:t>
            </a:r>
            <a:endParaRPr lang="en-US" dirty="0">
              <a:gradFill>
                <a:gsLst>
                  <a:gs pos="96330">
                    <a:srgbClr val="FFFFFF"/>
                  </a:gs>
                  <a:gs pos="0">
                    <a:srgbClr val="FFFFFF"/>
                  </a:gs>
                </a:gsLst>
                <a:lin ang="0" scaled="0"/>
              </a:gradFill>
            </a:endParaRPr>
          </a:p>
        </p:txBody>
      </p:sp>
      <p:sp>
        <p:nvSpPr>
          <p:cNvPr id="16" name="Rectangle 15"/>
          <p:cNvSpPr/>
          <p:nvPr/>
        </p:nvSpPr>
        <p:spPr bwMode="auto">
          <a:xfrm>
            <a:off x="9197006" y="2567415"/>
            <a:ext cx="2509778" cy="7844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Guest Clustering</a:t>
            </a:r>
            <a:endParaRPr lang="en-US" dirty="0">
              <a:gradFill>
                <a:gsLst>
                  <a:gs pos="96330">
                    <a:srgbClr val="FFFFFF"/>
                  </a:gs>
                  <a:gs pos="0">
                    <a:srgbClr val="FFFFFF"/>
                  </a:gs>
                </a:gsLst>
                <a:lin ang="0" scaled="0"/>
              </a:gradFill>
            </a:endParaRPr>
          </a:p>
        </p:txBody>
      </p:sp>
      <p:sp>
        <p:nvSpPr>
          <p:cNvPr id="27" name="Rectangle 26"/>
          <p:cNvSpPr/>
          <p:nvPr/>
        </p:nvSpPr>
        <p:spPr bwMode="auto">
          <a:xfrm>
            <a:off x="7071413" y="1444834"/>
            <a:ext cx="4632585" cy="48846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Failover Clustering</a:t>
            </a:r>
            <a:endParaRPr lang="en-US" dirty="0">
              <a:gradFill>
                <a:gsLst>
                  <a:gs pos="96330">
                    <a:srgbClr val="FFFFFF"/>
                  </a:gs>
                  <a:gs pos="0">
                    <a:srgbClr val="FFFFFF"/>
                  </a:gs>
                </a:gsLst>
                <a:lin ang="0" scaled="0"/>
              </a:gradFill>
            </a:endParaRPr>
          </a:p>
        </p:txBody>
      </p:sp>
      <p:sp>
        <p:nvSpPr>
          <p:cNvPr id="28" name="Rectangle 27"/>
          <p:cNvSpPr/>
          <p:nvPr/>
        </p:nvSpPr>
        <p:spPr bwMode="auto">
          <a:xfrm>
            <a:off x="9013371" y="2003394"/>
            <a:ext cx="2684823" cy="48846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NIC Teaming</a:t>
            </a:r>
            <a:endParaRPr lang="en-US" dirty="0">
              <a:gradFill>
                <a:gsLst>
                  <a:gs pos="96330">
                    <a:srgbClr val="FFFFFF"/>
                  </a:gs>
                  <a:gs pos="0">
                    <a:srgbClr val="FFFFFF"/>
                  </a:gs>
                </a:gsLst>
                <a:lin ang="0" scaled="0"/>
              </a:gradFill>
            </a:endParaRPr>
          </a:p>
        </p:txBody>
      </p:sp>
      <p:sp>
        <p:nvSpPr>
          <p:cNvPr id="29" name="Rectangle 28"/>
          <p:cNvSpPr/>
          <p:nvPr/>
        </p:nvSpPr>
        <p:spPr bwMode="auto">
          <a:xfrm>
            <a:off x="7082787" y="4448768"/>
            <a:ext cx="4623995" cy="55855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96330">
                      <a:srgbClr val="FFFFFF"/>
                    </a:gs>
                    <a:gs pos="0">
                      <a:srgbClr val="FFFFFF"/>
                    </a:gs>
                  </a:gsLst>
                  <a:lin ang="0" scaled="0"/>
                </a:gradFill>
              </a:rPr>
              <a:t>Failover Priority &amp; Affinity Rules</a:t>
            </a:r>
            <a:endParaRPr lang="en-US" dirty="0">
              <a:gradFill>
                <a:gsLst>
                  <a:gs pos="96330">
                    <a:srgbClr val="FFFFFF"/>
                  </a:gs>
                  <a:gs pos="0">
                    <a:srgbClr val="FFFFFF"/>
                  </a:gs>
                </a:gsLst>
                <a:lin ang="0" scaled="0"/>
              </a:gradFill>
            </a:endParaRPr>
          </a:p>
        </p:txBody>
      </p:sp>
      <p:sp>
        <p:nvSpPr>
          <p:cNvPr id="32" name="Rectangle 31"/>
          <p:cNvSpPr/>
          <p:nvPr/>
        </p:nvSpPr>
        <p:spPr bwMode="auto">
          <a:xfrm>
            <a:off x="467203" y="4673019"/>
            <a:ext cx="4592176" cy="958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Integration with cloud services </a:t>
            </a:r>
            <a:endParaRPr lang="en-US" dirty="0">
              <a:solidFill>
                <a:srgbClr val="EFEFEF"/>
              </a:solidFill>
            </a:endParaRPr>
          </a:p>
        </p:txBody>
      </p:sp>
      <p:sp useBgFill="1">
        <p:nvSpPr>
          <p:cNvPr id="24" name="Rectangle 23"/>
          <p:cNvSpPr/>
          <p:nvPr/>
        </p:nvSpPr>
        <p:spPr bwMode="auto">
          <a:xfrm rot="16200000">
            <a:off x="8518998" y="3187784"/>
            <a:ext cx="6858001" cy="48243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pic>
        <p:nvPicPr>
          <p:cNvPr id="33" name="Picture Placeholder 2"/>
          <p:cNvPicPr>
            <a:picLocks noChangeAspect="1"/>
          </p:cNvPicPr>
          <p:nvPr/>
        </p:nvPicPr>
        <p:blipFill rotWithShape="1">
          <a:blip r:embed="rId3" cstate="email">
            <a:extLst>
              <a:ext uri="{28A0092B-C50C-407E-A947-70E740481C1C}">
                <a14:useLocalDpi xmlns:a14="http://schemas.microsoft.com/office/drawing/2010/main"/>
              </a:ext>
            </a:extLst>
          </a:blip>
          <a:srcRect l="64560" t="7780" r="3630" b="7780"/>
          <a:stretch/>
        </p:blipFill>
        <p:spPr>
          <a:xfrm>
            <a:off x="5112327" y="2317074"/>
            <a:ext cx="1879445" cy="3323410"/>
          </a:xfrm>
          <a:prstGeom prst="rect">
            <a:avLst/>
          </a:prstGeom>
        </p:spPr>
      </p:pic>
      <p:sp useBgFill="1">
        <p:nvSpPr>
          <p:cNvPr id="26" name="Rectangle 25"/>
          <p:cNvSpPr/>
          <p:nvPr/>
        </p:nvSpPr>
        <p:spPr bwMode="auto">
          <a:xfrm>
            <a:off x="-11446" y="5631653"/>
            <a:ext cx="12203445" cy="122634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p:nvSpPr>
          <p:cNvPr id="34" name="Rectangle 33"/>
          <p:cNvSpPr/>
          <p:nvPr/>
        </p:nvSpPr>
        <p:spPr bwMode="auto">
          <a:xfrm>
            <a:off x="467203" y="3659869"/>
            <a:ext cx="4592176" cy="958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Provide granular solutions for enabling disaster recovery</a:t>
            </a:r>
            <a:endParaRPr lang="en-US" dirty="0">
              <a:solidFill>
                <a:srgbClr val="EFEFEF"/>
              </a:solidFill>
            </a:endParaRPr>
          </a:p>
        </p:txBody>
      </p:sp>
      <p:sp useBgFill="1">
        <p:nvSpPr>
          <p:cNvPr id="25" name="Rectangle 24"/>
          <p:cNvSpPr/>
          <p:nvPr/>
        </p:nvSpPr>
        <p:spPr bwMode="auto">
          <a:xfrm rot="16200000">
            <a:off x="-3205355" y="3193908"/>
            <a:ext cx="6858001" cy="47017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Tree>
    <p:extLst>
      <p:ext uri="{BB962C8B-B14F-4D97-AF65-F5344CB8AC3E}">
        <p14:creationId xmlns:p14="http://schemas.microsoft.com/office/powerpoint/2010/main" val="226391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0-#ppt_w/2"/>
                                          </p:val>
                                        </p:tav>
                                        <p:tav tm="100000">
                                          <p:val>
                                            <p:strVal val="#ppt_x"/>
                                          </p:val>
                                        </p:tav>
                                      </p:tavLst>
                                    </p:anim>
                                    <p:anim calcmode="lin" valueType="num">
                                      <p:cBhvr additive="base">
                                        <p:cTn id="13" dur="1000" fill="hold"/>
                                        <p:tgtEl>
                                          <p:spTgt spid="20"/>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0" fill="hold"/>
                                        <p:tgtEl>
                                          <p:spTgt spid="21"/>
                                        </p:tgtEl>
                                        <p:attrNameLst>
                                          <p:attrName>ppt_x</p:attrName>
                                        </p:attrNameLst>
                                      </p:cBhvr>
                                      <p:tavLst>
                                        <p:tav tm="0">
                                          <p:val>
                                            <p:strVal val="0-#ppt_w/2"/>
                                          </p:val>
                                        </p:tav>
                                        <p:tav tm="100000">
                                          <p:val>
                                            <p:strVal val="#ppt_x"/>
                                          </p:val>
                                        </p:tav>
                                      </p:tavLst>
                                    </p:anim>
                                    <p:anim calcmode="lin" valueType="num">
                                      <p:cBhvr additive="base">
                                        <p:cTn id="17" dur="100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75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000" fill="hold"/>
                                        <p:tgtEl>
                                          <p:spTgt spid="34"/>
                                        </p:tgtEl>
                                        <p:attrNameLst>
                                          <p:attrName>ppt_x</p:attrName>
                                        </p:attrNameLst>
                                      </p:cBhvr>
                                      <p:tavLst>
                                        <p:tav tm="0">
                                          <p:val>
                                            <p:strVal val="0-#ppt_w/2"/>
                                          </p:val>
                                        </p:tav>
                                        <p:tav tm="100000">
                                          <p:val>
                                            <p:strVal val="#ppt_x"/>
                                          </p:val>
                                        </p:tav>
                                      </p:tavLst>
                                    </p:anim>
                                    <p:anim calcmode="lin" valueType="num">
                                      <p:cBhvr additive="base">
                                        <p:cTn id="21" dur="10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4" decel="100000" fill="hold"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000" fill="hold"/>
                                        <p:tgtEl>
                                          <p:spTgt spid="33"/>
                                        </p:tgtEl>
                                        <p:attrNameLst>
                                          <p:attrName>ppt_x</p:attrName>
                                        </p:attrNameLst>
                                      </p:cBhvr>
                                      <p:tavLst>
                                        <p:tav tm="0">
                                          <p:val>
                                            <p:strVal val="#ppt_x"/>
                                          </p:val>
                                        </p:tav>
                                        <p:tav tm="100000">
                                          <p:val>
                                            <p:strVal val="#ppt_x"/>
                                          </p:val>
                                        </p:tav>
                                      </p:tavLst>
                                    </p:anim>
                                    <p:anim calcmode="lin" valueType="num">
                                      <p:cBhvr additive="base">
                                        <p:cTn id="25" dur="10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8" decel="100000" fill="hold" grpId="0" nodeType="withEffect">
                                  <p:stCondLst>
                                    <p:cond delay="10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000" fill="hold"/>
                                        <p:tgtEl>
                                          <p:spTgt spid="32"/>
                                        </p:tgtEl>
                                        <p:attrNameLst>
                                          <p:attrName>ppt_x</p:attrName>
                                        </p:attrNameLst>
                                      </p:cBhvr>
                                      <p:tavLst>
                                        <p:tav tm="0">
                                          <p:val>
                                            <p:strVal val="0-#ppt_w/2"/>
                                          </p:val>
                                        </p:tav>
                                        <p:tav tm="100000">
                                          <p:val>
                                            <p:strVal val="#ppt_x"/>
                                          </p:val>
                                        </p:tav>
                                      </p:tavLst>
                                    </p:anim>
                                    <p:anim calcmode="lin" valueType="num">
                                      <p:cBhvr additive="base">
                                        <p:cTn id="29"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1+#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1000" fill="hold"/>
                                        <p:tgtEl>
                                          <p:spTgt spid="28"/>
                                        </p:tgtEl>
                                        <p:attrNameLst>
                                          <p:attrName>ppt_x</p:attrName>
                                        </p:attrNameLst>
                                      </p:cBhvr>
                                      <p:tavLst>
                                        <p:tav tm="0">
                                          <p:val>
                                            <p:strVal val="1+#ppt_w/2"/>
                                          </p:val>
                                        </p:tav>
                                        <p:tav tm="100000">
                                          <p:val>
                                            <p:strVal val="#ppt_x"/>
                                          </p:val>
                                        </p:tav>
                                      </p:tavLst>
                                    </p:anim>
                                    <p:anim calcmode="lin" valueType="num">
                                      <p:cBhvr additive="base">
                                        <p:cTn id="39" dur="10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0" fill="hold"/>
                                        <p:tgtEl>
                                          <p:spTgt spid="30"/>
                                        </p:tgtEl>
                                        <p:attrNameLst>
                                          <p:attrName>ppt_x</p:attrName>
                                        </p:attrNameLst>
                                      </p:cBhvr>
                                      <p:tavLst>
                                        <p:tav tm="0">
                                          <p:val>
                                            <p:strVal val="1+#ppt_w/2"/>
                                          </p:val>
                                        </p:tav>
                                        <p:tav tm="100000">
                                          <p:val>
                                            <p:strVal val="#ppt_x"/>
                                          </p:val>
                                        </p:tav>
                                      </p:tavLst>
                                    </p:anim>
                                    <p:anim calcmode="lin" valueType="num">
                                      <p:cBhvr additive="base">
                                        <p:cTn id="43" dur="1000" fill="hold"/>
                                        <p:tgtEl>
                                          <p:spTgt spid="30"/>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75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1000" fill="hold"/>
                                        <p:tgtEl>
                                          <p:spTgt spid="31"/>
                                        </p:tgtEl>
                                        <p:attrNameLst>
                                          <p:attrName>ppt_x</p:attrName>
                                        </p:attrNameLst>
                                      </p:cBhvr>
                                      <p:tavLst>
                                        <p:tav tm="0">
                                          <p:val>
                                            <p:strVal val="1+#ppt_w/2"/>
                                          </p:val>
                                        </p:tav>
                                        <p:tav tm="100000">
                                          <p:val>
                                            <p:strVal val="#ppt_x"/>
                                          </p:val>
                                        </p:tav>
                                      </p:tavLst>
                                    </p:anim>
                                    <p:anim calcmode="lin" valueType="num">
                                      <p:cBhvr additive="base">
                                        <p:cTn id="47" dur="1000" fill="hold"/>
                                        <p:tgtEl>
                                          <p:spTgt spid="31"/>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1000" fill="hold"/>
                                        <p:tgtEl>
                                          <p:spTgt spid="16"/>
                                        </p:tgtEl>
                                        <p:attrNameLst>
                                          <p:attrName>ppt_x</p:attrName>
                                        </p:attrNameLst>
                                      </p:cBhvr>
                                      <p:tavLst>
                                        <p:tav tm="0">
                                          <p:val>
                                            <p:strVal val="1+#ppt_w/2"/>
                                          </p:val>
                                        </p:tav>
                                        <p:tav tm="100000">
                                          <p:val>
                                            <p:strVal val="#ppt_x"/>
                                          </p:val>
                                        </p:tav>
                                      </p:tavLst>
                                    </p:anim>
                                    <p:anim calcmode="lin" valueType="num">
                                      <p:cBhvr additive="base">
                                        <p:cTn id="51" dur="100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20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1000" fill="hold"/>
                                        <p:tgtEl>
                                          <p:spTgt spid="23"/>
                                        </p:tgtEl>
                                        <p:attrNameLst>
                                          <p:attrName>ppt_x</p:attrName>
                                        </p:attrNameLst>
                                      </p:cBhvr>
                                      <p:tavLst>
                                        <p:tav tm="0">
                                          <p:val>
                                            <p:strVal val="1+#ppt_w/2"/>
                                          </p:val>
                                        </p:tav>
                                        <p:tav tm="100000">
                                          <p:val>
                                            <p:strVal val="#ppt_x"/>
                                          </p:val>
                                        </p:tav>
                                      </p:tavLst>
                                    </p:anim>
                                    <p:anim calcmode="lin" valueType="num">
                                      <p:cBhvr additive="base">
                                        <p:cTn id="55" dur="1000" fill="hold"/>
                                        <p:tgtEl>
                                          <p:spTgt spid="23"/>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225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1000" fill="hold"/>
                                        <p:tgtEl>
                                          <p:spTgt spid="14"/>
                                        </p:tgtEl>
                                        <p:attrNameLst>
                                          <p:attrName>ppt_x</p:attrName>
                                        </p:attrNameLst>
                                      </p:cBhvr>
                                      <p:tavLst>
                                        <p:tav tm="0">
                                          <p:val>
                                            <p:strVal val="1+#ppt_w/2"/>
                                          </p:val>
                                        </p:tav>
                                        <p:tav tm="100000">
                                          <p:val>
                                            <p:strVal val="#ppt_x"/>
                                          </p:val>
                                        </p:tav>
                                      </p:tavLst>
                                    </p:anim>
                                    <p:anim calcmode="lin" valueType="num">
                                      <p:cBhvr additive="base">
                                        <p:cTn id="59" dur="1000" fill="hold"/>
                                        <p:tgtEl>
                                          <p:spTgt spid="14"/>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00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1+#ppt_w/2"/>
                                          </p:val>
                                        </p:tav>
                                        <p:tav tm="100000">
                                          <p:val>
                                            <p:strVal val="#ppt_x"/>
                                          </p:val>
                                        </p:tav>
                                      </p:tavLst>
                                    </p:anim>
                                    <p:anim calcmode="lin" valueType="num">
                                      <p:cBhvr additive="base">
                                        <p:cTn id="63" dur="1000" fill="hold"/>
                                        <p:tgtEl>
                                          <p:spTgt spid="29"/>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25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1000" fill="hold"/>
                                        <p:tgtEl>
                                          <p:spTgt spid="22"/>
                                        </p:tgtEl>
                                        <p:attrNameLst>
                                          <p:attrName>ppt_x</p:attrName>
                                        </p:attrNameLst>
                                      </p:cBhvr>
                                      <p:tavLst>
                                        <p:tav tm="0">
                                          <p:val>
                                            <p:strVal val="#ppt_x"/>
                                          </p:val>
                                        </p:tav>
                                        <p:tav tm="100000">
                                          <p:val>
                                            <p:strVal val="#ppt_x"/>
                                          </p:val>
                                        </p:tav>
                                      </p:tavLst>
                                    </p:anim>
                                    <p:anim calcmode="lin" valueType="num">
                                      <p:cBhvr additive="base">
                                        <p:cTn id="6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0" grpId="0" animBg="1"/>
      <p:bldP spid="21" grpId="0" animBg="1"/>
      <p:bldP spid="6" grpId="0" animBg="1"/>
      <p:bldP spid="20" grpId="0" animBg="1"/>
      <p:bldP spid="22" grpId="0" animBg="1"/>
      <p:bldP spid="23" grpId="0" animBg="1"/>
      <p:bldP spid="16" grpId="0" animBg="1"/>
      <p:bldP spid="27" grpId="0" animBg="1"/>
      <p:bldP spid="28" grpId="0" animBg="1"/>
      <p:bldP spid="29" grpId="0" animBg="1"/>
      <p:bldP spid="32"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Teaming</a:t>
            </a:r>
            <a:endParaRPr lang="en-US" dirty="0"/>
          </a:p>
        </p:txBody>
      </p:sp>
      <p:sp>
        <p:nvSpPr>
          <p:cNvPr id="3" name="Right Triangle 2"/>
          <p:cNvSpPr/>
          <p:nvPr/>
        </p:nvSpPr>
        <p:spPr bwMode="auto">
          <a:xfrm flipH="1" flipV="1">
            <a:off x="532313" y="2164338"/>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526578" y="1680367"/>
            <a:ext cx="4952406"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Vendor agnostic and shipped inbox</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Provides </a:t>
            </a:r>
            <a:r>
              <a:rPr lang="en-US" sz="1600" dirty="0">
                <a:solidFill>
                  <a:srgbClr val="EFEFEF"/>
                </a:solidFill>
                <a:cs typeface="Segoe UI" pitchFamily="34" charset="0"/>
              </a:rPr>
              <a:t>local or remote management through Windows PowerShell or UI</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Enables teams of up to 32 network adapters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Aggregates bandwidth from multiple network </a:t>
            </a:r>
            <a:r>
              <a:rPr lang="en-US" sz="1600" dirty="0" smtClean="0">
                <a:solidFill>
                  <a:srgbClr val="EFEFEF"/>
                </a:solidFill>
                <a:cs typeface="Segoe UI" pitchFamily="34" charset="0"/>
              </a:rPr>
              <a:t>adapters whilst providing traffic failover in the event of NIC outage</a:t>
            </a:r>
            <a:endParaRPr lang="en-US" sz="1600" dirty="0">
              <a:solidFill>
                <a:srgbClr val="EFEFEF"/>
              </a:solidFill>
              <a:cs typeface="Segoe UI" pitchFamily="34" charset="0"/>
            </a:endParaRP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Includes multiple nodes: switch dependent and </a:t>
            </a:r>
            <a:r>
              <a:rPr lang="en-US" sz="1600" dirty="0" smtClean="0">
                <a:solidFill>
                  <a:srgbClr val="EFEFEF"/>
                </a:solidFill>
                <a:cs typeface="Segoe UI" pitchFamily="34" charset="0"/>
              </a:rPr>
              <a:t>independent</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Multiple traffic distribution algorithms: Hyper-V Switch Port, Hashing and Dynamic Load Balancing</a:t>
            </a:r>
            <a:endParaRPr lang="en-US" sz="1600" dirty="0">
              <a:solidFill>
                <a:srgbClr val="EFEFEF"/>
              </a:solidFill>
              <a:cs typeface="Segoe UI" pitchFamily="34" charset="0"/>
            </a:endParaRPr>
          </a:p>
        </p:txBody>
      </p:sp>
      <p:sp>
        <p:nvSpPr>
          <p:cNvPr id="5" name="Rectangle 4"/>
          <p:cNvSpPr/>
          <p:nvPr/>
        </p:nvSpPr>
        <p:spPr>
          <a:xfrm>
            <a:off x="532312" y="1173739"/>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Integrated Solution for Network Card Resiliency</a:t>
            </a:r>
            <a:endParaRPr lang="en-US" sz="2400" kern="0" dirty="0">
              <a:solidFill>
                <a:srgbClr val="FFFFFF"/>
              </a:solidFill>
            </a:endParaRPr>
          </a:p>
        </p:txBody>
      </p:sp>
      <p:cxnSp>
        <p:nvCxnSpPr>
          <p:cNvPr id="6" name="Straight Connector 5"/>
          <p:cNvCxnSpPr/>
          <p:nvPr/>
        </p:nvCxnSpPr>
        <p:spPr>
          <a:xfrm flipV="1">
            <a:off x="6130145"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848601"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567058"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285515"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003972"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722429"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440886"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159344" y="4599752"/>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NIC 1"/>
          <p:cNvSpPr/>
          <p:nvPr/>
        </p:nvSpPr>
        <p:spPr bwMode="auto">
          <a:xfrm>
            <a:off x="5900724"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15" name="NIC 2"/>
          <p:cNvSpPr/>
          <p:nvPr/>
        </p:nvSpPr>
        <p:spPr bwMode="auto">
          <a:xfrm>
            <a:off x="6608413"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16" name="NIC 3"/>
          <p:cNvSpPr/>
          <p:nvPr/>
        </p:nvSpPr>
        <p:spPr bwMode="auto">
          <a:xfrm>
            <a:off x="7316102"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17" name="NIC 4"/>
          <p:cNvSpPr/>
          <p:nvPr/>
        </p:nvSpPr>
        <p:spPr bwMode="auto">
          <a:xfrm>
            <a:off x="8023791"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18" name="NIC 5"/>
          <p:cNvSpPr/>
          <p:nvPr/>
        </p:nvSpPr>
        <p:spPr bwMode="auto">
          <a:xfrm>
            <a:off x="8731480"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19" name="NIC 6"/>
          <p:cNvSpPr/>
          <p:nvPr/>
        </p:nvSpPr>
        <p:spPr bwMode="auto">
          <a:xfrm>
            <a:off x="9439169"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20" name="NIC 7"/>
          <p:cNvSpPr/>
          <p:nvPr/>
        </p:nvSpPr>
        <p:spPr bwMode="auto">
          <a:xfrm>
            <a:off x="10146858"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21" name="NIC 8"/>
          <p:cNvSpPr/>
          <p:nvPr/>
        </p:nvSpPr>
        <p:spPr bwMode="auto">
          <a:xfrm>
            <a:off x="10854547" y="4976886"/>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tx2"/>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rgbClr val="FFFFFF"/>
              </a:solidFill>
            </a:endParaRPr>
          </a:p>
        </p:txBody>
      </p:sp>
      <p:sp>
        <p:nvSpPr>
          <p:cNvPr id="22" name="Rounded Rectangle 21"/>
          <p:cNvSpPr/>
          <p:nvPr/>
        </p:nvSpPr>
        <p:spPr bwMode="auto">
          <a:xfrm>
            <a:off x="5977745" y="3815007"/>
            <a:ext cx="5410199" cy="78473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96330">
                      <a:srgbClr val="FFFFFF"/>
                    </a:gs>
                    <a:gs pos="0">
                      <a:srgbClr val="FFFFFF"/>
                    </a:gs>
                  </a:gsLst>
                  <a:lin ang="0" scaled="0"/>
                </a:gradFill>
              </a:rPr>
              <a:t>NIC Teaming</a:t>
            </a:r>
          </a:p>
        </p:txBody>
      </p:sp>
      <p:sp>
        <p:nvSpPr>
          <p:cNvPr id="23" name="Rectangle 22"/>
          <p:cNvSpPr/>
          <p:nvPr/>
        </p:nvSpPr>
        <p:spPr bwMode="auto">
          <a:xfrm>
            <a:off x="5977746" y="2552599"/>
            <a:ext cx="5410200" cy="116461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2000" spc="-50" dirty="0">
                <a:solidFill>
                  <a:srgbClr val="505050"/>
                </a:solidFill>
              </a:rPr>
              <a:t>Virtual </a:t>
            </a:r>
            <a:br>
              <a:rPr lang="en-US" sz="2000" spc="-50" dirty="0">
                <a:solidFill>
                  <a:srgbClr val="505050"/>
                </a:solidFill>
              </a:rPr>
            </a:br>
            <a:r>
              <a:rPr lang="en-US" sz="2000" spc="-50" dirty="0">
                <a:solidFill>
                  <a:srgbClr val="505050"/>
                </a:solidFill>
              </a:rPr>
              <a:t>adapters</a:t>
            </a:r>
          </a:p>
        </p:txBody>
      </p:sp>
      <p:cxnSp>
        <p:nvCxnSpPr>
          <p:cNvPr id="24" name="Straight Connector 23"/>
          <p:cNvCxnSpPr/>
          <p:nvPr/>
        </p:nvCxnSpPr>
        <p:spPr>
          <a:xfrm>
            <a:off x="8023789" y="3702908"/>
            <a:ext cx="0" cy="11210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35144" y="2400199"/>
            <a:ext cx="0" cy="500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341899" y="2400199"/>
            <a:ext cx="0" cy="500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Data Dot 1"/>
          <p:cNvSpPr/>
          <p:nvPr/>
        </p:nvSpPr>
        <p:spPr bwMode="auto">
          <a:xfrm>
            <a:off x="7128016"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28" name="Data Dot 2"/>
          <p:cNvSpPr/>
          <p:nvPr/>
        </p:nvSpPr>
        <p:spPr bwMode="auto">
          <a:xfrm>
            <a:off x="7306844"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29" name="Data Dot 4"/>
          <p:cNvSpPr/>
          <p:nvPr/>
        </p:nvSpPr>
        <p:spPr bwMode="auto">
          <a:xfrm>
            <a:off x="7664499"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0" name="Data Dot 3"/>
          <p:cNvSpPr/>
          <p:nvPr/>
        </p:nvSpPr>
        <p:spPr bwMode="auto">
          <a:xfrm>
            <a:off x="7485672"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1" name="Data Dot 6"/>
          <p:cNvSpPr/>
          <p:nvPr/>
        </p:nvSpPr>
        <p:spPr bwMode="auto">
          <a:xfrm>
            <a:off x="8022155"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2" name="Data Dot 5"/>
          <p:cNvSpPr/>
          <p:nvPr/>
        </p:nvSpPr>
        <p:spPr bwMode="auto">
          <a:xfrm>
            <a:off x="7843327"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3" name="Data Dot 8"/>
          <p:cNvSpPr/>
          <p:nvPr/>
        </p:nvSpPr>
        <p:spPr bwMode="auto">
          <a:xfrm>
            <a:off x="8379810"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4" name="Data Dot 7"/>
          <p:cNvSpPr/>
          <p:nvPr/>
        </p:nvSpPr>
        <p:spPr bwMode="auto">
          <a:xfrm>
            <a:off x="8200983"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5" name="Data Dot 10"/>
          <p:cNvSpPr/>
          <p:nvPr/>
        </p:nvSpPr>
        <p:spPr bwMode="auto">
          <a:xfrm>
            <a:off x="8737466"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6" name="Data Dot 9"/>
          <p:cNvSpPr/>
          <p:nvPr/>
        </p:nvSpPr>
        <p:spPr bwMode="auto">
          <a:xfrm>
            <a:off x="8558638" y="1925476"/>
            <a:ext cx="221330" cy="221331"/>
          </a:xfrm>
          <a:prstGeom prst="ellipse">
            <a:avLst/>
          </a:prstGeom>
          <a:solidFill>
            <a:srgbClr val="4AB4E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7" name="Data Dot 11"/>
          <p:cNvSpPr/>
          <p:nvPr/>
        </p:nvSpPr>
        <p:spPr bwMode="auto">
          <a:xfrm>
            <a:off x="8916294"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8" name="Data Dot 13"/>
          <p:cNvSpPr/>
          <p:nvPr/>
        </p:nvSpPr>
        <p:spPr bwMode="auto">
          <a:xfrm>
            <a:off x="9273950"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39" name="Data Dot 14"/>
          <p:cNvSpPr/>
          <p:nvPr/>
        </p:nvSpPr>
        <p:spPr bwMode="auto">
          <a:xfrm>
            <a:off x="9452781"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40" name="Data Dot 15"/>
          <p:cNvSpPr/>
          <p:nvPr/>
        </p:nvSpPr>
        <p:spPr bwMode="auto">
          <a:xfrm>
            <a:off x="9631609"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41" name="Data Dot 16"/>
          <p:cNvSpPr/>
          <p:nvPr/>
        </p:nvSpPr>
        <p:spPr bwMode="auto">
          <a:xfrm>
            <a:off x="9810436"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42" name="Data Dot 17"/>
          <p:cNvSpPr/>
          <p:nvPr/>
        </p:nvSpPr>
        <p:spPr bwMode="auto">
          <a:xfrm>
            <a:off x="9989264" y="1925476"/>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pic>
        <p:nvPicPr>
          <p:cNvPr id="43" name="Picture 42" descr="Untitled-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1442" y="2572472"/>
            <a:ext cx="902022" cy="757832"/>
          </a:xfrm>
          <a:prstGeom prst="rect">
            <a:avLst/>
          </a:prstGeom>
          <a:noFill/>
          <a:ln>
            <a:noFill/>
          </a:ln>
        </p:spPr>
      </p:pic>
      <p:sp>
        <p:nvSpPr>
          <p:cNvPr id="44" name="Rectangle 43"/>
          <p:cNvSpPr/>
          <p:nvPr/>
        </p:nvSpPr>
        <p:spPr>
          <a:xfrm>
            <a:off x="7273143" y="3278451"/>
            <a:ext cx="1524002" cy="397032"/>
          </a:xfrm>
          <a:prstGeom prst="rect">
            <a:avLst/>
          </a:prstGeom>
          <a:noFill/>
        </p:spPr>
        <p:txBody>
          <a:bodyPr wrap="square">
            <a:spAutoFit/>
          </a:bodyPr>
          <a:lstStyle/>
          <a:p>
            <a:pPr algn="ctr" defTabSz="1088456">
              <a:lnSpc>
                <a:spcPct val="90000"/>
              </a:lnSpc>
            </a:pPr>
            <a:r>
              <a:rPr lang="en-US" sz="1100" dirty="0">
                <a:gradFill>
                  <a:gsLst>
                    <a:gs pos="96330">
                      <a:srgbClr val="505050"/>
                    </a:gs>
                    <a:gs pos="82569">
                      <a:srgbClr val="505050"/>
                    </a:gs>
                  </a:gsLst>
                  <a:lin ang="0" scaled="0"/>
                </a:gradFill>
              </a:rPr>
              <a:t>Team network adapter</a:t>
            </a:r>
          </a:p>
        </p:txBody>
      </p:sp>
      <p:cxnSp>
        <p:nvCxnSpPr>
          <p:cNvPr id="45" name="Straight Connector 44"/>
          <p:cNvCxnSpPr/>
          <p:nvPr/>
        </p:nvCxnSpPr>
        <p:spPr>
          <a:xfrm>
            <a:off x="9345586" y="3702908"/>
            <a:ext cx="0" cy="11210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6" name="Picture 45" descr="Untitled-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3239" y="2572472"/>
            <a:ext cx="902022" cy="757832"/>
          </a:xfrm>
          <a:prstGeom prst="rect">
            <a:avLst/>
          </a:prstGeom>
          <a:noFill/>
          <a:ln>
            <a:noFill/>
          </a:ln>
        </p:spPr>
      </p:pic>
      <p:sp>
        <p:nvSpPr>
          <p:cNvPr id="47" name="Rectangle 46"/>
          <p:cNvSpPr/>
          <p:nvPr/>
        </p:nvSpPr>
        <p:spPr>
          <a:xfrm>
            <a:off x="8594940" y="3278451"/>
            <a:ext cx="1524002" cy="397032"/>
          </a:xfrm>
          <a:prstGeom prst="rect">
            <a:avLst/>
          </a:prstGeom>
          <a:noFill/>
        </p:spPr>
        <p:txBody>
          <a:bodyPr wrap="square">
            <a:spAutoFit/>
          </a:bodyPr>
          <a:lstStyle/>
          <a:p>
            <a:pPr algn="ctr" defTabSz="1088456">
              <a:lnSpc>
                <a:spcPct val="90000"/>
              </a:lnSpc>
            </a:pPr>
            <a:r>
              <a:rPr lang="en-US" sz="1100" dirty="0">
                <a:gradFill>
                  <a:gsLst>
                    <a:gs pos="96330">
                      <a:srgbClr val="505050"/>
                    </a:gs>
                    <a:gs pos="82569">
                      <a:srgbClr val="505050"/>
                    </a:gs>
                  </a:gsLst>
                  <a:lin ang="0" scaled="0"/>
                </a:gradFill>
              </a:rPr>
              <a:t>Team network adapter</a:t>
            </a:r>
          </a:p>
        </p:txBody>
      </p:sp>
      <p:sp>
        <p:nvSpPr>
          <p:cNvPr id="48" name="Data Dot 1"/>
          <p:cNvSpPr/>
          <p:nvPr/>
        </p:nvSpPr>
        <p:spPr bwMode="auto">
          <a:xfrm>
            <a:off x="7130330"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49" name="Data Dot 2"/>
          <p:cNvSpPr/>
          <p:nvPr/>
        </p:nvSpPr>
        <p:spPr bwMode="auto">
          <a:xfrm>
            <a:off x="7309158"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0" name="Data Dot 4"/>
          <p:cNvSpPr/>
          <p:nvPr/>
        </p:nvSpPr>
        <p:spPr bwMode="auto">
          <a:xfrm>
            <a:off x="7666813"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1" name="Data Dot 3"/>
          <p:cNvSpPr/>
          <p:nvPr/>
        </p:nvSpPr>
        <p:spPr bwMode="auto">
          <a:xfrm>
            <a:off x="7487985"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2" name="Data Dot 6"/>
          <p:cNvSpPr/>
          <p:nvPr/>
        </p:nvSpPr>
        <p:spPr bwMode="auto">
          <a:xfrm>
            <a:off x="8024469"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3" name="Data Dot 5"/>
          <p:cNvSpPr/>
          <p:nvPr/>
        </p:nvSpPr>
        <p:spPr bwMode="auto">
          <a:xfrm>
            <a:off x="7845641"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4" name="Data Dot 8"/>
          <p:cNvSpPr/>
          <p:nvPr/>
        </p:nvSpPr>
        <p:spPr bwMode="auto">
          <a:xfrm>
            <a:off x="8382125"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5" name="Data Dot 7"/>
          <p:cNvSpPr/>
          <p:nvPr/>
        </p:nvSpPr>
        <p:spPr bwMode="auto">
          <a:xfrm>
            <a:off x="8203297"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6" name="Data Dot 10"/>
          <p:cNvSpPr/>
          <p:nvPr/>
        </p:nvSpPr>
        <p:spPr bwMode="auto">
          <a:xfrm>
            <a:off x="8739784"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7" name="Data Dot 9"/>
          <p:cNvSpPr/>
          <p:nvPr/>
        </p:nvSpPr>
        <p:spPr bwMode="auto">
          <a:xfrm>
            <a:off x="8560956" y="1959733"/>
            <a:ext cx="221330" cy="221331"/>
          </a:xfrm>
          <a:prstGeom prst="ellipse">
            <a:avLst/>
          </a:prstGeom>
          <a:solidFill>
            <a:srgbClr val="4AB4E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8" name="Data Dot 11"/>
          <p:cNvSpPr/>
          <p:nvPr/>
        </p:nvSpPr>
        <p:spPr bwMode="auto">
          <a:xfrm>
            <a:off x="8918611"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59" name="Data Dot 13"/>
          <p:cNvSpPr/>
          <p:nvPr/>
        </p:nvSpPr>
        <p:spPr bwMode="auto">
          <a:xfrm>
            <a:off x="9276267"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0" name="Data Dot 14"/>
          <p:cNvSpPr/>
          <p:nvPr/>
        </p:nvSpPr>
        <p:spPr bwMode="auto">
          <a:xfrm>
            <a:off x="9455095"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1" name="Data Dot 15"/>
          <p:cNvSpPr/>
          <p:nvPr/>
        </p:nvSpPr>
        <p:spPr bwMode="auto">
          <a:xfrm>
            <a:off x="9633922"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2" name="Data Dot 16"/>
          <p:cNvSpPr/>
          <p:nvPr/>
        </p:nvSpPr>
        <p:spPr bwMode="auto">
          <a:xfrm>
            <a:off x="9812750"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3" name="Data Dot 17"/>
          <p:cNvSpPr/>
          <p:nvPr/>
        </p:nvSpPr>
        <p:spPr bwMode="auto">
          <a:xfrm>
            <a:off x="9991578" y="1959733"/>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4" name="Orange Dot 2"/>
          <p:cNvSpPr/>
          <p:nvPr/>
        </p:nvSpPr>
        <p:spPr bwMode="auto">
          <a:xfrm>
            <a:off x="9095122" y="1925476"/>
            <a:ext cx="221330" cy="221331"/>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5" name="Orange Dot 1"/>
          <p:cNvSpPr/>
          <p:nvPr/>
        </p:nvSpPr>
        <p:spPr bwMode="auto">
          <a:xfrm>
            <a:off x="10168096" y="1925476"/>
            <a:ext cx="221330" cy="221331"/>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66" name="Rectangle 65"/>
          <p:cNvSpPr/>
          <p:nvPr/>
        </p:nvSpPr>
        <p:spPr bwMode="auto">
          <a:xfrm>
            <a:off x="5975520" y="1776219"/>
            <a:ext cx="5399496" cy="63394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96330">
                      <a:srgbClr val="FFFFFF"/>
                    </a:gs>
                    <a:gs pos="82569">
                      <a:srgbClr val="FFFFFF"/>
                    </a:gs>
                  </a:gsLst>
                  <a:lin ang="0" scaled="0"/>
                </a:gradFill>
              </a:rPr>
              <a:t>Operating system</a:t>
            </a:r>
          </a:p>
        </p:txBody>
      </p:sp>
      <p:sp>
        <p:nvSpPr>
          <p:cNvPr id="67" name="Multiply 66"/>
          <p:cNvSpPr/>
          <p:nvPr/>
        </p:nvSpPr>
        <p:spPr bwMode="auto">
          <a:xfrm>
            <a:off x="10795632" y="4850740"/>
            <a:ext cx="758305" cy="767124"/>
          </a:xfrm>
          <a:prstGeom prst="mathMultiply">
            <a:avLst/>
          </a:prstGeom>
          <a:solidFill>
            <a:srgbClr val="FF66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7712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endCondLst>
                                    <p:cond evt="onNext" delay="0">
                                      <p:tgtEl>
                                        <p:sldTgt/>
                                      </p:tgtEl>
                                    </p:cond>
                                  </p:endCondLst>
                                  <p:childTnLst>
                                    <p:animMotion origin="layout" path="M -3.75E-6 7.40741E-7 C 0.00573 -0.00116 0.00274 -0.00093 0.00886 -0.00093 L 0.00677 0.28611 L 0.06198 0.28889 L 0.06459 0.3713 L -0.15052 0.37222 L -0.14791 0.46667 " pathEditMode="relative" rAng="0" ptsTypes="AAAAAAA">
                                      <p:cBhvr>
                                        <p:cTn id="6" dur="2000" fill="hold"/>
                                        <p:tgtEl>
                                          <p:spTgt spid="32"/>
                                        </p:tgtEl>
                                        <p:attrNameLst>
                                          <p:attrName>ppt_x</p:attrName>
                                          <p:attrName>ppt_y</p:attrName>
                                        </p:attrNameLst>
                                      </p:cBhvr>
                                      <p:rCtr x="-4297" y="23264"/>
                                    </p:animMotion>
                                  </p:childTnLst>
                                </p:cTn>
                              </p:par>
                              <p:par>
                                <p:cTn id="7" presetID="0" presetClass="path" presetSubtype="0" repeatCount="indefinite" accel="50000" decel="50000" fill="hold" grpId="0" nodeType="withEffect">
                                  <p:stCondLst>
                                    <p:cond delay="0"/>
                                  </p:stCondLst>
                                  <p:endCondLst>
                                    <p:cond evt="onNext" delay="0">
                                      <p:tgtEl>
                                        <p:sldTgt/>
                                      </p:tgtEl>
                                    </p:cond>
                                  </p:endCondLst>
                                  <p:childTnLst>
                                    <p:animMotion origin="layout" path="M -2.08333E-7 7.40741E-7 C 0.00781 -0.00463 0.01211 -0.00463 0.02135 -0.00463 L 0.01667 0.28426 L 0.07344 0.28518 L 0.07656 0.37407 L -0.08125 0.36944 L -0.08021 0.46389 " pathEditMode="relative" rAng="0" ptsTypes="AAAAAAA">
                                      <p:cBhvr>
                                        <p:cTn id="8" dur="2000" fill="hold"/>
                                        <p:tgtEl>
                                          <p:spTgt spid="29"/>
                                        </p:tgtEl>
                                        <p:attrNameLst>
                                          <p:attrName>ppt_x</p:attrName>
                                          <p:attrName>ppt_y</p:attrName>
                                        </p:attrNameLst>
                                      </p:cBhvr>
                                      <p:rCtr x="-234" y="22963"/>
                                    </p:animMotion>
                                  </p:childTnLst>
                                </p:cTn>
                              </p:par>
                              <p:par>
                                <p:cTn id="9" presetID="0" presetClass="path" presetSubtype="0" repeatCount="indefinite" accel="50000" decel="50000" fill="hold" grpId="0" nodeType="withEffect">
                                  <p:stCondLst>
                                    <p:cond delay="0"/>
                                  </p:stCondLst>
                                  <p:endCondLst>
                                    <p:cond evt="onNext" delay="0">
                                      <p:tgtEl>
                                        <p:sldTgt/>
                                      </p:tgtEl>
                                    </p:cond>
                                  </p:endCondLst>
                                  <p:childTnLst>
                                    <p:animMotion origin="layout" path="M 3.125E-6 7.40741E-7 L 0.03541 -0.00185 L 0.03646 0.2787 L 0.09062 0.28241 L 0.08906 0.36481 L -0.00729 0.36667 L -0.00469 0.46667 " pathEditMode="relative" rAng="0" ptsTypes="AAAAAAA">
                                      <p:cBhvr>
                                        <p:cTn id="10" dur="2000" fill="hold"/>
                                        <p:tgtEl>
                                          <p:spTgt spid="30"/>
                                        </p:tgtEl>
                                        <p:attrNameLst>
                                          <p:attrName>ppt_x</p:attrName>
                                          <p:attrName>ppt_y</p:attrName>
                                        </p:attrNameLst>
                                      </p:cBhvr>
                                      <p:rCtr x="4167" y="23241"/>
                                    </p:animMotion>
                                  </p:childTnLst>
                                </p:cTn>
                              </p:par>
                              <p:par>
                                <p:cTn id="11" presetID="0" presetClass="path" presetSubtype="0" repeatCount="indefinite" accel="50000" decel="50000" fill="hold" grpId="0" nodeType="withEffect">
                                  <p:stCondLst>
                                    <p:cond delay="500"/>
                                  </p:stCondLst>
                                  <p:endCondLst>
                                    <p:cond evt="onNext" delay="0">
                                      <p:tgtEl>
                                        <p:sldTgt/>
                                      </p:tgtEl>
                                    </p:cond>
                                  </p:endCondLst>
                                  <p:childTnLst>
                                    <p:animMotion origin="layout" path="M -3.33333E-6 7.40741E-7 L 0.04896 -0.0037 L 0.0474 0.28611 L 0.10521 0.28611 L 0.10521 0.37037 L 0.06771 0.3713 L 0.06823 0.46944 " pathEditMode="relative" rAng="0" ptsTypes="AAAAAAA">
                                      <p:cBhvr>
                                        <p:cTn id="12" dur="2000" fill="hold"/>
                                        <p:tgtEl>
                                          <p:spTgt spid="28"/>
                                        </p:tgtEl>
                                        <p:attrNameLst>
                                          <p:attrName>ppt_x</p:attrName>
                                          <p:attrName>ppt_y</p:attrName>
                                        </p:attrNameLst>
                                      </p:cBhvr>
                                      <p:rCtr x="5260" y="23287"/>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1.11022E-16 7.40741E-7 L 0.06094 -0.00463 L 0.06094 0.29074 L 0.11458 0.28889 L 0.11719 0.37222 L -0.09687 0.3713 L -0.09635 0.4713 " pathEditMode="relative" rAng="0" ptsTypes="AAAAAAA">
                                      <p:cBhvr>
                                        <p:cTn id="14" dur="2000" fill="hold"/>
                                        <p:tgtEl>
                                          <p:spTgt spid="27"/>
                                        </p:tgtEl>
                                        <p:attrNameLst>
                                          <p:attrName>ppt_x</p:attrName>
                                          <p:attrName>ppt_y</p:attrName>
                                        </p:attrNameLst>
                                      </p:cBhvr>
                                      <p:rCtr x="1016" y="23333"/>
                                    </p:animMotion>
                                  </p:childTnLst>
                                </p:cTn>
                              </p:par>
                              <p:par>
                                <p:cTn id="15" presetID="0" presetClass="path" presetSubtype="0" repeatCount="indefinite" accel="50000" decel="50000" fill="hold" grpId="0" nodeType="withEffect">
                                  <p:stCondLst>
                                    <p:cond delay="500"/>
                                  </p:stCondLst>
                                  <p:endCondLst>
                                    <p:cond evt="onNext" delay="0">
                                      <p:tgtEl>
                                        <p:sldTgt/>
                                      </p:tgtEl>
                                    </p:cond>
                                  </p:endCondLst>
                                  <p:childTnLst>
                                    <p:animMotion origin="layout" path="M 2.70833E-6 7.40741E-7 L -0.0125 0.00185 L -0.01198 0.29167 L 0.04531 0.29074 L 0.04427 0.36944 L -0.10677 0.37315 L -0.10573 0.47222 " pathEditMode="relative" rAng="0" ptsTypes="AAAAAAA">
                                      <p:cBhvr>
                                        <p:cTn id="16" dur="2000" fill="hold"/>
                                        <p:tgtEl>
                                          <p:spTgt spid="31"/>
                                        </p:tgtEl>
                                        <p:attrNameLst>
                                          <p:attrName>ppt_x</p:attrName>
                                          <p:attrName>ppt_y</p:attrName>
                                        </p:attrNameLst>
                                      </p:cBhvr>
                                      <p:rCtr x="-3073" y="23611"/>
                                    </p:animMotion>
                                  </p:childTnLst>
                                </p:cTn>
                              </p:par>
                              <p:par>
                                <p:cTn id="17" presetID="0" presetClass="path" presetSubtype="0" repeatCount="indefinite" accel="50000" decel="50000" fill="hold" grpId="0" nodeType="withEffect">
                                  <p:stCondLst>
                                    <p:cond delay="0"/>
                                  </p:stCondLst>
                                  <p:endCondLst>
                                    <p:cond evt="onNext" delay="0">
                                      <p:tgtEl>
                                        <p:sldTgt/>
                                      </p:tgtEl>
                                    </p:cond>
                                  </p:endCondLst>
                                  <p:childTnLst>
                                    <p:animMotion origin="layout" path="M -6.25E-7 7.40741E-7 L -0.02448 -0.00093 L -0.02552 0.28611 L 0.03021 0.28611 L 0.02865 0.37037 L -0.00521 0.37315 L -0.00417 0.46574 " pathEditMode="relative" rAng="0" ptsTypes="AAAAAAA">
                                      <p:cBhvr>
                                        <p:cTn id="18" dur="2000" fill="hold"/>
                                        <p:tgtEl>
                                          <p:spTgt spid="34"/>
                                        </p:tgtEl>
                                        <p:attrNameLst>
                                          <p:attrName>ppt_x</p:attrName>
                                          <p:attrName>ppt_y</p:attrName>
                                        </p:attrNameLst>
                                      </p:cBhvr>
                                      <p:rCtr x="234" y="23241"/>
                                    </p:animMotion>
                                  </p:childTnLst>
                                </p:cTn>
                              </p:par>
                              <p:par>
                                <p:cTn id="19" presetID="0" presetClass="path" presetSubtype="0" repeatCount="indefinite" accel="50000" decel="50000" fill="hold" grpId="0" nodeType="withEffect">
                                  <p:stCondLst>
                                    <p:cond delay="500"/>
                                  </p:stCondLst>
                                  <p:endCondLst>
                                    <p:cond evt="onNext" delay="0">
                                      <p:tgtEl>
                                        <p:sldTgt/>
                                      </p:tgtEl>
                                    </p:cond>
                                  </p:endCondLst>
                                  <p:childTnLst>
                                    <p:animMotion origin="layout" path="M -4.16667E-6 7.40741E-7 L -0.03854 -0.00185 L -0.0401 0.28333 L 0.01511 0.28426 L 0.01563 0.36667 L -0.19479 0.37222 L -0.19479 0.47037 " pathEditMode="relative" rAng="0" ptsTypes="AAAAAAA">
                                      <p:cBhvr>
                                        <p:cTn id="20" dur="2000" fill="hold"/>
                                        <p:tgtEl>
                                          <p:spTgt spid="33"/>
                                        </p:tgtEl>
                                        <p:attrNameLst>
                                          <p:attrName>ppt_x</p:attrName>
                                          <p:attrName>ppt_y</p:attrName>
                                        </p:attrNameLst>
                                      </p:cBhvr>
                                      <p:rCtr x="-8958" y="23426"/>
                                    </p:animMotion>
                                  </p:childTnLst>
                                </p:cTn>
                              </p:par>
                              <p:par>
                                <p:cTn id="21" presetID="0" presetClass="path" presetSubtype="0" repeatCount="indefinite" accel="50000" decel="50000" fill="hold" grpId="0" nodeType="withEffect">
                                  <p:stCondLst>
                                    <p:cond delay="0"/>
                                  </p:stCondLst>
                                  <p:endCondLst>
                                    <p:cond evt="onNext" delay="0">
                                      <p:tgtEl>
                                        <p:sldTgt/>
                                      </p:tgtEl>
                                    </p:cond>
                                  </p:endCondLst>
                                  <p:childTnLst>
                                    <p:animMotion origin="layout" path="M 2.29167E-6 7.40741E-7 L -0.05365 -0.0037 L -0.05365 0.27963 L 0.00156 0.28148 L 2.29167E-6 0.36389 L -0.14896 0.36667 L -0.14844 0.46296 " pathEditMode="relative" rAng="0" ptsTypes="AAAAAAA">
                                      <p:cBhvr>
                                        <p:cTn id="22" dur="2000" fill="hold"/>
                                        <p:tgtEl>
                                          <p:spTgt spid="36"/>
                                        </p:tgtEl>
                                        <p:attrNameLst>
                                          <p:attrName>ppt_x</p:attrName>
                                          <p:attrName>ppt_y</p:attrName>
                                        </p:attrNameLst>
                                      </p:cBhvr>
                                      <p:rCtr x="-7370" y="22963"/>
                                    </p:animMotion>
                                  </p:childTnLst>
                                </p:cTn>
                              </p:par>
                              <p:par>
                                <p:cTn id="23" presetID="0" presetClass="path" presetSubtype="0" repeatCount="indefinite" accel="50000" decel="50000" fill="hold" grpId="0" nodeType="withEffect">
                                  <p:stCondLst>
                                    <p:cond delay="500"/>
                                  </p:stCondLst>
                                  <p:endCondLst>
                                    <p:cond evt="onNext" delay="0">
                                      <p:tgtEl>
                                        <p:sldTgt/>
                                      </p:tgtEl>
                                    </p:cond>
                                  </p:endCondLst>
                                  <p:childTnLst>
                                    <p:animMotion origin="layout" path="M -1.04167E-6 7.40741E-7 L -0.06823 0.00093 L -0.06823 0.29537 L -0.01146 0.29444 L -0.0125 0.3713 L -0.10417 0.37407 L -0.1026 0.46667 " pathEditMode="relative" rAng="0" ptsTypes="AAAAAAA">
                                      <p:cBhvr>
                                        <p:cTn id="24" dur="2000" fill="hold"/>
                                        <p:tgtEl>
                                          <p:spTgt spid="35"/>
                                        </p:tgtEl>
                                        <p:attrNameLst>
                                          <p:attrName>ppt_x</p:attrName>
                                          <p:attrName>ppt_y</p:attrName>
                                        </p:attrNameLst>
                                      </p:cBhvr>
                                      <p:rCtr x="-5208" y="23333"/>
                                    </p:animMotion>
                                  </p:childTnLst>
                                </p:cTn>
                              </p:par>
                              <p:par>
                                <p:cTn id="25" presetID="0" presetClass="path" presetSubtype="0" repeatCount="indefinite" accel="50000" decel="50000" fill="hold" grpId="0" nodeType="withEffect">
                                  <p:stCondLst>
                                    <p:cond delay="0"/>
                                  </p:stCondLst>
                                  <p:endCondLst>
                                    <p:cond evt="onNext" delay="0">
                                      <p:tgtEl>
                                        <p:sldTgt/>
                                      </p:tgtEl>
                                    </p:cond>
                                  </p:endCondLst>
                                  <p:childTnLst>
                                    <p:animMotion origin="layout" path="M -4.58333E-6 7.40741E-7 C 0.00586 0.00069 0.0125 0.00023 0.01667 0.00278 L 0.02865 0.00185 L 0.02709 0.29352 L -0.03072 0.29074 L -0.0276 0.37037 L 0.00053 0.3713 L 0.00105 0.47407 " pathEditMode="relative" rAng="0" ptsTypes="AAAAAAAA">
                                      <p:cBhvr>
                                        <p:cTn id="26" dur="2000" fill="hold"/>
                                        <p:tgtEl>
                                          <p:spTgt spid="37"/>
                                        </p:tgtEl>
                                        <p:attrNameLst>
                                          <p:attrName>ppt_x</p:attrName>
                                          <p:attrName>ppt_y</p:attrName>
                                        </p:attrNameLst>
                                      </p:cBhvr>
                                      <p:rCtr x="-104" y="23704"/>
                                    </p:animMotion>
                                  </p:childTnLst>
                                </p:cTn>
                              </p:par>
                              <p:par>
                                <p:cTn id="27" presetID="0" presetClass="path" presetSubtype="0" repeatCount="indefinite" accel="50000" decel="50000" fill="hold" grpId="0" nodeType="withEffect">
                                  <p:stCondLst>
                                    <p:cond delay="0"/>
                                  </p:stCondLst>
                                  <p:endCondLst>
                                    <p:cond evt="onNext" delay="0">
                                      <p:tgtEl>
                                        <p:sldTgt/>
                                      </p:tgtEl>
                                    </p:cond>
                                  </p:endCondLst>
                                  <p:childTnLst>
                                    <p:animMotion origin="layout" path="M 1.875E-6 7.40741E-7 L 0.01719 0.00185 L 0.0125 0.30185 L -0.04427 0.29815 L -0.04115 0.37593 L 0.16094 0.37685 L 0.16146 0.47037 " pathEditMode="relative" rAng="0" ptsTypes="AAAAAAA">
                                      <p:cBhvr>
                                        <p:cTn id="28" dur="2000" fill="hold"/>
                                        <p:tgtEl>
                                          <p:spTgt spid="64"/>
                                        </p:tgtEl>
                                        <p:attrNameLst>
                                          <p:attrName>ppt_x</p:attrName>
                                          <p:attrName>ppt_y</p:attrName>
                                        </p:attrNameLst>
                                      </p:cBhvr>
                                      <p:rCtr x="5859" y="23519"/>
                                    </p:animMotion>
                                  </p:childTnLst>
                                </p:cTn>
                              </p:par>
                              <p:par>
                                <p:cTn id="29" presetID="0" presetClass="path" presetSubtype="0" repeatCount="indefinite" accel="50000" decel="50000" fill="hold" grpId="0" nodeType="withEffect">
                                  <p:stCondLst>
                                    <p:cond delay="0"/>
                                  </p:stCondLst>
                                  <p:endCondLst>
                                    <p:cond evt="onNext" delay="0">
                                      <p:tgtEl>
                                        <p:sldTgt/>
                                      </p:tgtEl>
                                    </p:cond>
                                  </p:endCondLst>
                                  <p:childTnLst>
                                    <p:animMotion origin="layout" path="M -1.45833E-6 7.40741E-7 L -0.00052 0.29352 L -0.05729 0.29259 L -0.05625 0.37315 L 0.02813 0.37778 L 0.02865 0.47315 " pathEditMode="relative" rAng="0" ptsTypes="AAAAAA">
                                      <p:cBhvr>
                                        <p:cTn id="30" dur="2000" fill="hold"/>
                                        <p:tgtEl>
                                          <p:spTgt spid="38"/>
                                        </p:tgtEl>
                                        <p:attrNameLst>
                                          <p:attrName>ppt_x</p:attrName>
                                          <p:attrName>ppt_y</p:attrName>
                                        </p:attrNameLst>
                                      </p:cBhvr>
                                      <p:rCtr x="-1432" y="23657"/>
                                    </p:animMotion>
                                  </p:childTnLst>
                                </p:cTn>
                              </p:par>
                              <p:par>
                                <p:cTn id="31" presetID="0" presetClass="path" presetSubtype="0" repeatCount="indefinite" accel="50000" decel="50000" fill="hold" grpId="0" nodeType="withEffect">
                                  <p:stCondLst>
                                    <p:cond delay="500"/>
                                  </p:stCondLst>
                                  <p:endCondLst>
                                    <p:cond evt="onNext" delay="0">
                                      <p:tgtEl>
                                        <p:sldTgt/>
                                      </p:tgtEl>
                                    </p:cond>
                                  </p:endCondLst>
                                  <p:childTnLst>
                                    <p:animMotion origin="layout" path="M 5E-6 7.40741E-7 L -0.01562 0.00463 L -0.0198 0.3 L -0.0724 0.29907 L -0.06823 0.37778 L 0.07553 0.37963 L 0.07448 0.47685 " pathEditMode="relative" rAng="0" ptsTypes="AAAAAAA">
                                      <p:cBhvr>
                                        <p:cTn id="32" dur="2000" fill="hold"/>
                                        <p:tgtEl>
                                          <p:spTgt spid="39"/>
                                        </p:tgtEl>
                                        <p:attrNameLst>
                                          <p:attrName>ppt_x</p:attrName>
                                          <p:attrName>ppt_y</p:attrName>
                                        </p:attrNameLst>
                                      </p:cBhvr>
                                      <p:rCtr x="156" y="23843"/>
                                    </p:animMotion>
                                  </p:childTnLst>
                                </p:cTn>
                              </p:par>
                              <p:par>
                                <p:cTn id="33" presetID="0" presetClass="path" presetSubtype="0" repeatCount="indefinite" accel="50000" decel="50000" fill="hold" grpId="0" nodeType="withEffect">
                                  <p:stCondLst>
                                    <p:cond delay="0"/>
                                  </p:stCondLst>
                                  <p:endCondLst>
                                    <p:cond evt="onNext" delay="0">
                                      <p:tgtEl>
                                        <p:sldTgt/>
                                      </p:tgtEl>
                                    </p:cond>
                                  </p:endCondLst>
                                  <p:childTnLst>
                                    <p:animMotion origin="layout" path="M 1.45833E-6 7.40741E-7 L -0.03177 0.00093 L -0.03125 0.29722 L -0.08594 0.29537 L -0.08646 0.375 L -0.06146 0.37593 L -0.06042 0.475 " pathEditMode="relative" rAng="0" ptsTypes="AAAAAAA">
                                      <p:cBhvr>
                                        <p:cTn id="34" dur="2000" fill="hold"/>
                                        <p:tgtEl>
                                          <p:spTgt spid="40"/>
                                        </p:tgtEl>
                                        <p:attrNameLst>
                                          <p:attrName>ppt_x</p:attrName>
                                          <p:attrName>ppt_y</p:attrName>
                                        </p:attrNameLst>
                                      </p:cBhvr>
                                      <p:rCtr x="-4323" y="23750"/>
                                    </p:animMotion>
                                  </p:childTnLst>
                                </p:cTn>
                              </p:par>
                              <p:par>
                                <p:cTn id="35" presetID="0" presetClass="path" presetSubtype="0" repeatCount="indefinite" accel="50000" decel="50000" fill="hold" grpId="0" nodeType="withEffect">
                                  <p:stCondLst>
                                    <p:cond delay="500"/>
                                  </p:stCondLst>
                                  <p:endCondLst>
                                    <p:cond evt="onNext" delay="0">
                                      <p:tgtEl>
                                        <p:sldTgt/>
                                      </p:tgtEl>
                                    </p:cond>
                                  </p:endCondLst>
                                  <p:childTnLst>
                                    <p:animMotion origin="layout" path="M -1.875E-6 7.40741E-7 L -0.04323 7.40741E-7 L -0.04583 0.29167 L -0.09739 0.29722 L -0.09791 0.37963 L -0.01406 0.38148 L -0.01354 0.475 " pathEditMode="relative" rAng="0" ptsTypes="AAAAAAA">
                                      <p:cBhvr>
                                        <p:cTn id="36" dur="2000" fill="hold"/>
                                        <p:tgtEl>
                                          <p:spTgt spid="41"/>
                                        </p:tgtEl>
                                        <p:attrNameLst>
                                          <p:attrName>ppt_x</p:attrName>
                                          <p:attrName>ppt_y</p:attrName>
                                        </p:attrNameLst>
                                      </p:cBhvr>
                                      <p:rCtr x="-4896" y="23750"/>
                                    </p:animMotion>
                                  </p:childTnLst>
                                </p:cTn>
                              </p:par>
                              <p:par>
                                <p:cTn id="37" presetID="0" presetClass="path" presetSubtype="0" repeatCount="indefinite" accel="50000" decel="50000" fill="hold" grpId="0" nodeType="withEffect">
                                  <p:stCondLst>
                                    <p:cond delay="0"/>
                                  </p:stCondLst>
                                  <p:endCondLst>
                                    <p:cond evt="onNext" delay="0">
                                      <p:tgtEl>
                                        <p:sldTgt/>
                                      </p:tgtEl>
                                    </p:cond>
                                  </p:endCondLst>
                                  <p:childTnLst>
                                    <p:animMotion origin="layout" path="M 4.58333E-6 7.40741E-7 L -0.06303 0.00185 L -0.06355 0.29352 L -0.11928 0.29259 L -0.11407 0.375 L 0.0276 0.37593 L 0.02708 0.475 " pathEditMode="relative" rAng="0" ptsTypes="AAAAAAA">
                                      <p:cBhvr>
                                        <p:cTn id="38" dur="2000" fill="hold"/>
                                        <p:tgtEl>
                                          <p:spTgt spid="42"/>
                                        </p:tgtEl>
                                        <p:attrNameLst>
                                          <p:attrName>ppt_x</p:attrName>
                                          <p:attrName>ppt_y</p:attrName>
                                        </p:attrNameLst>
                                      </p:cBhvr>
                                      <p:rCtr x="-4583" y="23750"/>
                                    </p:animMotion>
                                  </p:childTnLst>
                                </p:cTn>
                              </p:par>
                              <p:par>
                                <p:cTn id="39" presetID="0" presetClass="path" presetSubtype="0" repeatCount="indefinite" accel="50000" decel="50000" fill="hold" grpId="0" nodeType="withEffect">
                                  <p:stCondLst>
                                    <p:cond delay="500"/>
                                  </p:stCondLst>
                                  <p:endCondLst>
                                    <p:cond evt="onNext" delay="0">
                                      <p:tgtEl>
                                        <p:sldTgt/>
                                      </p:tgtEl>
                                    </p:cond>
                                  </p:endCondLst>
                                  <p:childTnLst>
                                    <p:animMotion origin="layout" path="M 1.04167E-6 7.40741E-7 L -0.07813 -0.00463 L -0.08177 0.28981 L -0.13646 0.29259 L -0.1349 0.3713 L 0.06667 0.37593 L 0.06771 0.47222 " pathEditMode="relative" rAng="0" ptsTypes="AAAAAAA">
                                      <p:cBhvr>
                                        <p:cTn id="40" dur="2000" fill="hold"/>
                                        <p:tgtEl>
                                          <p:spTgt spid="65"/>
                                        </p:tgtEl>
                                        <p:attrNameLst>
                                          <p:attrName>ppt_x</p:attrName>
                                          <p:attrName>ppt_y</p:attrName>
                                        </p:attrNameLst>
                                      </p:cBhvr>
                                      <p:rCtr x="-3438" y="23380"/>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0"/>
                                        </p:tgtEl>
                                      </p:cBhvr>
                                    </p:animEffect>
                                    <p:set>
                                      <p:cBhvr>
                                        <p:cTn id="51" dur="1" fill="hold">
                                          <p:stCondLst>
                                            <p:cond delay="499"/>
                                          </p:stCondLst>
                                        </p:cTn>
                                        <p:tgtEl>
                                          <p:spTgt spid="4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1"/>
                                        </p:tgtEl>
                                      </p:cBhvr>
                                    </p:animEffect>
                                    <p:set>
                                      <p:cBhvr>
                                        <p:cTn id="54" dur="1" fill="hold">
                                          <p:stCondLst>
                                            <p:cond delay="499"/>
                                          </p:stCondLst>
                                        </p:cTn>
                                        <p:tgtEl>
                                          <p:spTgt spid="41"/>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42"/>
                                        </p:tgtEl>
                                      </p:cBhvr>
                                    </p:animEffect>
                                    <p:set>
                                      <p:cBhvr>
                                        <p:cTn id="57" dur="1" fill="hold">
                                          <p:stCondLst>
                                            <p:cond delay="499"/>
                                          </p:stCondLst>
                                        </p:cTn>
                                        <p:tgtEl>
                                          <p:spTgt spid="4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5"/>
                                        </p:tgtEl>
                                      </p:cBhvr>
                                    </p:animEffect>
                                    <p:set>
                                      <p:cBhvr>
                                        <p:cTn id="81" dur="1" fill="hold">
                                          <p:stCondLst>
                                            <p:cond delay="499"/>
                                          </p:stCondLst>
                                        </p:cTn>
                                        <p:tgtEl>
                                          <p:spTgt spid="35"/>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7"/>
                                        </p:tgtEl>
                                      </p:cBhvr>
                                    </p:animEffect>
                                    <p:set>
                                      <p:cBhvr>
                                        <p:cTn id="90" dur="1" fill="hold">
                                          <p:stCondLst>
                                            <p:cond delay="499"/>
                                          </p:stCondLst>
                                        </p:cTn>
                                        <p:tgtEl>
                                          <p:spTgt spid="37"/>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64"/>
                                        </p:tgtEl>
                                      </p:cBhvr>
                                    </p:animEffect>
                                    <p:set>
                                      <p:cBhvr>
                                        <p:cTn id="93" dur="1" fill="hold">
                                          <p:stCondLst>
                                            <p:cond delay="499"/>
                                          </p:stCondLst>
                                        </p:cTn>
                                        <p:tgtEl>
                                          <p:spTgt spid="64"/>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65"/>
                                        </p:tgtEl>
                                      </p:cBhvr>
                                    </p:animEffect>
                                    <p:set>
                                      <p:cBhvr>
                                        <p:cTn id="96" dur="1" fill="hold">
                                          <p:stCondLst>
                                            <p:cond delay="499"/>
                                          </p:stCondLst>
                                        </p:cTn>
                                        <p:tgtEl>
                                          <p:spTgt spid="65"/>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par>
                                <p:cTn id="100" presetID="19" presetClass="emph" presetSubtype="0" fill="hold" grpId="0" nodeType="withEffect">
                                  <p:stCondLst>
                                    <p:cond delay="0"/>
                                  </p:stCondLst>
                                  <p:childTnLst>
                                    <p:animClr clrSpc="rgb" dir="cw">
                                      <p:cBhvr override="childStyle">
                                        <p:cTn id="101" dur="1000" fill="hold"/>
                                        <p:tgtEl>
                                          <p:spTgt spid="21"/>
                                        </p:tgtEl>
                                        <p:attrNameLst>
                                          <p:attrName>style.color</p:attrName>
                                        </p:attrNameLst>
                                      </p:cBhvr>
                                      <p:to>
                                        <a:schemeClr val="bg2"/>
                                      </p:to>
                                    </p:animClr>
                                    <p:animClr clrSpc="rgb" dir="cw">
                                      <p:cBhvr>
                                        <p:cTn id="102" dur="1000" fill="hold"/>
                                        <p:tgtEl>
                                          <p:spTgt spid="21"/>
                                        </p:tgtEl>
                                        <p:attrNameLst>
                                          <p:attrName>fillcolor</p:attrName>
                                        </p:attrNameLst>
                                      </p:cBhvr>
                                      <p:to>
                                        <a:schemeClr val="bg2"/>
                                      </p:to>
                                    </p:animClr>
                                    <p:set>
                                      <p:cBhvr>
                                        <p:cTn id="103" dur="1000" fill="hold"/>
                                        <p:tgtEl>
                                          <p:spTgt spid="21"/>
                                        </p:tgtEl>
                                        <p:attrNameLst>
                                          <p:attrName>fill.type</p:attrName>
                                        </p:attrNameLst>
                                      </p:cBhvr>
                                      <p:to>
                                        <p:strVal val="solid"/>
                                      </p:to>
                                    </p:set>
                                    <p:set>
                                      <p:cBhvr>
                                        <p:cTn id="104" dur="1000" fill="hold"/>
                                        <p:tgtEl>
                                          <p:spTgt spid="21"/>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3"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grpId="3"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0" presetClass="path" presetSubtype="0" repeatCount="indefinite" accel="50000" decel="50000" fill="hold" grpId="1" nodeType="withEffect">
                                  <p:stCondLst>
                                    <p:cond delay="0"/>
                                  </p:stCondLst>
                                  <p:childTnLst>
                                    <p:animMotion origin="layout" path="M 1.04167E-6 7.40741E-7 L -0.07604 0.00093 L -0.08125 0.29259 L -0.13073 0.29537 L -0.13021 0.36944 L -0.04375 0.37593 L -0.04375 0.47037 " pathEditMode="relative" rAng="0" ptsTypes="AAAAAAA">
                                      <p:cBhvr>
                                        <p:cTn id="112" dur="2000" fill="hold"/>
                                        <p:tgtEl>
                                          <p:spTgt spid="65"/>
                                        </p:tgtEl>
                                        <p:attrNameLst>
                                          <p:attrName>ppt_x</p:attrName>
                                          <p:attrName>ppt_y</p:attrName>
                                        </p:attrNameLst>
                                      </p:cBhvr>
                                      <p:rCtr x="-6536" y="23519"/>
                                    </p:animMotion>
                                  </p:childTnLst>
                                </p:cTn>
                              </p:par>
                              <p:par>
                                <p:cTn id="113" presetID="0" presetClass="path" presetSubtype="0" repeatCount="indefinite" accel="50000" decel="50000" fill="hold" grpId="1" nodeType="withEffect">
                                  <p:stCondLst>
                                    <p:cond delay="0"/>
                                  </p:stCondLst>
                                  <p:childTnLst>
                                    <p:animMotion origin="layout" path="M 1.875E-6 7.40741E-7 L -0.09636 -0.0037 L -0.09844 0.28148 L -0.04323 0.28518 L -0.04323 0.3713 L -0.07709 0.36759 L -0.075 0.46111 " pathEditMode="relative" rAng="0" ptsTypes="AAAAAAA">
                                      <p:cBhvr>
                                        <p:cTn id="114" dur="2000" fill="hold"/>
                                        <p:tgtEl>
                                          <p:spTgt spid="64"/>
                                        </p:tgtEl>
                                        <p:attrNameLst>
                                          <p:attrName>ppt_x</p:attrName>
                                          <p:attrName>ppt_y</p:attrName>
                                        </p:attrNameLst>
                                      </p:cBhvr>
                                      <p:rCtr x="-4922" y="22870"/>
                                    </p:animMotion>
                                  </p:childTnLst>
                                </p:cTn>
                              </p:par>
                            </p:childTnLst>
                          </p:cTn>
                        </p:par>
                        <p:par>
                          <p:cTn id="115" fill="hold">
                            <p:stCondLst>
                              <p:cond delay="2000"/>
                            </p:stCondLst>
                            <p:childTnLst>
                              <p:par>
                                <p:cTn id="116" presetID="0" presetClass="path" presetSubtype="0" repeatCount="indefinite" accel="50000" decel="50000" fill="hold" grpId="0" nodeType="afterEffect">
                                  <p:stCondLst>
                                    <p:cond delay="0"/>
                                  </p:stCondLst>
                                  <p:childTnLst>
                                    <p:animMotion origin="layout" path="M -4.16667E-6 -1.85185E-6 C 0.00573 -0.00116 0.00274 -0.00092 0.00886 -0.00092 L 0.00678 0.28611 L 0.06198 0.28889 L 0.06459 0.3713 L -0.15052 0.37222 L -0.14791 0.46667 " pathEditMode="relative" rAng="0" ptsTypes="AAAAAAA">
                                      <p:cBhvr>
                                        <p:cTn id="117" dur="2000" fill="hold"/>
                                        <p:tgtEl>
                                          <p:spTgt spid="53"/>
                                        </p:tgtEl>
                                        <p:attrNameLst>
                                          <p:attrName>ppt_x</p:attrName>
                                          <p:attrName>ppt_y</p:attrName>
                                        </p:attrNameLst>
                                      </p:cBhvr>
                                      <p:rCtr x="-4297" y="23264"/>
                                    </p:animMotion>
                                  </p:childTnLst>
                                </p:cTn>
                              </p:par>
                              <p:par>
                                <p:cTn id="118" presetID="0" presetClass="path" presetSubtype="0" repeatCount="indefinite" accel="50000" decel="50000" fill="hold" grpId="0" nodeType="withEffect">
                                  <p:stCondLst>
                                    <p:cond delay="1000"/>
                                  </p:stCondLst>
                                  <p:childTnLst>
                                    <p:animMotion origin="layout" path="M -6.25E-7 -1.85185E-6 C 0.00781 -0.00463 0.01211 -0.00463 0.02135 -0.00463 L 0.01667 0.28426 L 0.07344 0.28519 L 0.07656 0.37408 L -0.08125 0.36945 L -0.08021 0.46389 " pathEditMode="relative" rAng="0" ptsTypes="AAAAAAA">
                                      <p:cBhvr>
                                        <p:cTn id="119" dur="2000" fill="hold"/>
                                        <p:tgtEl>
                                          <p:spTgt spid="50"/>
                                        </p:tgtEl>
                                        <p:attrNameLst>
                                          <p:attrName>ppt_x</p:attrName>
                                          <p:attrName>ppt_y</p:attrName>
                                        </p:attrNameLst>
                                      </p:cBhvr>
                                      <p:rCtr x="-234" y="22963"/>
                                    </p:animMotion>
                                  </p:childTnLst>
                                </p:cTn>
                              </p:par>
                              <p:par>
                                <p:cTn id="120" presetID="0" presetClass="path" presetSubtype="0" repeatCount="indefinite" accel="50000" decel="50000" fill="hold" grpId="0" nodeType="withEffect">
                                  <p:stCondLst>
                                    <p:cond delay="1000"/>
                                  </p:stCondLst>
                                  <p:childTnLst>
                                    <p:animMotion origin="layout" path="M 2.91667E-6 -1.85185E-6 L 0.03541 -0.00185 L 0.03646 0.27871 L 0.09062 0.28241 L 0.08906 0.36482 L -0.00729 0.36667 L -0.00469 0.46667 " pathEditMode="relative" rAng="0" ptsTypes="AAAAAAA">
                                      <p:cBhvr>
                                        <p:cTn id="121" dur="2000" fill="hold"/>
                                        <p:tgtEl>
                                          <p:spTgt spid="51"/>
                                        </p:tgtEl>
                                        <p:attrNameLst>
                                          <p:attrName>ppt_x</p:attrName>
                                          <p:attrName>ppt_y</p:attrName>
                                        </p:attrNameLst>
                                      </p:cBhvr>
                                      <p:rCtr x="4167" y="23241"/>
                                    </p:animMotion>
                                  </p:childTnLst>
                                </p:cTn>
                              </p:par>
                              <p:par>
                                <p:cTn id="122" presetID="0" presetClass="path" presetSubtype="0" repeatCount="indefinite" accel="50000" decel="50000" fill="hold" grpId="0" nodeType="withEffect">
                                  <p:stCondLst>
                                    <p:cond delay="1500"/>
                                  </p:stCondLst>
                                  <p:childTnLst>
                                    <p:animMotion origin="layout" path="M -3.75E-6 -1.85185E-6 L 0.04896 -0.0037 L 0.0474 0.28611 L 0.10521 0.28611 L 0.10521 0.37037 L 0.06771 0.3713 L 0.06823 0.46945 " pathEditMode="relative" rAng="0" ptsTypes="AAAAAAA">
                                      <p:cBhvr>
                                        <p:cTn id="123" dur="2000" fill="hold"/>
                                        <p:tgtEl>
                                          <p:spTgt spid="49"/>
                                        </p:tgtEl>
                                        <p:attrNameLst>
                                          <p:attrName>ppt_x</p:attrName>
                                          <p:attrName>ppt_y</p:attrName>
                                        </p:attrNameLst>
                                      </p:cBhvr>
                                      <p:rCtr x="5260" y="23287"/>
                                    </p:animMotion>
                                  </p:childTnLst>
                                </p:cTn>
                              </p:par>
                              <p:par>
                                <p:cTn id="124" presetID="0" presetClass="path" presetSubtype="0" repeatCount="indefinite" accel="50000" decel="50000" fill="hold" nodeType="withEffect">
                                  <p:stCondLst>
                                    <p:cond delay="1000"/>
                                  </p:stCondLst>
                                  <p:childTnLst>
                                    <p:animMotion origin="layout" path="M -2.08333E-7 -1.85185E-6 L 0.06094 -0.00463 L 0.06094 0.29074 L 0.11458 0.28889 L 0.11719 0.37222 L -0.09687 0.3713 L -0.09635 0.4713 " pathEditMode="relative" rAng="0" ptsTypes="AAAAAAA">
                                      <p:cBhvr>
                                        <p:cTn id="125" dur="2000" fill="hold"/>
                                        <p:tgtEl>
                                          <p:spTgt spid="48"/>
                                        </p:tgtEl>
                                        <p:attrNameLst>
                                          <p:attrName>ppt_x</p:attrName>
                                          <p:attrName>ppt_y</p:attrName>
                                        </p:attrNameLst>
                                      </p:cBhvr>
                                      <p:rCtr x="1016" y="23333"/>
                                    </p:animMotion>
                                  </p:childTnLst>
                                </p:cTn>
                              </p:par>
                              <p:par>
                                <p:cTn id="126" presetID="0" presetClass="path" presetSubtype="0" repeatCount="indefinite" accel="50000" decel="50000" fill="hold" grpId="0" nodeType="withEffect">
                                  <p:stCondLst>
                                    <p:cond delay="1500"/>
                                  </p:stCondLst>
                                  <p:childTnLst>
                                    <p:animMotion origin="layout" path="M 2.5E-6 -1.85185E-6 L -0.0125 0.00185 L -0.01198 0.29167 L 0.04531 0.29074 L 0.04427 0.36945 L -0.10677 0.37315 L -0.10573 0.47222 " pathEditMode="relative" rAng="0" ptsTypes="AAAAAAA">
                                      <p:cBhvr>
                                        <p:cTn id="127" dur="2000" fill="hold"/>
                                        <p:tgtEl>
                                          <p:spTgt spid="52"/>
                                        </p:tgtEl>
                                        <p:attrNameLst>
                                          <p:attrName>ppt_x</p:attrName>
                                          <p:attrName>ppt_y</p:attrName>
                                        </p:attrNameLst>
                                      </p:cBhvr>
                                      <p:rCtr x="-3073" y="23611"/>
                                    </p:animMotion>
                                  </p:childTnLst>
                                </p:cTn>
                              </p:par>
                              <p:par>
                                <p:cTn id="128" presetID="0" presetClass="path" presetSubtype="0" repeatCount="indefinite" accel="50000" decel="50000" fill="hold" grpId="0" nodeType="withEffect">
                                  <p:stCondLst>
                                    <p:cond delay="1000"/>
                                  </p:stCondLst>
                                  <p:childTnLst>
                                    <p:animMotion origin="layout" path="M -1.04167E-6 -1.85185E-6 L -0.02448 -0.00092 L -0.02552 0.28611 L 0.03021 0.28611 L 0.02865 0.37037 L -0.00521 0.37315 L -0.00417 0.46574 " pathEditMode="relative" rAng="0" ptsTypes="AAAAAAA">
                                      <p:cBhvr>
                                        <p:cTn id="129" dur="2000" fill="hold"/>
                                        <p:tgtEl>
                                          <p:spTgt spid="55"/>
                                        </p:tgtEl>
                                        <p:attrNameLst>
                                          <p:attrName>ppt_x</p:attrName>
                                          <p:attrName>ppt_y</p:attrName>
                                        </p:attrNameLst>
                                      </p:cBhvr>
                                      <p:rCtr x="234" y="23241"/>
                                    </p:animMotion>
                                  </p:childTnLst>
                                </p:cTn>
                              </p:par>
                              <p:par>
                                <p:cTn id="130" presetID="0" presetClass="path" presetSubtype="0" repeatCount="indefinite" accel="50000" decel="50000" fill="hold" grpId="0" nodeType="withEffect">
                                  <p:stCondLst>
                                    <p:cond delay="1500"/>
                                  </p:stCondLst>
                                  <p:childTnLst>
                                    <p:animMotion origin="layout" path="M -4.375E-6 -1.85185E-6 L -0.03854 -0.00185 L -0.0401 0.28334 L 0.01511 0.28426 L 0.01563 0.36667 L -0.19479 0.37222 L -0.19479 0.47037 " pathEditMode="relative" rAng="0" ptsTypes="AAAAAAA">
                                      <p:cBhvr>
                                        <p:cTn id="131" dur="2000" fill="hold"/>
                                        <p:tgtEl>
                                          <p:spTgt spid="54"/>
                                        </p:tgtEl>
                                        <p:attrNameLst>
                                          <p:attrName>ppt_x</p:attrName>
                                          <p:attrName>ppt_y</p:attrName>
                                        </p:attrNameLst>
                                      </p:cBhvr>
                                      <p:rCtr x="-8958" y="23426"/>
                                    </p:animMotion>
                                  </p:childTnLst>
                                </p:cTn>
                              </p:par>
                              <p:par>
                                <p:cTn id="132" presetID="0" presetClass="path" presetSubtype="0" repeatCount="indefinite" accel="50000" decel="50000" fill="hold" grpId="0" nodeType="withEffect">
                                  <p:stCondLst>
                                    <p:cond delay="1000"/>
                                  </p:stCondLst>
                                  <p:childTnLst>
                                    <p:animMotion origin="layout" path="M 2.08333E-6 -1.85185E-6 L -0.05365 -0.0037 L -0.05365 0.27963 L 0.00156 0.28148 L 2.08333E-6 0.36389 L -0.14896 0.36667 L -0.14844 0.46296 " pathEditMode="relative" rAng="0" ptsTypes="AAAAAAA">
                                      <p:cBhvr>
                                        <p:cTn id="133" dur="2000" fill="hold"/>
                                        <p:tgtEl>
                                          <p:spTgt spid="57"/>
                                        </p:tgtEl>
                                        <p:attrNameLst>
                                          <p:attrName>ppt_x</p:attrName>
                                          <p:attrName>ppt_y</p:attrName>
                                        </p:attrNameLst>
                                      </p:cBhvr>
                                      <p:rCtr x="-7370" y="22963"/>
                                    </p:animMotion>
                                  </p:childTnLst>
                                </p:cTn>
                              </p:par>
                              <p:par>
                                <p:cTn id="134" presetID="0" presetClass="path" presetSubtype="0" repeatCount="indefinite" accel="50000" decel="50000" fill="hold" grpId="0" nodeType="withEffect">
                                  <p:stCondLst>
                                    <p:cond delay="1500"/>
                                  </p:stCondLst>
                                  <p:childTnLst>
                                    <p:animMotion origin="layout" path="M -1.45833E-6 -1.85185E-6 L -0.06823 0.00093 L -0.06823 0.29537 L -0.01146 0.29445 L -0.0125 0.3713 L -0.10417 0.37408 L -0.1026 0.46667 " pathEditMode="relative" rAng="0" ptsTypes="AAAAAAA">
                                      <p:cBhvr>
                                        <p:cTn id="135" dur="2000" fill="hold"/>
                                        <p:tgtEl>
                                          <p:spTgt spid="56"/>
                                        </p:tgtEl>
                                        <p:attrNameLst>
                                          <p:attrName>ppt_x</p:attrName>
                                          <p:attrName>ppt_y</p:attrName>
                                        </p:attrNameLst>
                                      </p:cBhvr>
                                      <p:rCtr x="-5208" y="23333"/>
                                    </p:animMotion>
                                  </p:childTnLst>
                                </p:cTn>
                              </p:par>
                              <p:par>
                                <p:cTn id="136" presetID="0" presetClass="path" presetSubtype="0" repeatCount="indefinite" accel="50000" decel="50000" fill="hold" grpId="0" nodeType="withEffect">
                                  <p:stCondLst>
                                    <p:cond delay="1000"/>
                                  </p:stCondLst>
                                  <p:childTnLst>
                                    <p:animMotion origin="layout" path="M -4.79167E-6 -1.85185E-6 C 0.00586 0.0007 0.0125 0.00023 0.01667 0.00278 L 0.02865 0.00185 L 0.02709 0.29352 L -0.03072 0.29074 L -0.0276 0.37037 L 0.00053 0.3713 L 0.00105 0.47408 " pathEditMode="relative" rAng="0" ptsTypes="AAAAAAAA">
                                      <p:cBhvr>
                                        <p:cTn id="137" dur="2000" fill="hold"/>
                                        <p:tgtEl>
                                          <p:spTgt spid="58"/>
                                        </p:tgtEl>
                                        <p:attrNameLst>
                                          <p:attrName>ppt_x</p:attrName>
                                          <p:attrName>ppt_y</p:attrName>
                                        </p:attrNameLst>
                                      </p:cBhvr>
                                      <p:rCtr x="-104" y="23704"/>
                                    </p:animMotion>
                                  </p:childTnLst>
                                </p:cTn>
                              </p:par>
                              <p:par>
                                <p:cTn id="138" presetID="0" presetClass="path" presetSubtype="0" repeatCount="indefinite" accel="50000" decel="50000" fill="hold" grpId="0" nodeType="withEffect">
                                  <p:stCondLst>
                                    <p:cond delay="1000"/>
                                  </p:stCondLst>
                                  <p:childTnLst>
                                    <p:animMotion origin="layout" path="M -1.875E-6 -1.85185E-6 L -0.00052 0.29352 L -0.05729 0.29259 L -0.05625 0.37315 L 0.02813 0.37778 L 0.02865 0.47315 " pathEditMode="relative" rAng="0" ptsTypes="AAAAAA">
                                      <p:cBhvr>
                                        <p:cTn id="139" dur="2000" fill="hold"/>
                                        <p:tgtEl>
                                          <p:spTgt spid="59"/>
                                        </p:tgtEl>
                                        <p:attrNameLst>
                                          <p:attrName>ppt_x</p:attrName>
                                          <p:attrName>ppt_y</p:attrName>
                                        </p:attrNameLst>
                                      </p:cBhvr>
                                      <p:rCtr x="-1432" y="23657"/>
                                    </p:animMotion>
                                  </p:childTnLst>
                                </p:cTn>
                              </p:par>
                              <p:par>
                                <p:cTn id="140" presetID="0" presetClass="path" presetSubtype="0" repeatCount="indefinite" accel="50000" decel="50000" fill="hold" grpId="0" nodeType="withEffect">
                                  <p:stCondLst>
                                    <p:cond delay="1500"/>
                                  </p:stCondLst>
                                  <p:childTnLst>
                                    <p:animMotion origin="layout" path="M 4.79167E-6 -1.85185E-6 L -0.01563 0.00463 L -0.0198 0.3 L -0.0724 0.29908 L -0.06823 0.37778 L 0.07552 0.37963 L 0.07447 0.47685 " pathEditMode="relative" rAng="0" ptsTypes="AAAAAAA">
                                      <p:cBhvr>
                                        <p:cTn id="141" dur="2000" fill="hold"/>
                                        <p:tgtEl>
                                          <p:spTgt spid="60"/>
                                        </p:tgtEl>
                                        <p:attrNameLst>
                                          <p:attrName>ppt_x</p:attrName>
                                          <p:attrName>ppt_y</p:attrName>
                                        </p:attrNameLst>
                                      </p:cBhvr>
                                      <p:rCtr x="156" y="23843"/>
                                    </p:animMotion>
                                  </p:childTnLst>
                                </p:cTn>
                              </p:par>
                              <p:par>
                                <p:cTn id="142" presetID="0" presetClass="path" presetSubtype="0" repeatCount="indefinite" accel="50000" decel="50000" fill="hold" grpId="0" nodeType="withEffect">
                                  <p:stCondLst>
                                    <p:cond delay="1000"/>
                                  </p:stCondLst>
                                  <p:childTnLst>
                                    <p:animMotion origin="layout" path="M 1.25E-6 -1.85185E-6 L -0.03177 0.00093 L -0.03125 0.29722 L -0.08594 0.29537 L -0.08646 0.375 L -0.06146 0.37593 L -0.06042 0.475 " pathEditMode="relative" rAng="0" ptsTypes="AAAAAAA">
                                      <p:cBhvr>
                                        <p:cTn id="143" dur="2000" fill="hold"/>
                                        <p:tgtEl>
                                          <p:spTgt spid="61"/>
                                        </p:tgtEl>
                                        <p:attrNameLst>
                                          <p:attrName>ppt_x</p:attrName>
                                          <p:attrName>ppt_y</p:attrName>
                                        </p:attrNameLst>
                                      </p:cBhvr>
                                      <p:rCtr x="-4323" y="23750"/>
                                    </p:animMotion>
                                  </p:childTnLst>
                                </p:cTn>
                              </p:par>
                              <p:par>
                                <p:cTn id="144" presetID="0" presetClass="path" presetSubtype="0" repeatCount="indefinite" accel="50000" decel="50000" fill="hold" grpId="0" nodeType="withEffect">
                                  <p:stCondLst>
                                    <p:cond delay="1500"/>
                                  </p:stCondLst>
                                  <p:childTnLst>
                                    <p:animMotion origin="layout" path="M -2.29167E-6 -1.85185E-6 L -0.04323 -1.85185E-6 L -0.04583 0.29167 L -0.09739 0.29722 L -0.09791 0.37963 L -0.01406 0.38148 L -0.01354 0.475 " pathEditMode="relative" rAng="0" ptsTypes="AAAAAAA">
                                      <p:cBhvr>
                                        <p:cTn id="145" dur="2000" fill="hold"/>
                                        <p:tgtEl>
                                          <p:spTgt spid="62"/>
                                        </p:tgtEl>
                                        <p:attrNameLst>
                                          <p:attrName>ppt_x</p:attrName>
                                          <p:attrName>ppt_y</p:attrName>
                                        </p:attrNameLst>
                                      </p:cBhvr>
                                      <p:rCtr x="-4896" y="23750"/>
                                    </p:animMotion>
                                  </p:childTnLst>
                                </p:cTn>
                              </p:par>
                              <p:par>
                                <p:cTn id="146" presetID="0" presetClass="path" presetSubtype="0" repeatCount="indefinite" accel="50000" decel="50000" fill="hold" grpId="0" nodeType="withEffect">
                                  <p:stCondLst>
                                    <p:cond delay="1000"/>
                                  </p:stCondLst>
                                  <p:childTnLst>
                                    <p:animMotion origin="layout" path="M 4.375E-6 -1.85185E-6 L -0.06303 0.00185 L -0.06355 0.29352 L -0.11928 0.29259 L -0.11407 0.375 L 0.0276 0.37593 L 0.02708 0.475 " pathEditMode="relative" rAng="0" ptsTypes="AAAAAAA">
                                      <p:cBhvr>
                                        <p:cTn id="147" dur="2000" fill="hold"/>
                                        <p:tgtEl>
                                          <p:spTgt spid="63"/>
                                        </p:tgtEl>
                                        <p:attrNameLst>
                                          <p:attrName>ppt_x</p:attrName>
                                          <p:attrName>ppt_y</p:attrName>
                                        </p:attrNameLst>
                                      </p:cBhvr>
                                      <p:rCtr x="-4583" y="2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4" grpId="1" animBg="1"/>
      <p:bldP spid="64" grpId="2" animBg="1"/>
      <p:bldP spid="64" grpId="3" animBg="1"/>
      <p:bldP spid="65" grpId="0" animBg="1"/>
      <p:bldP spid="65" grpId="1" animBg="1"/>
      <p:bldP spid="65" grpId="2" animBg="1"/>
      <p:bldP spid="65" grpId="3" animBg="1"/>
      <p:bldP spid="6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5730951" y="1424764"/>
            <a:ext cx="5961482" cy="503983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cxnSp>
        <p:nvCxnSpPr>
          <p:cNvPr id="29" name="Straight Connector 28"/>
          <p:cNvCxnSpPr/>
          <p:nvPr/>
        </p:nvCxnSpPr>
        <p:spPr>
          <a:xfrm>
            <a:off x="7058331" y="4075008"/>
            <a:ext cx="1236498" cy="83828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96345" y="4075008"/>
            <a:ext cx="263361" cy="64204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Failover Clustering</a:t>
            </a:r>
            <a:endParaRPr lang="en-US" dirty="0"/>
          </a:p>
        </p:txBody>
      </p:sp>
      <p:sp>
        <p:nvSpPr>
          <p:cNvPr id="3" name="Right Triangle 2"/>
          <p:cNvSpPr/>
          <p:nvPr/>
        </p:nvSpPr>
        <p:spPr bwMode="auto">
          <a:xfrm flipH="1" flipV="1">
            <a:off x="533401" y="2136825"/>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418980" y="1699196"/>
            <a:ext cx="5169776"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Massive scalability with support for 64 physical nodes &amp; 8,000 VMs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VMs automatically failover &amp; restart on physical host outage</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Enhanced Cluster Shared Volumes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Cluster VMs on SMB 3.0 Storage</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Dynamic Quorum &amp; Witness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Reduced AD dependencies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Drain Roles – Maintenance Mode</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Drain on Shutdown</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Network Health Detection</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Enhanced Cluster Dashboard</a:t>
            </a:r>
            <a:endParaRPr lang="en-US" sz="1600" dirty="0">
              <a:solidFill>
                <a:srgbClr val="EFEFEF"/>
              </a:solidFill>
              <a:cs typeface="Segoe UI" pitchFamily="34" charset="0"/>
            </a:endParaRPr>
          </a:p>
        </p:txBody>
      </p:sp>
      <p:sp>
        <p:nvSpPr>
          <p:cNvPr id="5" name="Rectangle 4"/>
          <p:cNvSpPr/>
          <p:nvPr/>
        </p:nvSpPr>
        <p:spPr>
          <a:xfrm>
            <a:off x="533400" y="1146226"/>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Integrated Solution for Resilient Virtual Machines</a:t>
            </a:r>
            <a:endParaRPr lang="en-US" sz="2400" kern="0" dirty="0">
              <a:solidFill>
                <a:srgbClr val="FFFFFF"/>
              </a:solidFill>
            </a:endParaRPr>
          </a:p>
        </p:txBody>
      </p:sp>
      <p:sp>
        <p:nvSpPr>
          <p:cNvPr id="6" name="Freeform 207"/>
          <p:cNvSpPr>
            <a:spLocks noEditPoints="1"/>
          </p:cNvSpPr>
          <p:nvPr/>
        </p:nvSpPr>
        <p:spPr bwMode="gray">
          <a:xfrm>
            <a:off x="5933483" y="3370205"/>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10" name="Freeform 207"/>
          <p:cNvSpPr>
            <a:spLocks noEditPoints="1"/>
          </p:cNvSpPr>
          <p:nvPr/>
        </p:nvSpPr>
        <p:spPr bwMode="gray">
          <a:xfrm>
            <a:off x="7344315" y="336567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13" name="Freeform 207"/>
          <p:cNvSpPr>
            <a:spLocks noEditPoints="1"/>
          </p:cNvSpPr>
          <p:nvPr/>
        </p:nvSpPr>
        <p:spPr bwMode="gray">
          <a:xfrm>
            <a:off x="8755147" y="336567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16" name="Freeform 207"/>
          <p:cNvSpPr>
            <a:spLocks noEditPoints="1"/>
          </p:cNvSpPr>
          <p:nvPr/>
        </p:nvSpPr>
        <p:spPr bwMode="gray">
          <a:xfrm>
            <a:off x="10160861" y="336567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28" name="Straight Connector 27"/>
          <p:cNvCxnSpPr/>
          <p:nvPr/>
        </p:nvCxnSpPr>
        <p:spPr>
          <a:xfrm flipH="1">
            <a:off x="8790777" y="4137803"/>
            <a:ext cx="302306" cy="57924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981116" y="4175806"/>
            <a:ext cx="1532529" cy="77162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575544" y="5679707"/>
            <a:ext cx="2251244" cy="553998"/>
          </a:xfrm>
          <a:prstGeom prst="rect">
            <a:avLst/>
          </a:prstGeom>
          <a:noFill/>
        </p:spPr>
        <p:txBody>
          <a:bodyPr wrap="square" lIns="0" tIns="0" rIns="0" bIns="0" rtlCol="0">
            <a:spAutoFit/>
          </a:bodyPr>
          <a:lstStyle/>
          <a:p>
            <a:pPr algn="ctr">
              <a:lnSpc>
                <a:spcPct val="90000"/>
              </a:lnSpc>
            </a:pPr>
            <a:r>
              <a:rPr lang="en-US" sz="2000" spc="-50" dirty="0" smtClean="0">
                <a:gradFill>
                  <a:gsLst>
                    <a:gs pos="2917">
                      <a:schemeClr val="tx1"/>
                    </a:gs>
                    <a:gs pos="30000">
                      <a:schemeClr val="tx1"/>
                    </a:gs>
                  </a:gsLst>
                  <a:lin ang="5400000" scaled="0"/>
                </a:gradFill>
              </a:rPr>
              <a:t>iSCSI, Fibre Channel or SMB 3.0 Storage</a:t>
            </a:r>
          </a:p>
        </p:txBody>
      </p:sp>
      <p:sp>
        <p:nvSpPr>
          <p:cNvPr id="45" name="TextBox 44"/>
          <p:cNvSpPr txBox="1"/>
          <p:nvPr/>
        </p:nvSpPr>
        <p:spPr>
          <a:xfrm>
            <a:off x="6065674" y="2671734"/>
            <a:ext cx="1120626"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chemeClr val="tx1"/>
                    </a:gs>
                    <a:gs pos="30000">
                      <a:schemeClr val="tx1"/>
                    </a:gs>
                  </a:gsLst>
                  <a:lin ang="5400000" scaled="0"/>
                </a:gradFill>
              </a:rPr>
              <a:t>Node 1</a:t>
            </a:r>
          </a:p>
        </p:txBody>
      </p:sp>
      <p:sp>
        <p:nvSpPr>
          <p:cNvPr id="46" name="TextBox 45"/>
          <p:cNvSpPr txBox="1"/>
          <p:nvPr/>
        </p:nvSpPr>
        <p:spPr>
          <a:xfrm>
            <a:off x="7511004" y="2671734"/>
            <a:ext cx="1120626"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chemeClr val="tx1"/>
                    </a:gs>
                    <a:gs pos="30000">
                      <a:schemeClr val="tx1"/>
                    </a:gs>
                  </a:gsLst>
                  <a:lin ang="5400000" scaled="0"/>
                </a:gradFill>
              </a:rPr>
              <a:t>Node 2</a:t>
            </a:r>
          </a:p>
        </p:txBody>
      </p:sp>
      <p:sp>
        <p:nvSpPr>
          <p:cNvPr id="47" name="TextBox 46"/>
          <p:cNvSpPr txBox="1"/>
          <p:nvPr/>
        </p:nvSpPr>
        <p:spPr>
          <a:xfrm>
            <a:off x="8861282" y="2671734"/>
            <a:ext cx="1120626"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chemeClr val="tx1"/>
                    </a:gs>
                    <a:gs pos="30000">
                      <a:schemeClr val="tx1"/>
                    </a:gs>
                  </a:gsLst>
                  <a:lin ang="5400000" scaled="0"/>
                </a:gradFill>
              </a:rPr>
              <a:t>Node 3…</a:t>
            </a:r>
          </a:p>
        </p:txBody>
      </p:sp>
      <p:sp>
        <p:nvSpPr>
          <p:cNvPr id="48" name="TextBox 47"/>
          <p:cNvSpPr txBox="1"/>
          <p:nvPr/>
        </p:nvSpPr>
        <p:spPr>
          <a:xfrm>
            <a:off x="10266996" y="2671734"/>
            <a:ext cx="1120626"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chemeClr val="tx1"/>
                    </a:gs>
                    <a:gs pos="30000">
                      <a:schemeClr val="tx1"/>
                    </a:gs>
                  </a:gsLst>
                  <a:lin ang="5400000" scaled="0"/>
                </a:gradFill>
              </a:rPr>
              <a:t>…Node 64</a:t>
            </a:r>
          </a:p>
        </p:txBody>
      </p:sp>
      <p:pic>
        <p:nvPicPr>
          <p:cNvPr id="51"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266133" y="3008485"/>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011690" y="316726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190847" y="327187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664679" y="300913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410236" y="3167913"/>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589393" y="3272527"/>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602118" y="316726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781275" y="327187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192132" y="316726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371289" y="327187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 name="Table 71"/>
          <p:cNvGraphicFramePr>
            <a:graphicFrameLocks noGrp="1"/>
          </p:cNvGraphicFramePr>
          <p:nvPr>
            <p:extLst>
              <p:ext uri="{D42A27DB-BD31-4B8C-83A1-F6EECF244321}">
                <p14:modId xmlns:p14="http://schemas.microsoft.com/office/powerpoint/2010/main" val="2906360092"/>
              </p:ext>
            </p:extLst>
          </p:nvPr>
        </p:nvGraphicFramePr>
        <p:xfrm>
          <a:off x="5730952" y="1432051"/>
          <a:ext cx="5961482" cy="1091869"/>
        </p:xfrm>
        <a:graphic>
          <a:graphicData uri="http://schemas.openxmlformats.org/drawingml/2006/table">
            <a:tbl>
              <a:tblPr firstRow="1" bandRow="1">
                <a:tableStyleId>{5C22544A-7EE6-4342-B048-85BDC9FD1C3A}</a:tableStyleId>
              </a:tblPr>
              <a:tblGrid>
                <a:gridCol w="5961482"/>
              </a:tblGrid>
              <a:tr h="545607">
                <a:tc>
                  <a:txBody>
                    <a:bodyPr/>
                    <a:lstStyle/>
                    <a:p>
                      <a:pPr algn="ctr"/>
                      <a:r>
                        <a:rPr lang="en-US" sz="2400" b="0" dirty="0" smtClean="0">
                          <a:latin typeface="+mj-lt"/>
                        </a:rPr>
                        <a:t>Cluster Dynamic Quorum Configuration</a:t>
                      </a:r>
                      <a:endParaRPr lang="en-US" sz="2400" b="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r h="546262">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r>
            </a:tbl>
          </a:graphicData>
        </a:graphic>
      </p:graphicFrame>
      <p:sp>
        <p:nvSpPr>
          <p:cNvPr id="73" name="TextBox 72"/>
          <p:cNvSpPr txBox="1"/>
          <p:nvPr/>
        </p:nvSpPr>
        <p:spPr>
          <a:xfrm>
            <a:off x="7298278" y="2101506"/>
            <a:ext cx="2821663" cy="276999"/>
          </a:xfrm>
          <a:prstGeom prst="rect">
            <a:avLst/>
          </a:prstGeom>
          <a:noFill/>
        </p:spPr>
        <p:txBody>
          <a:bodyPr wrap="square" lIns="0" tIns="0" rIns="0" bIns="0" rtlCol="0">
            <a:spAutoFit/>
          </a:bodyPr>
          <a:lstStyle/>
          <a:p>
            <a:pPr algn="ctr">
              <a:lnSpc>
                <a:spcPct val="90000"/>
              </a:lnSpc>
            </a:pPr>
            <a:r>
              <a:rPr lang="en-US" sz="2000" b="1" u="sng" spc="-50" dirty="0" smtClean="0">
                <a:gradFill>
                  <a:gsLst>
                    <a:gs pos="0">
                      <a:schemeClr val="bg1"/>
                    </a:gs>
                    <a:gs pos="100000">
                      <a:schemeClr val="bg1"/>
                    </a:gs>
                  </a:gsLst>
                  <a:lin ang="5400000" scaled="0"/>
                </a:gradFill>
              </a:rPr>
              <a:t>Node &amp; Disk</a:t>
            </a:r>
            <a:r>
              <a:rPr lang="en-US" sz="2000" spc="-50" dirty="0" smtClean="0">
                <a:gradFill>
                  <a:gsLst>
                    <a:gs pos="0">
                      <a:schemeClr val="bg1"/>
                    </a:gs>
                    <a:gs pos="100000">
                      <a:schemeClr val="bg1"/>
                    </a:gs>
                  </a:gsLst>
                  <a:lin ang="5400000" scaled="0"/>
                </a:gradFill>
              </a:rPr>
              <a:t> Majority</a:t>
            </a:r>
          </a:p>
        </p:txBody>
      </p:sp>
      <p:sp>
        <p:nvSpPr>
          <p:cNvPr id="74" name="TextBox 73"/>
          <p:cNvSpPr txBox="1"/>
          <p:nvPr/>
        </p:nvSpPr>
        <p:spPr>
          <a:xfrm>
            <a:off x="7322233" y="2094703"/>
            <a:ext cx="2821663" cy="276999"/>
          </a:xfrm>
          <a:prstGeom prst="rect">
            <a:avLst/>
          </a:prstGeom>
          <a:noFill/>
        </p:spPr>
        <p:txBody>
          <a:bodyPr wrap="square" lIns="0" tIns="0" rIns="0" bIns="0" rtlCol="0">
            <a:spAutoFit/>
          </a:bodyPr>
          <a:lstStyle/>
          <a:p>
            <a:pPr algn="ctr">
              <a:lnSpc>
                <a:spcPct val="90000"/>
              </a:lnSpc>
            </a:pPr>
            <a:r>
              <a:rPr lang="en-US" sz="2000" b="1" u="sng" spc="-50" dirty="0" smtClean="0">
                <a:gradFill>
                  <a:gsLst>
                    <a:gs pos="2917">
                      <a:schemeClr val="bg1"/>
                    </a:gs>
                    <a:gs pos="100000">
                      <a:schemeClr val="bg1"/>
                    </a:gs>
                  </a:gsLst>
                  <a:lin ang="5400000" scaled="0"/>
                </a:gradFill>
              </a:rPr>
              <a:t>Node</a:t>
            </a:r>
            <a:r>
              <a:rPr lang="en-US" sz="2000" spc="-50" dirty="0" smtClean="0">
                <a:gradFill>
                  <a:gsLst>
                    <a:gs pos="2917">
                      <a:schemeClr val="bg1"/>
                    </a:gs>
                    <a:gs pos="100000">
                      <a:schemeClr val="bg1"/>
                    </a:gs>
                  </a:gsLst>
                  <a:lin ang="5400000" scaled="0"/>
                </a:gradFill>
              </a:rPr>
              <a:t> Majority</a:t>
            </a:r>
          </a:p>
        </p:txBody>
      </p:sp>
      <p:pic>
        <p:nvPicPr>
          <p:cNvPr id="26"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8255910" y="4691515"/>
            <a:ext cx="842602" cy="894083"/>
          </a:xfrm>
          <a:prstGeom prst="rect">
            <a:avLst/>
          </a:prstGeom>
          <a:noFill/>
          <a:ln>
            <a:noFill/>
          </a:ln>
        </p:spPr>
      </p:pic>
      <p:grpSp>
        <p:nvGrpSpPr>
          <p:cNvPr id="8" name="Group 7"/>
          <p:cNvGrpSpPr/>
          <p:nvPr/>
        </p:nvGrpSpPr>
        <p:grpSpPr>
          <a:xfrm>
            <a:off x="6024788" y="5736832"/>
            <a:ext cx="1195912" cy="352230"/>
            <a:chOff x="9781050" y="5041537"/>
            <a:chExt cx="1195912" cy="352230"/>
          </a:xfrm>
        </p:grpSpPr>
        <p:sp>
          <p:nvSpPr>
            <p:cNvPr id="7" name="Oval 6"/>
            <p:cNvSpPr/>
            <p:nvPr/>
          </p:nvSpPr>
          <p:spPr bwMode="auto">
            <a:xfrm>
              <a:off x="9781050" y="5041537"/>
              <a:ext cx="352230" cy="352230"/>
            </a:xfrm>
            <a:prstGeom prst="ellipse">
              <a:avLst/>
            </a:prstGeom>
            <a:solidFill>
              <a:srgbClr val="C00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spc="-50" dirty="0" smtClean="0">
                  <a:gradFill>
                    <a:gsLst>
                      <a:gs pos="0">
                        <a:schemeClr val="bg1"/>
                      </a:gs>
                      <a:gs pos="100000">
                        <a:schemeClr val="bg1"/>
                      </a:gs>
                    </a:gsLst>
                    <a:lin ang="5400000" scaled="0"/>
                  </a:gradFill>
                </a:rPr>
                <a:t>V</a:t>
              </a:r>
            </a:p>
          </p:txBody>
        </p:sp>
        <p:sp>
          <p:nvSpPr>
            <p:cNvPr id="35" name="TextBox 34"/>
            <p:cNvSpPr txBox="1"/>
            <p:nvPr/>
          </p:nvSpPr>
          <p:spPr>
            <a:xfrm>
              <a:off x="10119941" y="5079152"/>
              <a:ext cx="857021" cy="276999"/>
            </a:xfrm>
            <a:prstGeom prst="rect">
              <a:avLst/>
            </a:prstGeom>
            <a:noFill/>
          </p:spPr>
          <p:txBody>
            <a:bodyPr wrap="square" lIns="0" tIns="0" rIns="0" bIns="0" rtlCol="0">
              <a:spAutoFit/>
            </a:bodyPr>
            <a:lstStyle/>
            <a:p>
              <a:pPr algn="ctr">
                <a:lnSpc>
                  <a:spcPct val="90000"/>
                </a:lnSpc>
              </a:pPr>
              <a:r>
                <a:rPr lang="en-US" sz="2000" spc="-50" dirty="0" smtClean="0">
                  <a:gradFill>
                    <a:gsLst>
                      <a:gs pos="2917">
                        <a:schemeClr val="tx1"/>
                      </a:gs>
                      <a:gs pos="30000">
                        <a:schemeClr val="tx1"/>
                      </a:gs>
                    </a:gsLst>
                    <a:lin ang="5400000" scaled="0"/>
                  </a:gradFill>
                </a:rPr>
                <a:t>= Vote</a:t>
              </a:r>
            </a:p>
          </p:txBody>
        </p:sp>
      </p:grpSp>
      <p:sp>
        <p:nvSpPr>
          <p:cNvPr id="37" name="Oval 36"/>
          <p:cNvSpPr/>
          <p:nvPr/>
        </p:nvSpPr>
        <p:spPr bwMode="auto">
          <a:xfrm>
            <a:off x="6878991" y="3888823"/>
            <a:ext cx="352230" cy="352230"/>
          </a:xfrm>
          <a:prstGeom prst="ellipse">
            <a:avLst/>
          </a:prstGeom>
          <a:solidFill>
            <a:srgbClr val="C00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spc="-50" dirty="0" smtClean="0">
                <a:gradFill>
                  <a:gsLst>
                    <a:gs pos="0">
                      <a:schemeClr val="bg1"/>
                    </a:gs>
                    <a:gs pos="100000">
                      <a:schemeClr val="bg1"/>
                    </a:gs>
                  </a:gsLst>
                  <a:lin ang="5400000" scaled="0"/>
                </a:gradFill>
              </a:rPr>
              <a:t>V</a:t>
            </a:r>
          </a:p>
        </p:txBody>
      </p:sp>
      <p:sp>
        <p:nvSpPr>
          <p:cNvPr id="38" name="Oval 37"/>
          <p:cNvSpPr/>
          <p:nvPr/>
        </p:nvSpPr>
        <p:spPr bwMode="auto">
          <a:xfrm>
            <a:off x="8275800" y="3876850"/>
            <a:ext cx="352230" cy="352230"/>
          </a:xfrm>
          <a:prstGeom prst="ellipse">
            <a:avLst/>
          </a:prstGeom>
          <a:solidFill>
            <a:srgbClr val="C0000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spc="-50" dirty="0" smtClean="0">
                <a:gradFill>
                  <a:gsLst>
                    <a:gs pos="0">
                      <a:schemeClr val="bg1"/>
                    </a:gs>
                    <a:gs pos="100000">
                      <a:schemeClr val="bg1"/>
                    </a:gs>
                  </a:gsLst>
                  <a:lin ang="5400000" scaled="0"/>
                </a:gradFill>
              </a:rPr>
              <a:t>V</a:t>
            </a:r>
          </a:p>
        </p:txBody>
      </p:sp>
      <p:sp>
        <p:nvSpPr>
          <p:cNvPr id="39" name="Oval 38"/>
          <p:cNvSpPr/>
          <p:nvPr/>
        </p:nvSpPr>
        <p:spPr bwMode="auto">
          <a:xfrm>
            <a:off x="9704929" y="3872161"/>
            <a:ext cx="352230" cy="352230"/>
          </a:xfrm>
          <a:prstGeom prst="ellipse">
            <a:avLst/>
          </a:prstGeom>
          <a:solidFill>
            <a:srgbClr val="C00000"/>
          </a:solidFill>
          <a:ln>
            <a:noFill/>
            <a:headEnd type="none" w="med" len="med"/>
            <a:tailEnd type="none" w="med" len="med"/>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spc="-50" dirty="0" smtClean="0">
                <a:gradFill>
                  <a:gsLst>
                    <a:gs pos="0">
                      <a:schemeClr val="bg1"/>
                    </a:gs>
                    <a:gs pos="100000">
                      <a:schemeClr val="bg1"/>
                    </a:gs>
                  </a:gsLst>
                  <a:lin ang="5400000" scaled="0"/>
                </a:gradFill>
              </a:rPr>
              <a:t>V</a:t>
            </a:r>
          </a:p>
        </p:txBody>
      </p:sp>
      <p:sp>
        <p:nvSpPr>
          <p:cNvPr id="40" name="Oval 39"/>
          <p:cNvSpPr/>
          <p:nvPr/>
        </p:nvSpPr>
        <p:spPr bwMode="auto">
          <a:xfrm>
            <a:off x="11137565" y="3876352"/>
            <a:ext cx="352230" cy="352230"/>
          </a:xfrm>
          <a:prstGeom prst="ellipse">
            <a:avLst/>
          </a:prstGeom>
          <a:solidFill>
            <a:srgbClr val="C00000"/>
          </a:solidFill>
          <a:ln>
            <a:noFill/>
            <a:headEnd type="none" w="med" len="med"/>
            <a:tailEnd type="none" w="med" len="med"/>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spc="-50" dirty="0" smtClean="0">
                <a:gradFill>
                  <a:gsLst>
                    <a:gs pos="0">
                      <a:schemeClr val="bg1"/>
                    </a:gs>
                    <a:gs pos="100000">
                      <a:schemeClr val="bg1"/>
                    </a:gs>
                  </a:gsLst>
                  <a:lin ang="5400000" scaled="0"/>
                </a:gradFill>
              </a:rPr>
              <a:t>V</a:t>
            </a:r>
          </a:p>
        </p:txBody>
      </p:sp>
      <p:sp>
        <p:nvSpPr>
          <p:cNvPr id="42" name="Oval 41"/>
          <p:cNvSpPr/>
          <p:nvPr/>
        </p:nvSpPr>
        <p:spPr bwMode="auto">
          <a:xfrm>
            <a:off x="8501096" y="5015598"/>
            <a:ext cx="352230" cy="352230"/>
          </a:xfrm>
          <a:prstGeom prst="ellipse">
            <a:avLst/>
          </a:prstGeom>
          <a:solidFill>
            <a:srgbClr val="C00000"/>
          </a:solidFill>
          <a:ln>
            <a:noFill/>
            <a:headEnd type="none" w="med" len="med"/>
            <a:tailEnd type="none" w="med" len="med"/>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spc="-50" dirty="0" smtClean="0">
                <a:gradFill>
                  <a:gsLst>
                    <a:gs pos="0">
                      <a:schemeClr val="bg1"/>
                    </a:gs>
                    <a:gs pos="100000">
                      <a:schemeClr val="bg1"/>
                    </a:gs>
                  </a:gsLst>
                  <a:lin ang="5400000" scaled="0"/>
                </a:gradFill>
              </a:rPr>
              <a:t>V</a:t>
            </a:r>
          </a:p>
        </p:txBody>
      </p:sp>
    </p:spTree>
    <p:extLst>
      <p:ext uri="{BB962C8B-B14F-4D97-AF65-F5344CB8AC3E}">
        <p14:creationId xmlns:p14="http://schemas.microsoft.com/office/powerpoint/2010/main" val="351244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
                                        </p:tgtEl>
                                        <p:attrNameLst>
                                          <p:attrName>style.color</p:attrName>
                                        </p:attrNameLst>
                                      </p:cBhvr>
                                      <p:to>
                                        <a:srgbClr val="C00000"/>
                                      </p:to>
                                    </p:animClr>
                                    <p:animClr clrSpc="rgb" dir="cw">
                                      <p:cBhvr>
                                        <p:cTn id="7" dur="500" fill="hold"/>
                                        <p:tgtEl>
                                          <p:spTgt spid="6"/>
                                        </p:tgtEl>
                                        <p:attrNameLst>
                                          <p:attrName>fillcolor</p:attrName>
                                        </p:attrNameLst>
                                      </p:cBhvr>
                                      <p:to>
                                        <a:srgbClr val="C00000"/>
                                      </p:to>
                                    </p:animClr>
                                    <p:set>
                                      <p:cBhvr>
                                        <p:cTn id="8" dur="500" fill="hold"/>
                                        <p:tgtEl>
                                          <p:spTgt spid="6"/>
                                        </p:tgtEl>
                                        <p:attrNameLst>
                                          <p:attrName>fill.type</p:attrName>
                                        </p:attrNameLst>
                                      </p:cBhvr>
                                      <p:to>
                                        <p:strVal val="solid"/>
                                      </p:to>
                                    </p:set>
                                    <p:set>
                                      <p:cBhvr>
                                        <p:cTn id="9" dur="500" fill="hold"/>
                                        <p:tgtEl>
                                          <p:spTgt spid="6"/>
                                        </p:tgtEl>
                                        <p:attrNameLst>
                                          <p:attrName>fill.on</p:attrName>
                                        </p:attrNameLst>
                                      </p:cBhvr>
                                      <p:to>
                                        <p:strVal val="true"/>
                                      </p:to>
                                    </p:se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70"/>
                                        </p:tgtEl>
                                      </p:cBhvr>
                                    </p:animEffect>
                                    <p:set>
                                      <p:cBhvr>
                                        <p:cTn id="13" dur="1" fill="hold">
                                          <p:stCondLst>
                                            <p:cond delay="499"/>
                                          </p:stCondLst>
                                        </p:cTn>
                                        <p:tgtEl>
                                          <p:spTgt spid="7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50"/>
                                        <p:tgtEl>
                                          <p:spTgt spid="73"/>
                                        </p:tgtEl>
                                      </p:cBhvr>
                                    </p:animEffect>
                                    <p:set>
                                      <p:cBhvr>
                                        <p:cTn id="19" dur="1" fill="hold">
                                          <p:stCondLst>
                                            <p:cond delay="249"/>
                                          </p:stCondLst>
                                        </p:cTn>
                                        <p:tgtEl>
                                          <p:spTgt spid="7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50"/>
                                        <p:tgtEl>
                                          <p:spTgt spid="37"/>
                                        </p:tgtEl>
                                      </p:cBhvr>
                                    </p:animEffect>
                                    <p:set>
                                      <p:cBhvr>
                                        <p:cTn id="22" dur="1" fill="hold">
                                          <p:stCondLst>
                                            <p:cond delay="249"/>
                                          </p:stCondLst>
                                        </p:cTn>
                                        <p:tgtEl>
                                          <p:spTgt spid="3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250"/>
                                        <p:tgtEl>
                                          <p:spTgt spid="74"/>
                                        </p:tgtEl>
                                      </p:cBhvr>
                                    </p:animEffect>
                                  </p:childTnLst>
                                </p:cTn>
                              </p:par>
                              <p:par>
                                <p:cTn id="26" presetID="10" presetClass="exit" presetSubtype="0" fill="hold" grpId="0" nodeType="withEffect">
                                  <p:stCondLst>
                                    <p:cond delay="0"/>
                                  </p:stCondLst>
                                  <p:childTnLst>
                                    <p:animEffect transition="out" filter="fade">
                                      <p:cBhvr>
                                        <p:cTn id="27" dur="250"/>
                                        <p:tgtEl>
                                          <p:spTgt spid="42"/>
                                        </p:tgtEl>
                                      </p:cBhvr>
                                    </p:animEffect>
                                    <p:set>
                                      <p:cBhvr>
                                        <p:cTn id="28" dur="1" fill="hold">
                                          <p:stCondLst>
                                            <p:cond delay="249"/>
                                          </p:stCondLst>
                                        </p:cTn>
                                        <p:tgtEl>
                                          <p:spTgt spid="42"/>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nodeType="afterEffect">
                                  <p:stCondLst>
                                    <p:cond delay="10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3" grpId="0"/>
      <p:bldP spid="74" grpId="0"/>
      <p:bldP spid="37" grpId="0" animBg="1"/>
      <p:bldP spid="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709685" y="1430721"/>
            <a:ext cx="5961482" cy="474148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2" name="Title 1"/>
          <p:cNvSpPr>
            <a:spLocks noGrp="1"/>
          </p:cNvSpPr>
          <p:nvPr>
            <p:ph type="title"/>
          </p:nvPr>
        </p:nvSpPr>
        <p:spPr/>
        <p:txBody>
          <a:bodyPr/>
          <a:lstStyle/>
          <a:p>
            <a:r>
              <a:rPr lang="en-US" dirty="0" smtClean="0"/>
              <a:t>Guest Clustering</a:t>
            </a:r>
            <a:endParaRPr lang="en-US" dirty="0"/>
          </a:p>
        </p:txBody>
      </p:sp>
      <p:sp>
        <p:nvSpPr>
          <p:cNvPr id="3" name="Right Triangle 2"/>
          <p:cNvSpPr/>
          <p:nvPr/>
        </p:nvSpPr>
        <p:spPr bwMode="auto">
          <a:xfrm flipH="1" flipV="1">
            <a:off x="525187" y="2133599"/>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624913" y="1544169"/>
            <a:ext cx="4741480"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Full support for running clustered workloads on Hyper-V host cluster</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Guest Clusters that require shared storage can utilize software iSCSI, Virtual FC or SMB</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Full support for Live Migration of Guest Cluster Nodes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Full Support for Dynamic Memory of Guest Cluster Nodes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Restart Priority, Possible &amp; Preferred Ownership, &amp; AntiAffinityClassNames</a:t>
            </a:r>
            <a:br>
              <a:rPr lang="en-US" sz="1600" dirty="0" smtClean="0">
                <a:solidFill>
                  <a:srgbClr val="EFEFEF"/>
                </a:solidFill>
                <a:cs typeface="Segoe UI" pitchFamily="34" charset="0"/>
              </a:rPr>
            </a:br>
            <a:r>
              <a:rPr lang="en-US" sz="1600" dirty="0" smtClean="0">
                <a:solidFill>
                  <a:srgbClr val="EFEFEF"/>
                </a:solidFill>
                <a:cs typeface="Segoe UI" pitchFamily="34" charset="0"/>
              </a:rPr>
              <a:t>help ensure optimal operation</a:t>
            </a:r>
          </a:p>
        </p:txBody>
      </p:sp>
      <p:sp>
        <p:nvSpPr>
          <p:cNvPr id="5" name="Rectangle 4"/>
          <p:cNvSpPr/>
          <p:nvPr/>
        </p:nvSpPr>
        <p:spPr>
          <a:xfrm>
            <a:off x="525186" y="1143000"/>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Complete Flexibility for Deploying App-Level HA</a:t>
            </a:r>
            <a:endParaRPr lang="en-US" sz="2400" kern="0" dirty="0">
              <a:solidFill>
                <a:srgbClr val="FFFFFF"/>
              </a:solidFill>
            </a:endParaRPr>
          </a:p>
        </p:txBody>
      </p:sp>
      <p:cxnSp>
        <p:nvCxnSpPr>
          <p:cNvPr id="22" name="Straight Connector 21"/>
          <p:cNvCxnSpPr>
            <a:endCxn id="28" idx="0"/>
          </p:cNvCxnSpPr>
          <p:nvPr/>
        </p:nvCxnSpPr>
        <p:spPr>
          <a:xfrm>
            <a:off x="8797560" y="3766740"/>
            <a:ext cx="12561" cy="519255"/>
          </a:xfrm>
          <a:prstGeom prst="line">
            <a:avLst/>
          </a:prstGeom>
          <a:ln w="381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4" name="Freeform 207"/>
          <p:cNvSpPr>
            <a:spLocks noEditPoints="1"/>
          </p:cNvSpPr>
          <p:nvPr/>
        </p:nvSpPr>
        <p:spPr bwMode="gray">
          <a:xfrm>
            <a:off x="8114440" y="278301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ffectLst/>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25" name="Straight Connector 24"/>
          <p:cNvCxnSpPr/>
          <p:nvPr/>
        </p:nvCxnSpPr>
        <p:spPr>
          <a:xfrm flipH="1">
            <a:off x="9162437" y="3552714"/>
            <a:ext cx="710913" cy="929526"/>
          </a:xfrm>
          <a:prstGeom prst="line">
            <a:avLst/>
          </a:prstGeom>
          <a:ln w="381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82331" y="3552714"/>
            <a:ext cx="762913" cy="929526"/>
          </a:xfrm>
          <a:prstGeom prst="line">
            <a:avLst/>
          </a:prstGeom>
          <a:ln w="38100">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7" name="Freeform 207"/>
          <p:cNvSpPr>
            <a:spLocks noEditPoints="1"/>
          </p:cNvSpPr>
          <p:nvPr/>
        </p:nvSpPr>
        <p:spPr bwMode="gray">
          <a:xfrm>
            <a:off x="6703608" y="2787545"/>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ffectLst/>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28"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388820" y="4285995"/>
            <a:ext cx="842602" cy="894083"/>
          </a:xfrm>
          <a:prstGeom prst="rect">
            <a:avLst/>
          </a:prstGeom>
          <a:noFill/>
          <a:ln>
            <a:noFill/>
          </a:ln>
        </p:spPr>
      </p:pic>
      <p:sp>
        <p:nvSpPr>
          <p:cNvPr id="29" name="Freeform 207"/>
          <p:cNvSpPr>
            <a:spLocks noEditPoints="1"/>
          </p:cNvSpPr>
          <p:nvPr/>
        </p:nvSpPr>
        <p:spPr bwMode="gray">
          <a:xfrm>
            <a:off x="9525272" y="278301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34" name="TextBox 33"/>
          <p:cNvSpPr txBox="1"/>
          <p:nvPr/>
        </p:nvSpPr>
        <p:spPr>
          <a:xfrm>
            <a:off x="8052883" y="5244417"/>
            <a:ext cx="1514475" cy="747897"/>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iSCSI, Fibre Channel or SMB Storage</a:t>
            </a:r>
          </a:p>
        </p:txBody>
      </p:sp>
      <p:pic>
        <p:nvPicPr>
          <p:cNvPr id="36"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154750" y="2432791"/>
            <a:ext cx="430612" cy="72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8588604" y="2432791"/>
            <a:ext cx="430612" cy="72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9711071" y="3834580"/>
            <a:ext cx="1514475" cy="498598"/>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Hyper-V Host</a:t>
            </a:r>
          </a:p>
          <a:p>
            <a:pPr algn="ctr">
              <a:lnSpc>
                <a:spcPct val="90000"/>
              </a:lnSpc>
            </a:pPr>
            <a:r>
              <a:rPr lang="en-US" spc="-50" dirty="0" smtClean="0">
                <a:gradFill>
                  <a:gsLst>
                    <a:gs pos="2917">
                      <a:schemeClr val="tx1"/>
                    </a:gs>
                    <a:gs pos="30000">
                      <a:schemeClr val="tx1"/>
                    </a:gs>
                  </a:gsLst>
                  <a:lin ang="5400000" scaled="0"/>
                </a:gradFill>
              </a:rPr>
              <a:t>Cluster</a:t>
            </a:r>
          </a:p>
        </p:txBody>
      </p:sp>
      <p:cxnSp>
        <p:nvCxnSpPr>
          <p:cNvPr id="9" name="Straight Connector 8"/>
          <p:cNvCxnSpPr/>
          <p:nvPr/>
        </p:nvCxnSpPr>
        <p:spPr>
          <a:xfrm>
            <a:off x="7539990" y="2832072"/>
            <a:ext cx="1104276" cy="0"/>
          </a:xfrm>
          <a:prstGeom prst="line">
            <a:avLst/>
          </a:prstGeom>
          <a:ln w="28575">
            <a:solidFill>
              <a:srgbClr val="2F71B3"/>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054028" y="2832072"/>
            <a:ext cx="22312" cy="1900964"/>
          </a:xfrm>
          <a:prstGeom prst="line">
            <a:avLst/>
          </a:prstGeom>
          <a:ln w="28575">
            <a:solidFill>
              <a:srgbClr val="2F71B3"/>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40978" y="4730655"/>
            <a:ext cx="345461" cy="2382"/>
          </a:xfrm>
          <a:prstGeom prst="line">
            <a:avLst/>
          </a:prstGeom>
          <a:ln w="28575">
            <a:solidFill>
              <a:srgbClr val="2F71B3"/>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313419" y="2227231"/>
            <a:ext cx="1514475" cy="498598"/>
          </a:xfrm>
          <a:prstGeom prst="rect">
            <a:avLst/>
          </a:prstGeom>
          <a:noFill/>
          <a:effectLst/>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Guest</a:t>
            </a:r>
            <a:br>
              <a:rPr lang="en-US" spc="-50" dirty="0" smtClean="0">
                <a:gradFill>
                  <a:gsLst>
                    <a:gs pos="2917">
                      <a:schemeClr val="tx1"/>
                    </a:gs>
                    <a:gs pos="30000">
                      <a:schemeClr val="tx1"/>
                    </a:gs>
                  </a:gsLst>
                  <a:lin ang="5400000" scaled="0"/>
                </a:gradFill>
              </a:rPr>
            </a:br>
            <a:r>
              <a:rPr lang="en-US" spc="-50" dirty="0" smtClean="0">
                <a:gradFill>
                  <a:gsLst>
                    <a:gs pos="2917">
                      <a:schemeClr val="tx1"/>
                    </a:gs>
                    <a:gs pos="30000">
                      <a:schemeClr val="tx1"/>
                    </a:gs>
                  </a:gsLst>
                  <a:lin ang="5400000" scaled="0"/>
                </a:gradFill>
              </a:rPr>
              <a:t>Cluster</a:t>
            </a:r>
          </a:p>
        </p:txBody>
      </p:sp>
      <p:pic>
        <p:nvPicPr>
          <p:cNvPr id="60"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10019966" y="2471581"/>
            <a:ext cx="430612" cy="720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Connector 60"/>
          <p:cNvCxnSpPr/>
          <p:nvPr/>
        </p:nvCxnSpPr>
        <p:spPr>
          <a:xfrm>
            <a:off x="7439025" y="2832072"/>
            <a:ext cx="2634916" cy="0"/>
          </a:xfrm>
          <a:prstGeom prst="line">
            <a:avLst/>
          </a:prstGeom>
          <a:ln w="28575">
            <a:solidFill>
              <a:srgbClr val="2F71B3"/>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30" name="TB LM Completes"/>
          <p:cNvSpPr/>
          <p:nvPr/>
        </p:nvSpPr>
        <p:spPr bwMode="auto">
          <a:xfrm>
            <a:off x="5709685" y="1437972"/>
            <a:ext cx="5961482"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Guest Cluster running on a Hyper-V Cluster</a:t>
            </a:r>
            <a:endParaRPr lang="en-US" sz="2000" dirty="0">
              <a:solidFill>
                <a:srgbClr val="FFFFFE"/>
              </a:solidFill>
              <a:latin typeface="Segoe UI Light"/>
              <a:cs typeface="Segoe UI Light"/>
            </a:endParaRPr>
          </a:p>
        </p:txBody>
      </p:sp>
      <p:sp>
        <p:nvSpPr>
          <p:cNvPr id="31" name="TB LM Completes"/>
          <p:cNvSpPr/>
          <p:nvPr/>
        </p:nvSpPr>
        <p:spPr bwMode="auto">
          <a:xfrm>
            <a:off x="5709685" y="1441314"/>
            <a:ext cx="5961482"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Guest </a:t>
            </a:r>
            <a:r>
              <a:rPr lang="en-US" sz="2000" dirty="0">
                <a:solidFill>
                  <a:srgbClr val="FFFFFE"/>
                </a:solidFill>
                <a:latin typeface="Segoe UI Light"/>
                <a:cs typeface="Segoe UI Light"/>
              </a:rPr>
              <a:t>c</a:t>
            </a:r>
            <a:r>
              <a:rPr lang="en-US" sz="2000" dirty="0" smtClean="0">
                <a:solidFill>
                  <a:srgbClr val="FFFFFE"/>
                </a:solidFill>
                <a:latin typeface="Segoe UI Light"/>
                <a:cs typeface="Segoe UI Light"/>
              </a:rPr>
              <a:t>luster </a:t>
            </a:r>
            <a:r>
              <a:rPr lang="en-US" sz="2000" dirty="0">
                <a:solidFill>
                  <a:srgbClr val="FFFFFE"/>
                </a:solidFill>
                <a:latin typeface="Segoe UI Light"/>
                <a:cs typeface="Segoe UI Light"/>
              </a:rPr>
              <a:t>n</a:t>
            </a:r>
            <a:r>
              <a:rPr lang="en-US" sz="2000" dirty="0" smtClean="0">
                <a:solidFill>
                  <a:srgbClr val="FFFFFE"/>
                </a:solidFill>
                <a:latin typeface="Segoe UI Light"/>
                <a:cs typeface="Segoe UI Light"/>
              </a:rPr>
              <a:t>ode restarts on </a:t>
            </a:r>
            <a:r>
              <a:rPr lang="en-US" sz="2000" dirty="0">
                <a:solidFill>
                  <a:srgbClr val="FFFFFE"/>
                </a:solidFill>
                <a:latin typeface="Segoe UI Light"/>
                <a:cs typeface="Segoe UI Light"/>
              </a:rPr>
              <a:t>p</a:t>
            </a:r>
            <a:r>
              <a:rPr lang="en-US" sz="2000" dirty="0" smtClean="0">
                <a:solidFill>
                  <a:srgbClr val="FFFFFE"/>
                </a:solidFill>
                <a:latin typeface="Segoe UI Light"/>
                <a:cs typeface="Segoe UI Light"/>
              </a:rPr>
              <a:t>hysical host failure</a:t>
            </a:r>
            <a:endParaRPr lang="en-US" sz="2000" dirty="0">
              <a:solidFill>
                <a:srgbClr val="FFFFFE"/>
              </a:solidFill>
              <a:latin typeface="Segoe UI Light"/>
              <a:cs typeface="Segoe UI Light"/>
            </a:endParaRPr>
          </a:p>
        </p:txBody>
      </p:sp>
      <p:sp>
        <p:nvSpPr>
          <p:cNvPr id="32" name="TB LM Completes"/>
          <p:cNvSpPr/>
          <p:nvPr/>
        </p:nvSpPr>
        <p:spPr bwMode="auto">
          <a:xfrm>
            <a:off x="5709685" y="1445635"/>
            <a:ext cx="5961482"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Guest cluster nodes supported with Live Migration</a:t>
            </a:r>
            <a:endParaRPr lang="en-US" sz="2000" dirty="0">
              <a:solidFill>
                <a:srgbClr val="FFFFFE"/>
              </a:solidFill>
              <a:latin typeface="Segoe UI Light"/>
              <a:cs typeface="Segoe UI Light"/>
            </a:endParaRPr>
          </a:p>
        </p:txBody>
      </p:sp>
    </p:spTree>
    <p:extLst>
      <p:ext uri="{BB962C8B-B14F-4D97-AF65-F5344CB8AC3E}">
        <p14:creationId xmlns:p14="http://schemas.microsoft.com/office/powerpoint/2010/main" val="34228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4"/>
                                        </p:tgtEl>
                                        <p:attrNameLst>
                                          <p:attrName>style.color</p:attrName>
                                        </p:attrNameLst>
                                      </p:cBhvr>
                                      <p:to>
                                        <a:srgbClr val="C00000"/>
                                      </p:to>
                                    </p:animClr>
                                    <p:animClr clrSpc="rgb" dir="cw">
                                      <p:cBhvr>
                                        <p:cTn id="7" dur="500" fill="hold"/>
                                        <p:tgtEl>
                                          <p:spTgt spid="24"/>
                                        </p:tgtEl>
                                        <p:attrNameLst>
                                          <p:attrName>fillcolor</p:attrName>
                                        </p:attrNameLst>
                                      </p:cBhvr>
                                      <p:to>
                                        <a:srgbClr val="C00000"/>
                                      </p:to>
                                    </p:animClr>
                                    <p:set>
                                      <p:cBhvr>
                                        <p:cTn id="8" dur="500" fill="hold"/>
                                        <p:tgtEl>
                                          <p:spTgt spid="24"/>
                                        </p:tgtEl>
                                        <p:attrNameLst>
                                          <p:attrName>fill.type</p:attrName>
                                        </p:attrNameLst>
                                      </p:cBhvr>
                                      <p:to>
                                        <p:strVal val="solid"/>
                                      </p:to>
                                    </p:set>
                                    <p:set>
                                      <p:cBhvr>
                                        <p:cTn id="9" dur="500" fill="hold"/>
                                        <p:tgtEl>
                                          <p:spTgt spid="24"/>
                                        </p:tgtEl>
                                        <p:attrNameLst>
                                          <p:attrName>fill.on</p:attrName>
                                        </p:attrNameLst>
                                      </p:cBhvr>
                                      <p:to>
                                        <p:strVal val="true"/>
                                      </p:to>
                                    </p:se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grpId="2" nodeType="clickEffect">
                                  <p:stCondLst>
                                    <p:cond delay="0"/>
                                  </p:stCondLst>
                                  <p:childTnLst>
                                    <p:animClr clrSpc="rgb" dir="cw">
                                      <p:cBhvr override="childStyle">
                                        <p:cTn id="28" dur="1000" fill="hold"/>
                                        <p:tgtEl>
                                          <p:spTgt spid="24"/>
                                        </p:tgtEl>
                                        <p:attrNameLst>
                                          <p:attrName>style.color</p:attrName>
                                        </p:attrNameLst>
                                      </p:cBhvr>
                                      <p:to>
                                        <a:schemeClr val="accent2"/>
                                      </p:to>
                                    </p:animClr>
                                    <p:animClr clrSpc="rgb" dir="cw">
                                      <p:cBhvr>
                                        <p:cTn id="29" dur="1000" fill="hold"/>
                                        <p:tgtEl>
                                          <p:spTgt spid="24"/>
                                        </p:tgtEl>
                                        <p:attrNameLst>
                                          <p:attrName>fillcolor</p:attrName>
                                        </p:attrNameLst>
                                      </p:cBhvr>
                                      <p:to>
                                        <a:schemeClr val="accent2"/>
                                      </p:to>
                                    </p:animClr>
                                    <p:set>
                                      <p:cBhvr>
                                        <p:cTn id="30" dur="1000" fill="hold"/>
                                        <p:tgtEl>
                                          <p:spTgt spid="24"/>
                                        </p:tgtEl>
                                        <p:attrNameLst>
                                          <p:attrName>fill.type</p:attrName>
                                        </p:attrNameLst>
                                      </p:cBhvr>
                                      <p:to>
                                        <p:strVal val="solid"/>
                                      </p:to>
                                    </p:set>
                                    <p:set>
                                      <p:cBhvr>
                                        <p:cTn id="31" dur="1000" fill="hold"/>
                                        <p:tgtEl>
                                          <p:spTgt spid="24"/>
                                        </p:tgtEl>
                                        <p:attrNameLst>
                                          <p:attrName>fill.on</p:attrName>
                                        </p:attrNameLst>
                                      </p:cBhvr>
                                      <p:to>
                                        <p:strVal val="true"/>
                                      </p:to>
                                    </p:set>
                                  </p:childTnLst>
                                </p:cTn>
                              </p:par>
                            </p:childTnLst>
                          </p:cTn>
                        </p:par>
                        <p:par>
                          <p:cTn id="32" fill="hold">
                            <p:stCondLst>
                              <p:cond delay="1000"/>
                            </p:stCondLst>
                            <p:childTnLst>
                              <p:par>
                                <p:cTn id="33" presetID="19" presetClass="emph" presetSubtype="0" fill="hold" grpId="1" nodeType="afterEffect">
                                  <p:stCondLst>
                                    <p:cond delay="0"/>
                                  </p:stCondLst>
                                  <p:childTnLst>
                                    <p:animClr clrSpc="rgb" dir="cw">
                                      <p:cBhvr override="childStyle">
                                        <p:cTn id="34" dur="500" fill="hold"/>
                                        <p:tgtEl>
                                          <p:spTgt spid="24"/>
                                        </p:tgtEl>
                                        <p:attrNameLst>
                                          <p:attrName>style.color</p:attrName>
                                        </p:attrNameLst>
                                      </p:cBhvr>
                                      <p:to>
                                        <a:srgbClr val="008272"/>
                                      </p:to>
                                    </p:animClr>
                                    <p:animClr clrSpc="rgb" dir="cw">
                                      <p:cBhvr>
                                        <p:cTn id="35" dur="500" fill="hold"/>
                                        <p:tgtEl>
                                          <p:spTgt spid="24"/>
                                        </p:tgtEl>
                                        <p:attrNameLst>
                                          <p:attrName>fillcolor</p:attrName>
                                        </p:attrNameLst>
                                      </p:cBhvr>
                                      <p:to>
                                        <a:srgbClr val="008272"/>
                                      </p:to>
                                    </p:animClr>
                                    <p:set>
                                      <p:cBhvr>
                                        <p:cTn id="36" dur="500" fill="hold"/>
                                        <p:tgtEl>
                                          <p:spTgt spid="24"/>
                                        </p:tgtEl>
                                        <p:attrNameLst>
                                          <p:attrName>fill.type</p:attrName>
                                        </p:attrNameLst>
                                      </p:cBhvr>
                                      <p:to>
                                        <p:strVal val="solid"/>
                                      </p:to>
                                    </p:set>
                                    <p:set>
                                      <p:cBhvr>
                                        <p:cTn id="37" dur="500" fill="hold"/>
                                        <p:tgtEl>
                                          <p:spTgt spid="24"/>
                                        </p:tgtEl>
                                        <p:attrNameLst>
                                          <p:attrName>fill.on</p:attrName>
                                        </p:attrNameLst>
                                      </p:cBhvr>
                                      <p:to>
                                        <p:strVal val="true"/>
                                      </p:to>
                                    </p:set>
                                  </p:childTnLst>
                                </p:cTn>
                              </p:par>
                            </p:childTnLst>
                          </p:cTn>
                        </p:par>
                        <p:par>
                          <p:cTn id="38" fill="hold">
                            <p:stCondLst>
                              <p:cond delay="1500"/>
                            </p:stCondLst>
                            <p:childTnLst>
                              <p:par>
                                <p:cTn id="39" presetID="35" presetClass="path" presetSubtype="0" accel="50000" decel="50000" fill="hold" nodeType="afterEffect">
                                  <p:stCondLst>
                                    <p:cond delay="0"/>
                                  </p:stCondLst>
                                  <p:childTnLst>
                                    <p:animMotion origin="layout" path="M -3.125E-6 -2.96296E-6 L -0.11679 -0.00416 " pathEditMode="relative" rAng="0" ptsTypes="AA">
                                      <p:cBhvr>
                                        <p:cTn id="40" dur="1000" fill="hold"/>
                                        <p:tgtEl>
                                          <p:spTgt spid="60"/>
                                        </p:tgtEl>
                                        <p:attrNameLst>
                                          <p:attrName>ppt_x</p:attrName>
                                          <p:attrName>ppt_y</p:attrName>
                                        </p:attrNameLst>
                                      </p:cBhvr>
                                      <p:rCtr x="-5846" y="-208"/>
                                    </p:animMotion>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22" presetClass="exit" presetSubtype="2" fill="hold" nodeType="withEffect">
                                  <p:stCondLst>
                                    <p:cond delay="0"/>
                                  </p:stCondLst>
                                  <p:childTnLst>
                                    <p:animEffect transition="out" filter="wipe(right)">
                                      <p:cBhvr>
                                        <p:cTn id="45" dur="1500"/>
                                        <p:tgtEl>
                                          <p:spTgt spid="61"/>
                                        </p:tgtEl>
                                      </p:cBhvr>
                                    </p:animEffect>
                                    <p:set>
                                      <p:cBhvr>
                                        <p:cTn id="46" dur="1" fill="hold">
                                          <p:stCondLst>
                                            <p:cond delay="1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1" grpId="0" animBg="1"/>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5463083" y="1430721"/>
            <a:ext cx="6519810" cy="4741481"/>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24" name="Freeform 207"/>
          <p:cNvSpPr>
            <a:spLocks noEditPoints="1"/>
          </p:cNvSpPr>
          <p:nvPr/>
        </p:nvSpPr>
        <p:spPr bwMode="gray">
          <a:xfrm>
            <a:off x="7183298" y="298544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2" name="Title 1"/>
          <p:cNvSpPr>
            <a:spLocks noGrp="1"/>
          </p:cNvSpPr>
          <p:nvPr>
            <p:ph type="title"/>
          </p:nvPr>
        </p:nvSpPr>
        <p:spPr/>
        <p:txBody>
          <a:bodyPr/>
          <a:lstStyle/>
          <a:p>
            <a:r>
              <a:rPr lang="en-US" dirty="0" smtClean="0"/>
              <a:t>Guest Clustering with Shared VHDX</a:t>
            </a:r>
            <a:endParaRPr lang="en-US" sz="2399" dirty="0">
              <a:solidFill>
                <a:schemeClr val="tx1"/>
              </a:solidFill>
            </a:endParaRPr>
          </a:p>
        </p:txBody>
      </p:sp>
      <p:sp>
        <p:nvSpPr>
          <p:cNvPr id="6" name="Right Triangle 5"/>
          <p:cNvSpPr/>
          <p:nvPr/>
        </p:nvSpPr>
        <p:spPr bwMode="auto">
          <a:xfrm flipH="1" flipV="1">
            <a:off x="522153" y="2147211"/>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615986" y="1563674"/>
            <a:ext cx="4753264"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VHDX files can be presented to multiple VMs simultaneously, as shared storage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sees shared virtual SAS disk</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Unrestricted number of VMs can</a:t>
            </a:r>
            <a:br>
              <a:rPr lang="en-US" sz="1600" dirty="0" smtClean="0">
                <a:solidFill>
                  <a:srgbClr val="EFEFEF"/>
                </a:solidFill>
                <a:cs typeface="Segoe UI" pitchFamily="34" charset="0"/>
              </a:rPr>
            </a:br>
            <a:r>
              <a:rPr lang="en-US" sz="1600" dirty="0" smtClean="0">
                <a:solidFill>
                  <a:srgbClr val="EFEFEF"/>
                </a:solidFill>
                <a:cs typeface="Segoe UI" pitchFamily="34" charset="0"/>
              </a:rPr>
              <a:t>connect to a shared VHDX file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Utilizes SCSI-persistent reservations</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VHDX can reside on a Cluster Shared Volume on block storage, or on</a:t>
            </a:r>
            <a:br>
              <a:rPr lang="en-US" sz="1600" dirty="0" smtClean="0">
                <a:solidFill>
                  <a:srgbClr val="EFEFEF"/>
                </a:solidFill>
                <a:cs typeface="Segoe UI" pitchFamily="34" charset="0"/>
              </a:rPr>
            </a:br>
            <a:r>
              <a:rPr lang="en-US" sz="1600" dirty="0" smtClean="0">
                <a:solidFill>
                  <a:srgbClr val="EFEFEF"/>
                </a:solidFill>
                <a:cs typeface="Segoe UI" pitchFamily="34" charset="0"/>
              </a:rPr>
              <a:t>File-based storage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Supports both Dynamic and Fixed VHDX</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a:solidFill>
                <a:srgbClr val="EFEFEF"/>
              </a:solidFill>
              <a:cs typeface="Segoe UI" pitchFamily="34" charset="0"/>
            </a:endParaRPr>
          </a:p>
        </p:txBody>
      </p:sp>
      <p:sp>
        <p:nvSpPr>
          <p:cNvPr id="8" name="Rectangle 7"/>
          <p:cNvSpPr/>
          <p:nvPr/>
        </p:nvSpPr>
        <p:spPr>
          <a:xfrm>
            <a:off x="522152" y="1156612"/>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Guest Clustering No Longer Bound to Storage Topology</a:t>
            </a:r>
            <a:endParaRPr lang="en-US" sz="2400" kern="0" dirty="0">
              <a:solidFill>
                <a:srgbClr val="FFFFFF"/>
              </a:solidFill>
            </a:endParaRPr>
          </a:p>
        </p:txBody>
      </p:sp>
      <p:sp>
        <p:nvSpPr>
          <p:cNvPr id="21" name="Freeform 207"/>
          <p:cNvSpPr>
            <a:spLocks noEditPoints="1"/>
          </p:cNvSpPr>
          <p:nvPr/>
        </p:nvSpPr>
        <p:spPr bwMode="gray">
          <a:xfrm>
            <a:off x="5748214" y="2989978"/>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25" name="Straight Connector 24"/>
          <p:cNvCxnSpPr/>
          <p:nvPr/>
        </p:nvCxnSpPr>
        <p:spPr>
          <a:xfrm>
            <a:off x="7504114" y="3756572"/>
            <a:ext cx="235215" cy="74199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99156" y="3741737"/>
            <a:ext cx="822565" cy="75683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2523" y="5412575"/>
            <a:ext cx="2514445" cy="387798"/>
          </a:xfrm>
          <a:prstGeom prst="rect">
            <a:avLst/>
          </a:prstGeom>
          <a:noFill/>
        </p:spPr>
        <p:txBody>
          <a:bodyPr wrap="square" lIns="0" tIns="0" rIns="0" bIns="0" rtlCol="0">
            <a:spAutoFit/>
          </a:bodyPr>
          <a:lstStyle/>
          <a:p>
            <a:pPr algn="ctr" defTabSz="914363">
              <a:lnSpc>
                <a:spcPct val="90000"/>
              </a:lnSpc>
            </a:pPr>
            <a:r>
              <a:rPr lang="en-US" sz="1400" spc="-50" dirty="0" smtClean="0">
                <a:gradFill>
                  <a:gsLst>
                    <a:gs pos="2917">
                      <a:schemeClr val="tx1"/>
                    </a:gs>
                    <a:gs pos="30000">
                      <a:schemeClr val="tx1"/>
                    </a:gs>
                  </a:gsLst>
                  <a:lin ang="5400000" scaled="0"/>
                </a:gradFill>
              </a:rPr>
              <a:t>CSV on</a:t>
            </a:r>
            <a:br>
              <a:rPr lang="en-US" sz="1400" spc="-50" dirty="0" smtClean="0">
                <a:gradFill>
                  <a:gsLst>
                    <a:gs pos="2917">
                      <a:schemeClr val="tx1"/>
                    </a:gs>
                    <a:gs pos="30000">
                      <a:schemeClr val="tx1"/>
                    </a:gs>
                  </a:gsLst>
                  <a:lin ang="5400000" scaled="0"/>
                </a:gradFill>
              </a:rPr>
            </a:br>
            <a:r>
              <a:rPr lang="en-US" sz="1400" spc="-50" dirty="0" smtClean="0">
                <a:gradFill>
                  <a:gsLst>
                    <a:gs pos="2917">
                      <a:schemeClr val="tx1"/>
                    </a:gs>
                    <a:gs pos="30000">
                      <a:schemeClr val="tx1"/>
                    </a:gs>
                  </a:gsLst>
                  <a:lin ang="5400000" scaled="0"/>
                </a:gradFill>
              </a:rPr>
              <a:t>Block Storage</a:t>
            </a:r>
            <a:endParaRPr lang="en-US" sz="1400" spc="-50" baseline="-25000" dirty="0">
              <a:gradFill>
                <a:gsLst>
                  <a:gs pos="2917">
                    <a:schemeClr val="tx1"/>
                  </a:gs>
                  <a:gs pos="30000">
                    <a:schemeClr val="tx1"/>
                  </a:gs>
                </a:gsLst>
                <a:lin ang="5400000" scaled="0"/>
              </a:gradFill>
            </a:endParaRPr>
          </a:p>
        </p:txBody>
      </p:sp>
      <p:sp>
        <p:nvSpPr>
          <p:cNvPr id="43" name="Freeform 207"/>
          <p:cNvSpPr>
            <a:spLocks noEditPoints="1"/>
          </p:cNvSpPr>
          <p:nvPr/>
        </p:nvSpPr>
        <p:spPr bwMode="gray">
          <a:xfrm flipH="1">
            <a:off x="10236340" y="298544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44" name="Freeform 207"/>
          <p:cNvSpPr>
            <a:spLocks noEditPoints="1"/>
          </p:cNvSpPr>
          <p:nvPr/>
        </p:nvSpPr>
        <p:spPr bwMode="gray">
          <a:xfrm flipH="1">
            <a:off x="8801256" y="2989978"/>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45" name="Straight Connector 44"/>
          <p:cNvCxnSpPr>
            <a:endCxn id="55" idx="3"/>
          </p:cNvCxnSpPr>
          <p:nvPr/>
        </p:nvCxnSpPr>
        <p:spPr>
          <a:xfrm flipH="1">
            <a:off x="9912752" y="3756572"/>
            <a:ext cx="605311" cy="73018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707002" y="3793488"/>
            <a:ext cx="40961" cy="70508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801256" y="5412575"/>
            <a:ext cx="1415947" cy="387798"/>
          </a:xfrm>
          <a:prstGeom prst="rect">
            <a:avLst/>
          </a:prstGeom>
          <a:noFill/>
        </p:spPr>
        <p:txBody>
          <a:bodyPr wrap="square" lIns="0" tIns="0" rIns="0" bIns="0" rtlCol="0">
            <a:spAutoFit/>
          </a:bodyPr>
          <a:lstStyle/>
          <a:p>
            <a:pPr algn="ctr" defTabSz="914363">
              <a:lnSpc>
                <a:spcPct val="90000"/>
              </a:lnSpc>
            </a:pPr>
            <a:r>
              <a:rPr lang="en-US" sz="1400" spc="-50" dirty="0" smtClean="0">
                <a:gradFill>
                  <a:gsLst>
                    <a:gs pos="2917">
                      <a:schemeClr val="tx1"/>
                    </a:gs>
                    <a:gs pos="30000">
                      <a:schemeClr val="tx1"/>
                    </a:gs>
                  </a:gsLst>
                  <a:lin ang="5400000" scaled="0"/>
                </a:gradFill>
              </a:rPr>
              <a:t>SMB Share</a:t>
            </a:r>
            <a:br>
              <a:rPr lang="en-US" sz="1400" spc="-50" dirty="0" smtClean="0">
                <a:gradFill>
                  <a:gsLst>
                    <a:gs pos="2917">
                      <a:schemeClr val="tx1"/>
                    </a:gs>
                    <a:gs pos="30000">
                      <a:schemeClr val="tx1"/>
                    </a:gs>
                  </a:gsLst>
                  <a:lin ang="5400000" scaled="0"/>
                </a:gradFill>
              </a:rPr>
            </a:br>
            <a:r>
              <a:rPr lang="en-US" sz="1400" spc="-50" dirty="0" smtClean="0">
                <a:gradFill>
                  <a:gsLst>
                    <a:gs pos="2917">
                      <a:schemeClr val="tx1"/>
                    </a:gs>
                    <a:gs pos="30000">
                      <a:schemeClr val="tx1"/>
                    </a:gs>
                  </a:gsLst>
                  <a:lin ang="5400000" scaled="0"/>
                </a:gradFill>
              </a:rPr>
              <a:t>File Based Storage</a:t>
            </a:r>
            <a:endParaRPr lang="en-US" sz="1400" spc="-50" baseline="-25000" dirty="0">
              <a:gradFill>
                <a:gsLst>
                  <a:gs pos="2917">
                    <a:schemeClr val="tx1"/>
                  </a:gs>
                  <a:gs pos="30000">
                    <a:schemeClr val="tx1"/>
                  </a:gs>
                </a:gsLst>
                <a:lin ang="5400000" scaled="0"/>
              </a:gradFill>
            </a:endParaRPr>
          </a:p>
        </p:txBody>
      </p:sp>
      <p:grpSp>
        <p:nvGrpSpPr>
          <p:cNvPr id="64" name="Group 63"/>
          <p:cNvGrpSpPr/>
          <p:nvPr/>
        </p:nvGrpSpPr>
        <p:grpSpPr>
          <a:xfrm>
            <a:off x="5750641" y="2423353"/>
            <a:ext cx="2381756" cy="3192517"/>
            <a:chOff x="5750641" y="2029946"/>
            <a:chExt cx="2381756" cy="3192517"/>
          </a:xfrm>
        </p:grpSpPr>
        <p:sp>
          <p:nvSpPr>
            <p:cNvPr id="36" name="Isosceles Triangle 35"/>
            <p:cNvSpPr/>
            <p:nvPr/>
          </p:nvSpPr>
          <p:spPr bwMode="auto">
            <a:xfrm rot="6064574">
              <a:off x="6908054" y="4076562"/>
              <a:ext cx="638788" cy="687992"/>
            </a:xfrm>
            <a:prstGeom prst="triangle">
              <a:avLst>
                <a:gd name="adj" fmla="val 10943"/>
              </a:avLst>
            </a:prstGeom>
            <a:solidFill>
              <a:schemeClr val="bg2">
                <a:lumMod val="9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cxnSp>
          <p:nvCxnSpPr>
            <p:cNvPr id="35" name="Straight Connector 34"/>
            <p:cNvCxnSpPr/>
            <p:nvPr/>
          </p:nvCxnSpPr>
          <p:spPr>
            <a:xfrm>
              <a:off x="6604000" y="2592039"/>
              <a:ext cx="1100138" cy="0"/>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3"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567095" y="2101271"/>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159864" y="2101270"/>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6426907" y="2029946"/>
              <a:ext cx="1390744" cy="498598"/>
            </a:xfrm>
            <a:prstGeom prst="rect">
              <a:avLst/>
            </a:prstGeom>
            <a:noFill/>
          </p:spPr>
          <p:txBody>
            <a:bodyPr wrap="square" lIns="0" tIns="0" rIns="0" bIns="0" rtlCol="0">
              <a:spAutoFit/>
            </a:bodyPr>
            <a:lstStyle/>
            <a:p>
              <a:pPr algn="ctr" defTabSz="914363">
                <a:lnSpc>
                  <a:spcPct val="90000"/>
                </a:lnSpc>
              </a:pPr>
              <a:r>
                <a:rPr lang="en-US" spc="-50" dirty="0" smtClean="0">
                  <a:gradFill>
                    <a:gsLst>
                      <a:gs pos="2917">
                        <a:schemeClr val="tx1"/>
                      </a:gs>
                      <a:gs pos="30000">
                        <a:schemeClr val="tx1"/>
                      </a:gs>
                    </a:gsLst>
                    <a:lin ang="5400000" scaled="0"/>
                  </a:gradFill>
                </a:rPr>
                <a:t>Guest</a:t>
              </a:r>
              <a:br>
                <a:rPr lang="en-US" spc="-50" dirty="0" smtClean="0">
                  <a:gradFill>
                    <a:gsLst>
                      <a:gs pos="2917">
                        <a:schemeClr val="tx1"/>
                      </a:gs>
                      <a:gs pos="30000">
                        <a:schemeClr val="tx1"/>
                      </a:gs>
                    </a:gsLst>
                    <a:lin ang="5400000" scaled="0"/>
                  </a:gradFill>
                </a:rPr>
              </a:br>
              <a:r>
                <a:rPr lang="en-US" spc="-50" dirty="0" smtClean="0">
                  <a:gradFill>
                    <a:gsLst>
                      <a:gs pos="2917">
                        <a:schemeClr val="tx1"/>
                      </a:gs>
                      <a:gs pos="30000">
                        <a:schemeClr val="tx1"/>
                      </a:gs>
                    </a:gsLst>
                    <a:lin ang="5400000" scaled="0"/>
                  </a:gradFill>
                </a:rPr>
                <a:t>Cluster</a:t>
              </a:r>
              <a:endParaRPr lang="en-US" spc="-50" baseline="-25000" dirty="0">
                <a:gradFill>
                  <a:gsLst>
                    <a:gs pos="2917">
                      <a:schemeClr val="tx1"/>
                    </a:gs>
                    <a:gs pos="30000">
                      <a:schemeClr val="tx1"/>
                    </a:gs>
                  </a:gsLst>
                  <a:lin ang="5400000" scaled="0"/>
                </a:gradFill>
              </a:endParaRPr>
            </a:p>
          </p:txBody>
        </p:sp>
        <p:sp>
          <p:nvSpPr>
            <p:cNvPr id="11" name="Flowchart: Magnetic Disk 10"/>
            <p:cNvSpPr/>
            <p:nvPr/>
          </p:nvSpPr>
          <p:spPr bwMode="auto">
            <a:xfrm>
              <a:off x="5750641" y="3889008"/>
              <a:ext cx="1218322" cy="850934"/>
            </a:xfrm>
            <a:prstGeom prst="flowChartMagneticDisk">
              <a:avLst/>
            </a:prstGeom>
            <a:solidFill>
              <a:srgbClr val="FFFFFF"/>
            </a:solidFill>
            <a:ln w="28575">
              <a:solidFill>
                <a:srgbClr val="49494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38" name="Freeform 79"/>
            <p:cNvSpPr>
              <a:spLocks noEditPoints="1"/>
            </p:cNvSpPr>
            <p:nvPr/>
          </p:nvSpPr>
          <p:spPr bwMode="black">
            <a:xfrm>
              <a:off x="5826867" y="4176873"/>
              <a:ext cx="315209" cy="42612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2F71B3"/>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39" name="Freeform 79"/>
            <p:cNvSpPr>
              <a:spLocks noEditPoints="1"/>
            </p:cNvSpPr>
            <p:nvPr/>
          </p:nvSpPr>
          <p:spPr bwMode="black">
            <a:xfrm>
              <a:off x="6190587" y="4232289"/>
              <a:ext cx="315209" cy="42612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2F71B3"/>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cxnSp>
          <p:nvCxnSpPr>
            <p:cNvPr id="47" name="Straight Connector 46"/>
            <p:cNvCxnSpPr/>
            <p:nvPr/>
          </p:nvCxnSpPr>
          <p:spPr>
            <a:xfrm flipH="1">
              <a:off x="7127078" y="2592039"/>
              <a:ext cx="2881" cy="1241134"/>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732914" y="3818163"/>
              <a:ext cx="411630" cy="0"/>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752923" y="3818163"/>
              <a:ext cx="0" cy="387232"/>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Freeform 79"/>
            <p:cNvSpPr>
              <a:spLocks noEditPoints="1"/>
            </p:cNvSpPr>
            <p:nvPr/>
          </p:nvSpPr>
          <p:spPr bwMode="black">
            <a:xfrm>
              <a:off x="6575310" y="4192662"/>
              <a:ext cx="315209" cy="42612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2F71B3"/>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63" name="TextBox 62"/>
            <p:cNvSpPr txBox="1"/>
            <p:nvPr/>
          </p:nvSpPr>
          <p:spPr>
            <a:xfrm>
              <a:off x="5974653" y="4834665"/>
              <a:ext cx="741314" cy="387798"/>
            </a:xfrm>
            <a:prstGeom prst="rect">
              <a:avLst/>
            </a:prstGeom>
            <a:noFill/>
          </p:spPr>
          <p:txBody>
            <a:bodyPr wrap="square" lIns="0" tIns="0" rIns="0" bIns="0" rtlCol="0">
              <a:spAutoFit/>
            </a:bodyPr>
            <a:lstStyle/>
            <a:p>
              <a:pPr algn="ctr" defTabSz="914363">
                <a:lnSpc>
                  <a:spcPct val="90000"/>
                </a:lnSpc>
              </a:pPr>
              <a:r>
                <a:rPr lang="en-US" sz="1400" spc="-50" dirty="0" smtClean="0">
                  <a:gradFill>
                    <a:gsLst>
                      <a:gs pos="2917">
                        <a:schemeClr val="tx1"/>
                      </a:gs>
                      <a:gs pos="30000">
                        <a:schemeClr val="tx1"/>
                      </a:gs>
                    </a:gsLst>
                    <a:lin ang="5400000" scaled="0"/>
                  </a:gradFill>
                </a:rPr>
                <a:t>Shared</a:t>
              </a:r>
              <a:br>
                <a:rPr lang="en-US" sz="1400" spc="-50" dirty="0" smtClean="0">
                  <a:gradFill>
                    <a:gsLst>
                      <a:gs pos="2917">
                        <a:schemeClr val="tx1"/>
                      </a:gs>
                      <a:gs pos="30000">
                        <a:schemeClr val="tx1"/>
                      </a:gs>
                    </a:gsLst>
                    <a:lin ang="5400000" scaled="0"/>
                  </a:gradFill>
                </a:rPr>
              </a:br>
              <a:r>
                <a:rPr lang="en-US" sz="1400" spc="-50" dirty="0" smtClean="0">
                  <a:gradFill>
                    <a:gsLst>
                      <a:gs pos="2917">
                        <a:schemeClr val="tx1"/>
                      </a:gs>
                      <a:gs pos="30000">
                        <a:schemeClr val="tx1"/>
                      </a:gs>
                    </a:gsLst>
                    <a:lin ang="5400000" scaled="0"/>
                  </a:gradFill>
                </a:rPr>
                <a:t>VHDX File</a:t>
              </a:r>
              <a:endParaRPr lang="en-US" sz="1400" spc="-50" baseline="-25000" dirty="0">
                <a:gradFill>
                  <a:gsLst>
                    <a:gs pos="2917">
                      <a:schemeClr val="tx1"/>
                    </a:gs>
                    <a:gs pos="30000">
                      <a:schemeClr val="tx1"/>
                    </a:gs>
                  </a:gsLst>
                  <a:lin ang="5400000" scaled="0"/>
                </a:gradFill>
              </a:endParaRPr>
            </a:p>
          </p:txBody>
        </p:sp>
      </p:grpSp>
      <p:pic>
        <p:nvPicPr>
          <p:cNvPr id="41"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428445" y="4453386"/>
            <a:ext cx="842602" cy="894083"/>
          </a:xfrm>
          <a:prstGeom prst="rect">
            <a:avLst/>
          </a:prstGeom>
          <a:noFill/>
          <a:ln>
            <a:noFill/>
          </a:ln>
        </p:spPr>
      </p:pic>
      <p:grpSp>
        <p:nvGrpSpPr>
          <p:cNvPr id="82" name="Group 81"/>
          <p:cNvGrpSpPr/>
          <p:nvPr/>
        </p:nvGrpSpPr>
        <p:grpSpPr>
          <a:xfrm>
            <a:off x="9212906" y="2423353"/>
            <a:ext cx="2566611" cy="3193962"/>
            <a:chOff x="9212906" y="2029946"/>
            <a:chExt cx="2566611" cy="3193962"/>
          </a:xfrm>
        </p:grpSpPr>
        <p:grpSp>
          <p:nvGrpSpPr>
            <p:cNvPr id="80" name="Group 79"/>
            <p:cNvGrpSpPr/>
            <p:nvPr/>
          </p:nvGrpSpPr>
          <p:grpSpPr>
            <a:xfrm>
              <a:off x="9212906" y="2029946"/>
              <a:ext cx="2566611" cy="2878012"/>
              <a:chOff x="9212906" y="2029946"/>
              <a:chExt cx="2566611" cy="2878012"/>
            </a:xfrm>
          </p:grpSpPr>
          <p:sp>
            <p:nvSpPr>
              <p:cNvPr id="67" name="Isosceles Triangle 66"/>
              <p:cNvSpPr/>
              <p:nvPr/>
            </p:nvSpPr>
            <p:spPr bwMode="auto">
              <a:xfrm rot="14640283" flipH="1">
                <a:off x="9996949" y="4177513"/>
                <a:ext cx="694307" cy="766584"/>
              </a:xfrm>
              <a:prstGeom prst="triangle">
                <a:avLst>
                  <a:gd name="adj" fmla="val 10943"/>
                </a:avLst>
              </a:prstGeom>
              <a:solidFill>
                <a:schemeClr val="bg2">
                  <a:lumMod val="9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cxnSp>
            <p:nvCxnSpPr>
              <p:cNvPr id="51" name="Straight Connector 50"/>
              <p:cNvCxnSpPr/>
              <p:nvPr/>
            </p:nvCxnSpPr>
            <p:spPr>
              <a:xfrm>
                <a:off x="9657042" y="2592039"/>
                <a:ext cx="1100138" cy="0"/>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2"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10620137" y="2101271"/>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flipH="1">
                <a:off x="9212906" y="2101270"/>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p:nvPr/>
            </p:nvSpPr>
            <p:spPr>
              <a:xfrm>
                <a:off x="9479949" y="2029946"/>
                <a:ext cx="1390744" cy="498598"/>
              </a:xfrm>
              <a:prstGeom prst="rect">
                <a:avLst/>
              </a:prstGeom>
              <a:noFill/>
            </p:spPr>
            <p:txBody>
              <a:bodyPr wrap="square" lIns="0" tIns="0" rIns="0" bIns="0" rtlCol="0">
                <a:spAutoFit/>
              </a:bodyPr>
              <a:lstStyle/>
              <a:p>
                <a:pPr algn="ctr" defTabSz="914363">
                  <a:lnSpc>
                    <a:spcPct val="90000"/>
                  </a:lnSpc>
                </a:pPr>
                <a:r>
                  <a:rPr lang="en-US" spc="-50" dirty="0" smtClean="0">
                    <a:gradFill>
                      <a:gsLst>
                        <a:gs pos="2917">
                          <a:schemeClr val="tx1"/>
                        </a:gs>
                        <a:gs pos="30000">
                          <a:schemeClr val="tx1"/>
                        </a:gs>
                      </a:gsLst>
                      <a:lin ang="5400000" scaled="0"/>
                    </a:gradFill>
                  </a:rPr>
                  <a:t>Guest</a:t>
                </a:r>
                <a:br>
                  <a:rPr lang="en-US" spc="-50" dirty="0" smtClean="0">
                    <a:gradFill>
                      <a:gsLst>
                        <a:gs pos="2917">
                          <a:schemeClr val="tx1"/>
                        </a:gs>
                        <a:gs pos="30000">
                          <a:schemeClr val="tx1"/>
                        </a:gs>
                      </a:gsLst>
                      <a:lin ang="5400000" scaled="0"/>
                    </a:gradFill>
                  </a:rPr>
                </a:br>
                <a:r>
                  <a:rPr lang="en-US" spc="-50" dirty="0" smtClean="0">
                    <a:gradFill>
                      <a:gsLst>
                        <a:gs pos="2917">
                          <a:schemeClr val="tx1"/>
                        </a:gs>
                        <a:gs pos="30000">
                          <a:schemeClr val="tx1"/>
                        </a:gs>
                      </a:gsLst>
                      <a:lin ang="5400000" scaled="0"/>
                    </a:gradFill>
                  </a:rPr>
                  <a:t>Cluster</a:t>
                </a:r>
                <a:endParaRPr lang="en-US" spc="-50" baseline="-25000" dirty="0">
                  <a:gradFill>
                    <a:gsLst>
                      <a:gs pos="2917">
                        <a:schemeClr val="tx1"/>
                      </a:gs>
                      <a:gs pos="30000">
                        <a:schemeClr val="tx1"/>
                      </a:gs>
                    </a:gsLst>
                    <a:lin ang="5400000" scaled="0"/>
                  </a:gradFill>
                </a:endParaRPr>
              </a:p>
            </p:txBody>
          </p:sp>
          <p:cxnSp>
            <p:nvCxnSpPr>
              <p:cNvPr id="50" name="Straight Connector 49"/>
              <p:cNvCxnSpPr/>
              <p:nvPr/>
            </p:nvCxnSpPr>
            <p:spPr>
              <a:xfrm>
                <a:off x="10181917" y="2594751"/>
                <a:ext cx="14795" cy="1334036"/>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bwMode="auto">
              <a:xfrm>
                <a:off x="10500907" y="4005009"/>
                <a:ext cx="1278610" cy="724438"/>
              </a:xfrm>
              <a:prstGeom prst="rect">
                <a:avLst/>
              </a:prstGeom>
              <a:solidFill>
                <a:srgbClr val="FFFFFF"/>
              </a:solidFill>
              <a:ln w="285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69" name="Freeform 79"/>
              <p:cNvSpPr>
                <a:spLocks noEditPoints="1"/>
              </p:cNvSpPr>
              <p:nvPr/>
            </p:nvSpPr>
            <p:spPr bwMode="black">
              <a:xfrm>
                <a:off x="10989393" y="4150484"/>
                <a:ext cx="315209" cy="42612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2F71B3"/>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70" name="Freeform 79"/>
              <p:cNvSpPr>
                <a:spLocks noEditPoints="1"/>
              </p:cNvSpPr>
              <p:nvPr/>
            </p:nvSpPr>
            <p:spPr bwMode="black">
              <a:xfrm>
                <a:off x="11375487" y="4142242"/>
                <a:ext cx="315209" cy="42612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2F71B3"/>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cxnSp>
            <p:nvCxnSpPr>
              <p:cNvPr id="72" name="Straight Connector 71"/>
              <p:cNvCxnSpPr/>
              <p:nvPr/>
            </p:nvCxnSpPr>
            <p:spPr>
              <a:xfrm flipV="1">
                <a:off x="10179790" y="3911609"/>
                <a:ext cx="577390" cy="1"/>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749574" y="3889008"/>
                <a:ext cx="0" cy="290064"/>
              </a:xfrm>
              <a:prstGeom prst="line">
                <a:avLst/>
              </a:prstGeom>
              <a:ln w="38100">
                <a:solidFill>
                  <a:srgbClr val="2F71B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Freeform 79"/>
              <p:cNvSpPr>
                <a:spLocks noEditPoints="1"/>
              </p:cNvSpPr>
              <p:nvPr/>
            </p:nvSpPr>
            <p:spPr bwMode="black">
              <a:xfrm>
                <a:off x="10600376" y="4154167"/>
                <a:ext cx="315209" cy="42612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2F71B3"/>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grpSp>
        <p:sp>
          <p:nvSpPr>
            <p:cNvPr id="81" name="TextBox 80"/>
            <p:cNvSpPr txBox="1"/>
            <p:nvPr/>
          </p:nvSpPr>
          <p:spPr>
            <a:xfrm>
              <a:off x="10755773" y="4836110"/>
              <a:ext cx="741314" cy="387798"/>
            </a:xfrm>
            <a:prstGeom prst="rect">
              <a:avLst/>
            </a:prstGeom>
            <a:noFill/>
          </p:spPr>
          <p:txBody>
            <a:bodyPr wrap="square" lIns="0" tIns="0" rIns="0" bIns="0" rtlCol="0">
              <a:spAutoFit/>
            </a:bodyPr>
            <a:lstStyle/>
            <a:p>
              <a:pPr algn="ctr" defTabSz="914363">
                <a:lnSpc>
                  <a:spcPct val="90000"/>
                </a:lnSpc>
              </a:pPr>
              <a:r>
                <a:rPr lang="en-US" sz="1400" spc="-50" dirty="0" smtClean="0">
                  <a:gradFill>
                    <a:gsLst>
                      <a:gs pos="2917">
                        <a:schemeClr val="tx1"/>
                      </a:gs>
                      <a:gs pos="30000">
                        <a:schemeClr val="tx1"/>
                      </a:gs>
                    </a:gsLst>
                    <a:lin ang="5400000" scaled="0"/>
                  </a:gradFill>
                </a:rPr>
                <a:t>Shared</a:t>
              </a:r>
              <a:br>
                <a:rPr lang="en-US" sz="1400" spc="-50" dirty="0" smtClean="0">
                  <a:gradFill>
                    <a:gsLst>
                      <a:gs pos="2917">
                        <a:schemeClr val="tx1"/>
                      </a:gs>
                      <a:gs pos="30000">
                        <a:schemeClr val="tx1"/>
                      </a:gs>
                    </a:gsLst>
                    <a:lin ang="5400000" scaled="0"/>
                  </a:gradFill>
                </a:rPr>
              </a:br>
              <a:r>
                <a:rPr lang="en-US" sz="1400" spc="-50" dirty="0" smtClean="0">
                  <a:gradFill>
                    <a:gsLst>
                      <a:gs pos="2917">
                        <a:schemeClr val="tx1"/>
                      </a:gs>
                      <a:gs pos="30000">
                        <a:schemeClr val="tx1"/>
                      </a:gs>
                    </a:gsLst>
                    <a:lin ang="5400000" scaled="0"/>
                  </a:gradFill>
                </a:rPr>
                <a:t>VHDX File</a:t>
              </a:r>
              <a:endParaRPr lang="en-US" sz="1400" spc="-50" baseline="-25000" dirty="0">
                <a:gradFill>
                  <a:gsLst>
                    <a:gs pos="2917">
                      <a:schemeClr val="tx1"/>
                    </a:gs>
                    <a:gs pos="30000">
                      <a:schemeClr val="tx1"/>
                    </a:gs>
                  </a:gsLst>
                  <a:lin ang="5400000" scaled="0"/>
                </a:gradFill>
              </a:endParaRPr>
            </a:p>
          </p:txBody>
        </p:sp>
      </p:grpSp>
      <p:sp>
        <p:nvSpPr>
          <p:cNvPr id="55" name="Freeform 79"/>
          <p:cNvSpPr>
            <a:spLocks noEditPoints="1"/>
          </p:cNvSpPr>
          <p:nvPr/>
        </p:nvSpPr>
        <p:spPr bwMode="black">
          <a:xfrm rot="16200000">
            <a:off x="9135922" y="4299610"/>
            <a:ext cx="873250" cy="1083613"/>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1"/>
          </a:solidFill>
          <a:ln>
            <a:noFill/>
          </a:ln>
          <a:extLst/>
        </p:spPr>
        <p:txBody>
          <a:bodyPr vert="horz" wrap="square" lIns="82284" tIns="41143" rIns="82284" bIns="41143" numCol="1" anchor="t" anchorCtr="0" compatLnSpc="1">
            <a:prstTxWarp prst="textNoShape">
              <a:avLst/>
            </a:prstTxWarp>
          </a:bodyPr>
          <a:lstStyle/>
          <a:p>
            <a:pPr defTabSz="914363"/>
            <a:endParaRPr lang="en-US" sz="1600" dirty="0">
              <a:solidFill>
                <a:srgbClr val="505050"/>
              </a:solidFill>
            </a:endParaRPr>
          </a:p>
        </p:txBody>
      </p:sp>
      <p:sp>
        <p:nvSpPr>
          <p:cNvPr id="83" name="TextBox 82"/>
          <p:cNvSpPr txBox="1"/>
          <p:nvPr/>
        </p:nvSpPr>
        <p:spPr>
          <a:xfrm>
            <a:off x="7884035" y="3749770"/>
            <a:ext cx="1514475" cy="387798"/>
          </a:xfrm>
          <a:prstGeom prst="rect">
            <a:avLst/>
          </a:prstGeom>
          <a:noFill/>
        </p:spPr>
        <p:txBody>
          <a:bodyPr wrap="square" lIns="0" tIns="0" rIns="0" bIns="0" rtlCol="0">
            <a:spAutoFit/>
          </a:bodyPr>
          <a:lstStyle/>
          <a:p>
            <a:pPr algn="ctr">
              <a:lnSpc>
                <a:spcPct val="90000"/>
              </a:lnSpc>
            </a:pPr>
            <a:r>
              <a:rPr lang="en-US" sz="1400" spc="-50" dirty="0" smtClean="0">
                <a:gradFill>
                  <a:gsLst>
                    <a:gs pos="2917">
                      <a:schemeClr val="tx1"/>
                    </a:gs>
                    <a:gs pos="30000">
                      <a:schemeClr val="tx1"/>
                    </a:gs>
                  </a:gsLst>
                  <a:lin ang="5400000" scaled="0"/>
                </a:gradFill>
              </a:rPr>
              <a:t>Hyper-V</a:t>
            </a:r>
            <a:br>
              <a:rPr lang="en-US" sz="1400" spc="-50" dirty="0" smtClean="0">
                <a:gradFill>
                  <a:gsLst>
                    <a:gs pos="2917">
                      <a:schemeClr val="tx1"/>
                    </a:gs>
                    <a:gs pos="30000">
                      <a:schemeClr val="tx1"/>
                    </a:gs>
                  </a:gsLst>
                  <a:lin ang="5400000" scaled="0"/>
                </a:gradFill>
              </a:rPr>
            </a:br>
            <a:r>
              <a:rPr lang="en-US" sz="1400" spc="-50" dirty="0" smtClean="0">
                <a:gradFill>
                  <a:gsLst>
                    <a:gs pos="2917">
                      <a:schemeClr val="tx1"/>
                    </a:gs>
                    <a:gs pos="30000">
                      <a:schemeClr val="tx1"/>
                    </a:gs>
                  </a:gsLst>
                  <a:lin ang="5400000" scaled="0"/>
                </a:gradFill>
              </a:rPr>
              <a:t>Host Clusters</a:t>
            </a:r>
          </a:p>
        </p:txBody>
      </p:sp>
      <p:sp>
        <p:nvSpPr>
          <p:cNvPr id="59" name="TB LM Completes"/>
          <p:cNvSpPr/>
          <p:nvPr/>
        </p:nvSpPr>
        <p:spPr bwMode="auto">
          <a:xfrm>
            <a:off x="5463083" y="1435002"/>
            <a:ext cx="6519809"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Flexible choices for placement of Shared VHDX</a:t>
            </a:r>
            <a:endParaRPr lang="en-US" sz="2000" dirty="0">
              <a:solidFill>
                <a:srgbClr val="FFFFFE"/>
              </a:solidFill>
              <a:latin typeface="Segoe UI Light"/>
              <a:cs typeface="Segoe UI Light"/>
            </a:endParaRPr>
          </a:p>
        </p:txBody>
      </p:sp>
    </p:spTree>
    <p:extLst>
      <p:ext uri="{BB962C8B-B14F-4D97-AF65-F5344CB8AC3E}">
        <p14:creationId xmlns:p14="http://schemas.microsoft.com/office/powerpoint/2010/main" val="4136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463380" y="1485897"/>
            <a:ext cx="6466349" cy="4775205"/>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2" name="Title 1"/>
          <p:cNvSpPr>
            <a:spLocks noGrp="1"/>
          </p:cNvSpPr>
          <p:nvPr>
            <p:ph type="title"/>
          </p:nvPr>
        </p:nvSpPr>
        <p:spPr/>
        <p:txBody>
          <a:bodyPr/>
          <a:lstStyle/>
          <a:p>
            <a:r>
              <a:rPr lang="en-US" dirty="0" smtClean="0"/>
              <a:t>Virtual Machine Monitoring</a:t>
            </a:r>
            <a:endParaRPr lang="en-US" dirty="0"/>
          </a:p>
        </p:txBody>
      </p:sp>
      <p:sp>
        <p:nvSpPr>
          <p:cNvPr id="3" name="Right Triangle 2"/>
          <p:cNvSpPr/>
          <p:nvPr/>
        </p:nvSpPr>
        <p:spPr bwMode="auto">
          <a:xfrm flipH="1" flipV="1">
            <a:off x="469884" y="222831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537646" y="1631311"/>
            <a:ext cx="4775204" cy="4484377"/>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31775" lvl="1" indent="-23177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Upon service failure, Service Control Manager inside guest will attempt to restart the service</a:t>
            </a:r>
          </a:p>
          <a:p>
            <a:pPr marL="231775" lvl="1" indent="-23177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After 3 failures, Cluster Service will</a:t>
            </a:r>
            <a:br>
              <a:rPr lang="en-US" sz="1600" dirty="0" smtClean="0">
                <a:solidFill>
                  <a:srgbClr val="EFEFEF"/>
                </a:solidFill>
                <a:cs typeface="Segoe UI" pitchFamily="34" charset="0"/>
              </a:rPr>
            </a:br>
            <a:r>
              <a:rPr lang="en-US" sz="1600" dirty="0" smtClean="0">
                <a:solidFill>
                  <a:srgbClr val="EFEFEF"/>
                </a:solidFill>
                <a:cs typeface="Segoe UI" pitchFamily="34" charset="0"/>
              </a:rPr>
              <a:t>trigger event log entry 1250</a:t>
            </a:r>
          </a:p>
          <a:p>
            <a:pPr marL="231775" lvl="1" indent="-23177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State = Application in VM Critical</a:t>
            </a:r>
          </a:p>
          <a:p>
            <a:pPr marL="231775" lvl="1" indent="-23177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can be automatically restarted</a:t>
            </a:r>
            <a:r>
              <a:rPr lang="en-US" sz="1600" dirty="0">
                <a:solidFill>
                  <a:srgbClr val="EFEFEF"/>
                </a:solidFill>
                <a:cs typeface="Segoe UI" pitchFamily="34" charset="0"/>
              </a:rPr>
              <a:t> </a:t>
            </a:r>
            <a:r>
              <a:rPr lang="en-US" sz="1600" dirty="0" smtClean="0">
                <a:solidFill>
                  <a:srgbClr val="EFEFEF"/>
                </a:solidFill>
                <a:cs typeface="Segoe UI" pitchFamily="34" charset="0"/>
              </a:rPr>
              <a:t>on the same node</a:t>
            </a:r>
          </a:p>
          <a:p>
            <a:pPr marL="231775" lvl="1" indent="-23177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Upon subsequent failure, VM can be failed over and restarted on alternative node</a:t>
            </a:r>
          </a:p>
          <a:p>
            <a:pPr marL="231775" lvl="1" indent="-231775"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Extensible by Partners</a:t>
            </a:r>
          </a:p>
        </p:txBody>
      </p:sp>
      <p:sp>
        <p:nvSpPr>
          <p:cNvPr id="5" name="Rectangle 4"/>
          <p:cNvSpPr/>
          <p:nvPr/>
        </p:nvSpPr>
        <p:spPr>
          <a:xfrm>
            <a:off x="469883" y="123771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Monitor Health of Applications </a:t>
            </a:r>
            <a:r>
              <a:rPr lang="en-US" sz="2400" kern="0" dirty="0">
                <a:solidFill>
                  <a:srgbClr val="FFFFFF"/>
                </a:solidFill>
                <a:latin typeface="Segoe UI Light"/>
              </a:rPr>
              <a:t>I</a:t>
            </a:r>
            <a:r>
              <a:rPr lang="en-US" sz="2400" kern="0" dirty="0" smtClean="0">
                <a:solidFill>
                  <a:srgbClr val="FFFFFF"/>
                </a:solidFill>
                <a:latin typeface="Segoe UI Light"/>
              </a:rPr>
              <a:t>nside </a:t>
            </a:r>
            <a:r>
              <a:rPr lang="en-US" sz="2400" kern="0" dirty="0">
                <a:solidFill>
                  <a:srgbClr val="FFFFFF"/>
                </a:solidFill>
                <a:latin typeface="Segoe UI Light"/>
              </a:rPr>
              <a:t>C</a:t>
            </a:r>
            <a:r>
              <a:rPr lang="en-US" sz="2400" kern="0" dirty="0" smtClean="0">
                <a:solidFill>
                  <a:srgbClr val="FFFFFF"/>
                </a:solidFill>
                <a:latin typeface="Segoe UI Light"/>
              </a:rPr>
              <a:t>lustered VMs</a:t>
            </a:r>
            <a:endParaRPr lang="en-US" sz="2400" kern="0" dirty="0">
              <a:solidFill>
                <a:srgbClr val="FFFFFF"/>
              </a:solidFill>
            </a:endParaRPr>
          </a:p>
        </p:txBody>
      </p:sp>
      <p:sp>
        <p:nvSpPr>
          <p:cNvPr id="7" name="Freeform 207"/>
          <p:cNvSpPr>
            <a:spLocks noEditPoints="1"/>
          </p:cNvSpPr>
          <p:nvPr/>
        </p:nvSpPr>
        <p:spPr bwMode="gray">
          <a:xfrm>
            <a:off x="5712407" y="3639074"/>
            <a:ext cx="1757623" cy="154901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8" name="Picture 1947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216668" y="2846660"/>
            <a:ext cx="946549" cy="15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bwMode="auto">
          <a:xfrm rot="16200000">
            <a:off x="5422911" y="3407064"/>
            <a:ext cx="4059635" cy="792020"/>
          </a:xfrm>
          <a:prstGeom prst="triangle">
            <a:avLst/>
          </a:prstGeom>
          <a:solidFill>
            <a:srgbClr val="66CBEA">
              <a:alpha val="5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739" y="1773256"/>
            <a:ext cx="3822428" cy="4059635"/>
          </a:xfrm>
          <a:prstGeom prst="rect">
            <a:avLst/>
          </a:prstGeom>
        </p:spPr>
      </p:pic>
      <p:sp>
        <p:nvSpPr>
          <p:cNvPr id="10" name="TextBox 9"/>
          <p:cNvSpPr txBox="1"/>
          <p:nvPr/>
        </p:nvSpPr>
        <p:spPr>
          <a:xfrm>
            <a:off x="5334294" y="5334293"/>
            <a:ext cx="2514445" cy="498598"/>
          </a:xfrm>
          <a:prstGeom prst="rect">
            <a:avLst/>
          </a:prstGeom>
          <a:noFill/>
        </p:spPr>
        <p:txBody>
          <a:bodyPr wrap="square" lIns="0" tIns="0" rIns="0" bIns="0" rtlCol="0">
            <a:spAutoFit/>
          </a:bodyPr>
          <a:lstStyle/>
          <a:p>
            <a:pPr algn="ctr" defTabSz="914363">
              <a:lnSpc>
                <a:spcPct val="90000"/>
              </a:lnSpc>
            </a:pPr>
            <a:r>
              <a:rPr lang="en-US" spc="-50" dirty="0" smtClean="0">
                <a:gradFill>
                  <a:gsLst>
                    <a:gs pos="2917">
                      <a:schemeClr val="tx1"/>
                    </a:gs>
                    <a:gs pos="100000">
                      <a:schemeClr val="tx1"/>
                    </a:gs>
                  </a:gsLst>
                  <a:lin ang="5400000" scaled="0"/>
                </a:gradFill>
              </a:rPr>
              <a:t>Hyper-V</a:t>
            </a:r>
            <a:br>
              <a:rPr lang="en-US" spc="-50" dirty="0" smtClean="0">
                <a:gradFill>
                  <a:gsLst>
                    <a:gs pos="2917">
                      <a:schemeClr val="tx1"/>
                    </a:gs>
                    <a:gs pos="100000">
                      <a:schemeClr val="tx1"/>
                    </a:gs>
                  </a:gsLst>
                  <a:lin ang="5400000" scaled="0"/>
                </a:gradFill>
              </a:rPr>
            </a:br>
            <a:r>
              <a:rPr lang="en-US" spc="-50" dirty="0" smtClean="0">
                <a:gradFill>
                  <a:gsLst>
                    <a:gs pos="2917">
                      <a:schemeClr val="tx1"/>
                    </a:gs>
                    <a:gs pos="100000">
                      <a:schemeClr val="tx1"/>
                    </a:gs>
                  </a:gsLst>
                  <a:lin ang="5400000" scaled="0"/>
                </a:gradFill>
              </a:rPr>
              <a:t>Cluster Node</a:t>
            </a:r>
            <a:endParaRPr lang="en-US" spc="-50" baseline="-25000" dirty="0">
              <a:gradFill>
                <a:gsLst>
                  <a:gs pos="2917">
                    <a:schemeClr val="tx1"/>
                  </a:gs>
                  <a:gs pos="100000">
                    <a:schemeClr val="tx1"/>
                  </a:gs>
                </a:gsLst>
                <a:lin ang="5400000" scaled="0"/>
              </a:gradFill>
            </a:endParaRPr>
          </a:p>
        </p:txBody>
      </p:sp>
      <p:sp>
        <p:nvSpPr>
          <p:cNvPr id="11" name="TextBox 10"/>
          <p:cNvSpPr txBox="1"/>
          <p:nvPr/>
        </p:nvSpPr>
        <p:spPr>
          <a:xfrm>
            <a:off x="5463380" y="2361789"/>
            <a:ext cx="2514445" cy="498598"/>
          </a:xfrm>
          <a:prstGeom prst="rect">
            <a:avLst/>
          </a:prstGeom>
          <a:noFill/>
        </p:spPr>
        <p:txBody>
          <a:bodyPr wrap="square" lIns="0" tIns="0" rIns="0" bIns="0" rtlCol="0">
            <a:spAutoFit/>
          </a:bodyPr>
          <a:lstStyle/>
          <a:p>
            <a:pPr algn="ctr" defTabSz="914363">
              <a:lnSpc>
                <a:spcPct val="90000"/>
              </a:lnSpc>
            </a:pPr>
            <a:r>
              <a:rPr lang="en-US" spc="-50" dirty="0" smtClean="0">
                <a:gradFill>
                  <a:gsLst>
                    <a:gs pos="69725">
                      <a:schemeClr val="tx1"/>
                    </a:gs>
                    <a:gs pos="30000">
                      <a:schemeClr val="tx1"/>
                    </a:gs>
                  </a:gsLst>
                  <a:lin ang="5400000" scaled="0"/>
                </a:gradFill>
              </a:rPr>
              <a:t>Clustered VM with Monitoring Enabled</a:t>
            </a:r>
            <a:endParaRPr lang="en-US" spc="-50" baseline="-25000" dirty="0">
              <a:gradFill>
                <a:gsLst>
                  <a:gs pos="69725">
                    <a:schemeClr val="tx1"/>
                  </a:gs>
                  <a:gs pos="30000">
                    <a:schemeClr val="tx1"/>
                  </a:gs>
                </a:gsLst>
                <a:lin ang="5400000" scaled="0"/>
              </a:gradFill>
            </a:endParaRPr>
          </a:p>
        </p:txBody>
      </p:sp>
    </p:spTree>
    <p:extLst>
      <p:ext uri="{BB962C8B-B14F-4D97-AF65-F5344CB8AC3E}">
        <p14:creationId xmlns:p14="http://schemas.microsoft.com/office/powerpoint/2010/main" val="4425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Aware Updating</a:t>
            </a:r>
            <a:endParaRPr lang="en-US" dirty="0"/>
          </a:p>
        </p:txBody>
      </p:sp>
      <p:sp>
        <p:nvSpPr>
          <p:cNvPr id="3" name="Right Triangle 2"/>
          <p:cNvSpPr/>
          <p:nvPr/>
        </p:nvSpPr>
        <p:spPr bwMode="auto">
          <a:xfrm flipH="1" flipV="1">
            <a:off x="522153" y="238071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796599" y="1616564"/>
            <a:ext cx="4392037"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Reduces server downtime and user disruption by orchestration of cluster node updates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Maintains service availability without impacting cluster quorum</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Detects required updates and moves workloads off nodes for </a:t>
            </a:r>
            <a:r>
              <a:rPr lang="en-US" sz="1600" dirty="0" smtClean="0">
                <a:solidFill>
                  <a:srgbClr val="EFEFEF"/>
                </a:solidFill>
                <a:cs typeface="Segoe UI" pitchFamily="34" charset="0"/>
              </a:rPr>
              <a:t>updates</a:t>
            </a: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2 Updating Modes: Self-Updating and Remote Updating</a:t>
            </a:r>
            <a:endParaRPr lang="en-US" sz="1600" dirty="0">
              <a:solidFill>
                <a:srgbClr val="EFEFEF"/>
              </a:solidFill>
              <a:cs typeface="Segoe UI" pitchFamily="34" charset="0"/>
            </a:endParaRPr>
          </a:p>
          <a:p>
            <a:pPr marL="177800" lvl="1" indent="-17780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Uses Windows Update Agent or extensible </a:t>
            </a:r>
            <a:r>
              <a:rPr lang="en-US" sz="1600" dirty="0" smtClean="0">
                <a:solidFill>
                  <a:srgbClr val="EFEFEF"/>
                </a:solidFill>
                <a:cs typeface="Segoe UI" pitchFamily="34" charset="0"/>
              </a:rPr>
              <a:t>plug-in</a:t>
            </a:r>
          </a:p>
        </p:txBody>
      </p:sp>
      <p:sp>
        <p:nvSpPr>
          <p:cNvPr id="5" name="Rectangle 4"/>
          <p:cNvSpPr/>
          <p:nvPr/>
        </p:nvSpPr>
        <p:spPr>
          <a:xfrm>
            <a:off x="522152" y="139011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Integrated Patching Solution for Hyper-V Clusters</a:t>
            </a:r>
            <a:endParaRPr lang="en-US" sz="2400" kern="0" dirty="0">
              <a:solidFill>
                <a:srgbClr val="FFFFFF"/>
              </a:solidFill>
            </a:endParaRPr>
          </a:p>
        </p:txBody>
      </p:sp>
      <p:sp>
        <p:nvSpPr>
          <p:cNvPr id="6" name="Rectangle 5"/>
          <p:cNvSpPr/>
          <p:nvPr/>
        </p:nvSpPr>
        <p:spPr bwMode="auto">
          <a:xfrm>
            <a:off x="5475061" y="4911593"/>
            <a:ext cx="6398674" cy="91362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6399133" bIns="0" numCol="1" rtlCol="0" anchor="ctr" anchorCtr="0" compatLnSpc="1">
            <a:prstTxWarp prst="textNoShape">
              <a:avLst/>
            </a:prstTxWarp>
          </a:bodyPr>
          <a:lstStyle/>
          <a:p>
            <a:pPr marL="91414" defTabSz="913843" fontAlgn="base">
              <a:lnSpc>
                <a:spcPct val="90000"/>
              </a:lnSpc>
              <a:spcBef>
                <a:spcPct val="0"/>
              </a:spcBef>
            </a:pPr>
            <a:endParaRPr lang="en-US" sz="1600" spc="-50" dirty="0">
              <a:gradFill>
                <a:gsLst>
                  <a:gs pos="0">
                    <a:srgbClr val="EFEFEF"/>
                  </a:gs>
                  <a:gs pos="100000">
                    <a:srgbClr val="EFEFEF"/>
                  </a:gs>
                </a:gsLst>
                <a:lin ang="5400000" scaled="0"/>
              </a:gradFill>
            </a:endParaRPr>
          </a:p>
        </p:txBody>
      </p:sp>
      <p:pic>
        <p:nvPicPr>
          <p:cNvPr id="7" name="Picture 19474"/>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3650"/>
          <a:stretch/>
        </p:blipFill>
        <p:spPr bwMode="auto">
          <a:xfrm>
            <a:off x="11017940" y="4487170"/>
            <a:ext cx="682162" cy="1102257"/>
          </a:xfrm>
          <a:prstGeom prst="rect">
            <a:avLst/>
          </a:prstGeom>
          <a:solidFill>
            <a:schemeClr val="accent3"/>
          </a:solidFill>
          <a:ln>
            <a:noFill/>
          </a:ln>
          <a:extLst/>
        </p:spPr>
      </p:pic>
      <p:pic>
        <p:nvPicPr>
          <p:cNvPr id="8" name="Picture 19474"/>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3650"/>
          <a:stretch/>
        </p:blipFill>
        <p:spPr bwMode="auto">
          <a:xfrm>
            <a:off x="10166476" y="4487170"/>
            <a:ext cx="682162" cy="1102257"/>
          </a:xfrm>
          <a:prstGeom prst="rect">
            <a:avLst/>
          </a:prstGeom>
          <a:solidFill>
            <a:schemeClr val="accent3"/>
          </a:solidFill>
          <a:ln>
            <a:noFill/>
          </a:ln>
          <a:extLst/>
        </p:spPr>
      </p:pic>
      <p:pic>
        <p:nvPicPr>
          <p:cNvPr id="9" name="Picture 19474"/>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3650"/>
          <a:stretch/>
        </p:blipFill>
        <p:spPr bwMode="auto">
          <a:xfrm>
            <a:off x="9315010" y="4487170"/>
            <a:ext cx="682162" cy="1102257"/>
          </a:xfrm>
          <a:prstGeom prst="rect">
            <a:avLst/>
          </a:prstGeom>
          <a:solidFill>
            <a:schemeClr val="accent3"/>
          </a:solidFill>
          <a:ln>
            <a:noFill/>
          </a:ln>
          <a:extLst/>
        </p:spPr>
      </p:pic>
      <p:pic>
        <p:nvPicPr>
          <p:cNvPr id="10" name="Picture 19474"/>
          <p:cNvPicPr>
            <a:picLocks noChangeAspect="1"/>
          </p:cNvPicPr>
          <p:nvPr/>
        </p:nvPicPr>
        <p:blipFill rotWithShape="1">
          <a:blip r:embed="rId5" cstate="screen">
            <a:extLst>
              <a:ext uri="{28A0092B-C50C-407E-A947-70E740481C1C}">
                <a14:useLocalDpi xmlns:a14="http://schemas.microsoft.com/office/drawing/2010/main"/>
              </a:ext>
            </a:extLst>
          </a:blip>
          <a:srcRect r="-3650"/>
          <a:stretch/>
        </p:blipFill>
        <p:spPr bwMode="auto">
          <a:xfrm>
            <a:off x="8460565" y="4484183"/>
            <a:ext cx="682162" cy="1102257"/>
          </a:xfrm>
          <a:prstGeom prst="rect">
            <a:avLst/>
          </a:prstGeom>
          <a:solidFill>
            <a:schemeClr val="accent3"/>
          </a:solidFill>
          <a:ln>
            <a:noFill/>
          </a:ln>
          <a:extLst/>
        </p:spPr>
      </p:pic>
      <p:pic>
        <p:nvPicPr>
          <p:cNvPr id="11" name="Picture 19474"/>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3650"/>
          <a:stretch/>
        </p:blipFill>
        <p:spPr bwMode="auto">
          <a:xfrm>
            <a:off x="8467303" y="4485677"/>
            <a:ext cx="682162" cy="110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8258189" y="3742790"/>
            <a:ext cx="3506238" cy="1891949"/>
          </a:xfrm>
          <a:prstGeom prst="rect">
            <a:avLst/>
          </a:prstGeom>
          <a:noFill/>
          <a:ln w="12700" cmpd="sng">
            <a:solidFill>
              <a:schemeClr val="tx2"/>
            </a:solidFill>
            <a:prstDash val="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0">
                    <a:srgbClr val="EFEFEF"/>
                  </a:gs>
                  <a:gs pos="100000">
                    <a:srgbClr val="EFEFEF"/>
                  </a:gs>
                </a:gsLst>
                <a:lin ang="5400000" scaled="0"/>
              </a:gradFill>
            </a:endParaRPr>
          </a:p>
        </p:txBody>
      </p:sp>
      <p:pic>
        <p:nvPicPr>
          <p:cNvPr id="13"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1014999" y="4485677"/>
            <a:ext cx="658139" cy="110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359091" y="3830898"/>
            <a:ext cx="3312848" cy="261610"/>
          </a:xfrm>
          <a:prstGeom prst="rect">
            <a:avLst/>
          </a:prstGeom>
          <a:solidFill>
            <a:schemeClr val="bg1">
              <a:lumMod val="95000"/>
            </a:schemeClr>
          </a:solidFill>
        </p:spPr>
        <p:txBody>
          <a:bodyPr wrap="square">
            <a:spAutoFit/>
          </a:bodyPr>
          <a:lstStyle/>
          <a:p>
            <a:pPr algn="ctr"/>
            <a:r>
              <a:rPr lang="en-US" sz="1100" b="1" dirty="0">
                <a:gradFill>
                  <a:gsLst>
                    <a:gs pos="69725">
                      <a:schemeClr val="tx1"/>
                    </a:gs>
                    <a:gs pos="30000">
                      <a:schemeClr val="tx1"/>
                    </a:gs>
                  </a:gsLst>
                  <a:lin ang="5400000" scaled="0"/>
                </a:gradFill>
              </a:rPr>
              <a:t>Windows Server Cluster</a:t>
            </a:r>
            <a:endParaRPr lang="en-US" sz="1100" dirty="0">
              <a:gradFill>
                <a:gsLst>
                  <a:gs pos="69725">
                    <a:schemeClr val="tx1"/>
                  </a:gs>
                  <a:gs pos="30000">
                    <a:schemeClr val="tx1"/>
                  </a:gs>
                </a:gsLst>
                <a:lin ang="5400000" scaled="0"/>
              </a:gradFill>
            </a:endParaRPr>
          </a:p>
        </p:txBody>
      </p:sp>
      <p:pic>
        <p:nvPicPr>
          <p:cNvPr id="15"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165769" y="4485677"/>
            <a:ext cx="658139" cy="110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316535" y="4485677"/>
            <a:ext cx="658139" cy="110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9408279" y="1927939"/>
            <a:ext cx="2446472" cy="850170"/>
          </a:xfrm>
          <a:prstGeom prst="rect">
            <a:avLst/>
          </a:prstGeom>
          <a:solidFill>
            <a:schemeClr val="bg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06" numCol="1" rtlCol="0" anchor="ctr" anchorCtr="0" compatLnSpc="1">
            <a:prstTxWarp prst="textNoShape">
              <a:avLst/>
            </a:prstTxWarp>
          </a:bodyPr>
          <a:lstStyle/>
          <a:p>
            <a:pPr algn="ctr" defTabSz="913843" fontAlgn="base">
              <a:lnSpc>
                <a:spcPct val="90000"/>
              </a:lnSpc>
              <a:spcBef>
                <a:spcPct val="0"/>
              </a:spcBef>
              <a:spcAft>
                <a:spcPct val="0"/>
              </a:spcAft>
            </a:pPr>
            <a:r>
              <a:rPr lang="en-US" sz="1999" spc="-50" dirty="0">
                <a:gradFill>
                  <a:gsLst>
                    <a:gs pos="0">
                      <a:srgbClr val="EFEFEF"/>
                    </a:gs>
                    <a:gs pos="100000">
                      <a:srgbClr val="EFEFEF"/>
                    </a:gs>
                  </a:gsLst>
                  <a:lin ang="5400000" scaled="0"/>
                </a:gradFill>
              </a:rPr>
              <a:t>Application Client</a:t>
            </a:r>
          </a:p>
        </p:txBody>
      </p:sp>
      <p:sp>
        <p:nvSpPr>
          <p:cNvPr id="18" name="Rectangle 17"/>
          <p:cNvSpPr/>
          <p:nvPr/>
        </p:nvSpPr>
        <p:spPr bwMode="auto">
          <a:xfrm>
            <a:off x="11272614" y="4639994"/>
            <a:ext cx="364475" cy="607813"/>
          </a:xfrm>
          <a:prstGeom prst="rect">
            <a:avLst/>
          </a:prstGeom>
          <a:solidFill>
            <a:srgbClr val="92D05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19" name="Rectangle 18"/>
          <p:cNvSpPr/>
          <p:nvPr/>
        </p:nvSpPr>
        <p:spPr bwMode="auto">
          <a:xfrm>
            <a:off x="9485071" y="5003416"/>
            <a:ext cx="364475" cy="607813"/>
          </a:xfrm>
          <a:prstGeom prst="rect">
            <a:avLst/>
          </a:prstGeom>
          <a:solidFill>
            <a:schemeClr val="accent2">
              <a:lumMod val="75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20" name="Rectangle 19"/>
          <p:cNvSpPr/>
          <p:nvPr/>
        </p:nvSpPr>
        <p:spPr bwMode="auto">
          <a:xfrm>
            <a:off x="9485071" y="5003416"/>
            <a:ext cx="364475" cy="607813"/>
          </a:xfrm>
          <a:prstGeom prst="rect">
            <a:avLst/>
          </a:prstGeom>
          <a:solidFill>
            <a:srgbClr val="92D05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21" name="Rectangle 20"/>
          <p:cNvSpPr/>
          <p:nvPr/>
        </p:nvSpPr>
        <p:spPr bwMode="auto">
          <a:xfrm>
            <a:off x="8633315" y="5338351"/>
            <a:ext cx="364475" cy="272878"/>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cxnSp>
        <p:nvCxnSpPr>
          <p:cNvPr id="22" name="Straight Arrow Connector 21"/>
          <p:cNvCxnSpPr>
            <a:stCxn id="17" idx="2"/>
            <a:endCxn id="14" idx="0"/>
          </p:cNvCxnSpPr>
          <p:nvPr/>
        </p:nvCxnSpPr>
        <p:spPr>
          <a:xfrm flipH="1">
            <a:off x="10015515" y="2778109"/>
            <a:ext cx="616000" cy="1052789"/>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107422" y="4146408"/>
            <a:ext cx="521310" cy="529745"/>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696301" y="2670420"/>
            <a:ext cx="2931852" cy="2030957"/>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8633315" y="5338351"/>
            <a:ext cx="364475" cy="272878"/>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26" name="Gear 1st blu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9191" y="5358427"/>
            <a:ext cx="232724" cy="232724"/>
          </a:xfrm>
          <a:prstGeom prst="rect">
            <a:avLst/>
          </a:prstGeom>
        </p:spPr>
      </p:pic>
      <p:cxnSp>
        <p:nvCxnSpPr>
          <p:cNvPr id="27" name="Straight Arrow Connector 26"/>
          <p:cNvCxnSpPr/>
          <p:nvPr/>
        </p:nvCxnSpPr>
        <p:spPr>
          <a:xfrm flipH="1">
            <a:off x="9771673" y="4129590"/>
            <a:ext cx="126123" cy="420434"/>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10335602" y="5240272"/>
            <a:ext cx="364475" cy="370957"/>
          </a:xfrm>
          <a:prstGeom prst="rect">
            <a:avLst/>
          </a:prstGeom>
          <a:solidFill>
            <a:srgbClr val="FF6600">
              <a:alpha val="7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29" name="Rectangle 28"/>
          <p:cNvSpPr/>
          <p:nvPr/>
        </p:nvSpPr>
        <p:spPr bwMode="auto">
          <a:xfrm>
            <a:off x="10335602" y="5240272"/>
            <a:ext cx="364475" cy="370957"/>
          </a:xfrm>
          <a:prstGeom prst="rect">
            <a:avLst/>
          </a:prstGeom>
          <a:solidFill>
            <a:srgbClr val="FF6600">
              <a:alpha val="7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cxnSp>
        <p:nvCxnSpPr>
          <p:cNvPr id="30" name="Straight Arrow Connector 29"/>
          <p:cNvCxnSpPr/>
          <p:nvPr/>
        </p:nvCxnSpPr>
        <p:spPr>
          <a:xfrm>
            <a:off x="5772481" y="2733905"/>
            <a:ext cx="4646629" cy="1917021"/>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11283440" y="5144441"/>
            <a:ext cx="364475" cy="466788"/>
          </a:xfrm>
          <a:prstGeom prst="rect">
            <a:avLst/>
          </a:prstGeom>
          <a:solidFill>
            <a:schemeClr val="accent4">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32" name="Rectangle 31"/>
          <p:cNvSpPr/>
          <p:nvPr/>
        </p:nvSpPr>
        <p:spPr bwMode="auto">
          <a:xfrm>
            <a:off x="11283440" y="5144441"/>
            <a:ext cx="364475" cy="466788"/>
          </a:xfrm>
          <a:prstGeom prst="rect">
            <a:avLst/>
          </a:prstGeom>
          <a:solidFill>
            <a:schemeClr val="bg2">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cxnSp>
        <p:nvCxnSpPr>
          <p:cNvPr id="33" name="Straight Arrow Connector 32"/>
          <p:cNvCxnSpPr/>
          <p:nvPr/>
        </p:nvCxnSpPr>
        <p:spPr>
          <a:xfrm>
            <a:off x="5670907" y="2708513"/>
            <a:ext cx="5731967" cy="1942415"/>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615344" y="5189754"/>
            <a:ext cx="765979" cy="387798"/>
          </a:xfrm>
          <a:prstGeom prst="rect">
            <a:avLst/>
          </a:prstGeom>
          <a:noFill/>
        </p:spPr>
        <p:txBody>
          <a:bodyPr wrap="none" lIns="0" tIns="0" rIns="0" bIns="0" rtlCol="0">
            <a:spAutoFit/>
          </a:bodyPr>
          <a:lstStyle/>
          <a:p>
            <a:pPr>
              <a:lnSpc>
                <a:spcPct val="90000"/>
              </a:lnSpc>
            </a:pPr>
            <a:r>
              <a:rPr lang="en-US" sz="1400" dirty="0">
                <a:gradFill>
                  <a:gsLst>
                    <a:gs pos="69725">
                      <a:schemeClr val="tx1"/>
                    </a:gs>
                    <a:gs pos="30000">
                      <a:schemeClr val="tx1"/>
                    </a:gs>
                  </a:gsLst>
                  <a:lin ang="5400000" scaled="0"/>
                </a:gradFill>
              </a:rPr>
              <a:t>Current </a:t>
            </a:r>
            <a:br>
              <a:rPr lang="en-US" sz="1400" dirty="0">
                <a:gradFill>
                  <a:gsLst>
                    <a:gs pos="69725">
                      <a:schemeClr val="tx1"/>
                    </a:gs>
                    <a:gs pos="30000">
                      <a:schemeClr val="tx1"/>
                    </a:gs>
                  </a:gsLst>
                  <a:lin ang="5400000" scaled="0"/>
                </a:gradFill>
              </a:rPr>
            </a:br>
            <a:r>
              <a:rPr lang="en-US" sz="1400" dirty="0">
                <a:gradFill>
                  <a:gsLst>
                    <a:gs pos="69725">
                      <a:schemeClr val="tx1"/>
                    </a:gs>
                    <a:gs pos="30000">
                      <a:schemeClr val="tx1"/>
                    </a:gs>
                  </a:gsLst>
                  <a:lin ang="5400000" scaled="0"/>
                </a:gradFill>
              </a:rPr>
              <a:t>Workload</a:t>
            </a:r>
          </a:p>
        </p:txBody>
      </p:sp>
      <p:sp>
        <p:nvSpPr>
          <p:cNvPr id="35" name="Rectangle 34"/>
          <p:cNvSpPr/>
          <p:nvPr/>
        </p:nvSpPr>
        <p:spPr bwMode="auto">
          <a:xfrm>
            <a:off x="9490958" y="4640433"/>
            <a:ext cx="364475" cy="272878"/>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cxnSp>
        <p:nvCxnSpPr>
          <p:cNvPr id="36" name="Straight Arrow Connector 35"/>
          <p:cNvCxnSpPr/>
          <p:nvPr/>
        </p:nvCxnSpPr>
        <p:spPr>
          <a:xfrm>
            <a:off x="9838939" y="4121178"/>
            <a:ext cx="1454626" cy="470886"/>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582030" y="2695813"/>
            <a:ext cx="4046704" cy="1929886"/>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8" name="Group 66"/>
          <p:cNvGrpSpPr/>
          <p:nvPr/>
        </p:nvGrpSpPr>
        <p:grpSpPr>
          <a:xfrm>
            <a:off x="5486471" y="2759011"/>
            <a:ext cx="3714116" cy="313932"/>
            <a:chOff x="5251117" y="3373628"/>
            <a:chExt cx="3722819" cy="314014"/>
          </a:xfrm>
        </p:grpSpPr>
        <p:sp>
          <p:nvSpPr>
            <p:cNvPr id="39" name="Rectangle 38"/>
            <p:cNvSpPr/>
            <p:nvPr/>
          </p:nvSpPr>
          <p:spPr>
            <a:xfrm>
              <a:off x="5251117" y="3373628"/>
              <a:ext cx="3722819" cy="314014"/>
            </a:xfrm>
            <a:prstGeom prst="rect">
              <a:avLst/>
            </a:prstGeom>
            <a:solidFill>
              <a:schemeClr val="tx2"/>
            </a:solidFill>
          </p:spPr>
          <p:txBody>
            <a:bodyPr wrap="square">
              <a:spAutoFit/>
            </a:bodyPr>
            <a:lstStyle/>
            <a:p>
              <a:pPr algn="ctr" defTabSz="913843" fontAlgn="base">
                <a:lnSpc>
                  <a:spcPct val="90000"/>
                </a:lnSpc>
                <a:spcBef>
                  <a:spcPct val="0"/>
                </a:spcBef>
                <a:spcAft>
                  <a:spcPct val="0"/>
                </a:spcAft>
              </a:pPr>
              <a:r>
                <a:rPr lang="en-US" sz="1600" spc="-50" dirty="0">
                  <a:solidFill>
                    <a:srgbClr val="00188F"/>
                  </a:solidFill>
                </a:rPr>
                <a:t>Third-party plug-in for updates</a:t>
              </a:r>
            </a:p>
          </p:txBody>
        </p:sp>
        <p:sp>
          <p:nvSpPr>
            <p:cNvPr id="40" name="Freeform 131"/>
            <p:cNvSpPr>
              <a:spLocks/>
            </p:cNvSpPr>
            <p:nvPr/>
          </p:nvSpPr>
          <p:spPr bwMode="black">
            <a:xfrm rot="5400000">
              <a:off x="5457119" y="3459845"/>
              <a:ext cx="226965" cy="145602"/>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solidFill>
              <a:schemeClr val="accent1"/>
            </a:solidFill>
            <a:ln>
              <a:noFill/>
            </a:ln>
          </p:spPr>
          <p:txBody>
            <a:bodyPr vert="horz" wrap="square" lIns="82284" tIns="41143" rIns="82284" bIns="41143" numCol="1" anchor="t" anchorCtr="0" compatLnSpc="1">
              <a:prstTxWarp prst="textNoShape">
                <a:avLst/>
              </a:prstTxWarp>
            </a:bodyPr>
            <a:lstStyle/>
            <a:p>
              <a:endParaRPr lang="en-US" sz="1600" dirty="0">
                <a:solidFill>
                  <a:srgbClr val="505050"/>
                </a:solidFill>
              </a:endParaRPr>
            </a:p>
          </p:txBody>
        </p:sp>
      </p:grpSp>
      <p:sp>
        <p:nvSpPr>
          <p:cNvPr id="41" name="Rectangle 40"/>
          <p:cNvSpPr/>
          <p:nvPr/>
        </p:nvSpPr>
        <p:spPr bwMode="auto">
          <a:xfrm>
            <a:off x="5475061" y="1913655"/>
            <a:ext cx="3731095" cy="880616"/>
          </a:xfrm>
          <a:prstGeom prst="rect">
            <a:avLst/>
          </a:prstGeom>
          <a:solidFill>
            <a:schemeClr val="accent1"/>
          </a:solidFill>
          <a:ln w="285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746" tIns="0" rIns="0" bIns="45706" numCol="1" rtlCol="0" anchor="ctr" anchorCtr="0" compatLnSpc="1">
            <a:prstTxWarp prst="textNoShape">
              <a:avLst/>
            </a:prstTxWarp>
          </a:bodyPr>
          <a:lstStyle/>
          <a:p>
            <a:pPr defTabSz="913843" fontAlgn="base">
              <a:lnSpc>
                <a:spcPct val="90000"/>
              </a:lnSpc>
              <a:spcBef>
                <a:spcPct val="0"/>
              </a:spcBef>
              <a:spcAft>
                <a:spcPct val="0"/>
              </a:spcAft>
            </a:pPr>
            <a:r>
              <a:rPr lang="en-US" sz="1999" spc="-50" dirty="0">
                <a:gradFill>
                  <a:gsLst>
                    <a:gs pos="0">
                      <a:srgbClr val="EFEFEF"/>
                    </a:gs>
                    <a:gs pos="100000">
                      <a:srgbClr val="EFEFEF"/>
                    </a:gs>
                  </a:gsLst>
                  <a:lin ang="5400000" scaled="0"/>
                </a:gradFill>
              </a:rPr>
              <a:t>Windows Server</a:t>
            </a:r>
          </a:p>
          <a:p>
            <a:pPr defTabSz="913843" fontAlgn="base">
              <a:lnSpc>
                <a:spcPct val="90000"/>
              </a:lnSpc>
              <a:spcBef>
                <a:spcPct val="0"/>
              </a:spcBef>
              <a:spcAft>
                <a:spcPct val="0"/>
              </a:spcAft>
            </a:pPr>
            <a:r>
              <a:rPr lang="en-US" sz="1999" spc="-50" dirty="0">
                <a:gradFill>
                  <a:gsLst>
                    <a:gs pos="0">
                      <a:srgbClr val="EFEFEF"/>
                    </a:gs>
                    <a:gs pos="100000">
                      <a:srgbClr val="EFEFEF"/>
                    </a:gs>
                  </a:gsLst>
                  <a:lin ang="5400000" scaled="0"/>
                </a:gradFill>
              </a:rPr>
              <a:t>Update Services (WSUS)</a:t>
            </a:r>
          </a:p>
        </p:txBody>
      </p:sp>
      <p:sp>
        <p:nvSpPr>
          <p:cNvPr id="42" name="Oval 41"/>
          <p:cNvSpPr/>
          <p:nvPr/>
        </p:nvSpPr>
        <p:spPr bwMode="auto">
          <a:xfrm>
            <a:off x="5658209" y="2124462"/>
            <a:ext cx="444384" cy="444384"/>
          </a:xfrm>
          <a:prstGeom prst="ellipse">
            <a:avLst/>
          </a:prstGeom>
          <a:solidFill>
            <a:schemeClr val="accent1"/>
          </a:solidFill>
          <a:ln w="38100" cap="flat" cmpd="sng" algn="ctr">
            <a:solidFill>
              <a:schemeClr val="bg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0">
                    <a:srgbClr val="EFEFEF"/>
                  </a:gs>
                  <a:gs pos="100000">
                    <a:srgbClr val="EFEFEF"/>
                  </a:gs>
                </a:gsLst>
                <a:lin ang="5400000" scaled="0"/>
              </a:gradFill>
            </a:endParaRPr>
          </a:p>
        </p:txBody>
      </p:sp>
      <p:sp>
        <p:nvSpPr>
          <p:cNvPr id="43" name="TextBox 42"/>
          <p:cNvSpPr txBox="1"/>
          <p:nvPr/>
        </p:nvSpPr>
        <p:spPr>
          <a:xfrm>
            <a:off x="5771271" y="2199306"/>
            <a:ext cx="216406" cy="332270"/>
          </a:xfrm>
          <a:prstGeom prst="rect">
            <a:avLst/>
          </a:prstGeom>
          <a:noFill/>
        </p:spPr>
        <p:txBody>
          <a:bodyPr wrap="none" lIns="0" tIns="0" rIns="0" bIns="0" rtlCol="0">
            <a:spAutoFit/>
          </a:bodyPr>
          <a:lstStyle/>
          <a:p>
            <a:pPr>
              <a:lnSpc>
                <a:spcPct val="90000"/>
              </a:lnSpc>
            </a:pPr>
            <a:r>
              <a:rPr lang="en-US" sz="2399" b="1" spc="-50" dirty="0">
                <a:solidFill>
                  <a:schemeClr val="bg1"/>
                </a:solidFill>
              </a:rPr>
              <a:t>U</a:t>
            </a:r>
          </a:p>
        </p:txBody>
      </p:sp>
      <p:sp>
        <p:nvSpPr>
          <p:cNvPr id="44" name="Can 43"/>
          <p:cNvSpPr/>
          <p:nvPr/>
        </p:nvSpPr>
        <p:spPr bwMode="auto">
          <a:xfrm>
            <a:off x="5581362" y="3611617"/>
            <a:ext cx="1150002" cy="938404"/>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r>
              <a:rPr lang="en-US" sz="1100" spc="-50" dirty="0">
                <a:gradFill>
                  <a:gsLst>
                    <a:gs pos="0">
                      <a:srgbClr val="EFEFEF"/>
                    </a:gs>
                    <a:gs pos="100000">
                      <a:srgbClr val="EFEFEF"/>
                    </a:gs>
                  </a:gsLst>
                  <a:lin ang="5400000" scaled="0"/>
                </a:gradFill>
              </a:rPr>
              <a:t>SMB share with third-party update files</a:t>
            </a:r>
          </a:p>
        </p:txBody>
      </p:sp>
      <p:cxnSp>
        <p:nvCxnSpPr>
          <p:cNvPr id="45" name="Straight Connector 44"/>
          <p:cNvCxnSpPr>
            <a:endCxn id="44" idx="1"/>
          </p:cNvCxnSpPr>
          <p:nvPr/>
        </p:nvCxnSpPr>
        <p:spPr>
          <a:xfrm>
            <a:off x="6077201" y="3076713"/>
            <a:ext cx="79161" cy="53490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6" name="Gear 2nd blu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9191" y="5358427"/>
            <a:ext cx="232724" cy="232724"/>
          </a:xfrm>
          <a:prstGeom prst="rect">
            <a:avLst/>
          </a:prstGeom>
        </p:spPr>
      </p:pic>
      <p:pic>
        <p:nvPicPr>
          <p:cNvPr id="47" name="Gear Gre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0536" y="5191719"/>
            <a:ext cx="232724" cy="232724"/>
          </a:xfrm>
          <a:prstGeom prst="rect">
            <a:avLst/>
          </a:prstGeom>
        </p:spPr>
      </p:pic>
      <p:pic>
        <p:nvPicPr>
          <p:cNvPr id="48" name="Gear Gre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8263" y="4661417"/>
            <a:ext cx="232724" cy="232724"/>
          </a:xfrm>
          <a:prstGeom prst="rect">
            <a:avLst/>
          </a:prstGeom>
        </p:spPr>
      </p:pic>
      <p:pic>
        <p:nvPicPr>
          <p:cNvPr id="49" name="Gear Oran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01005" y="5313118"/>
            <a:ext cx="232724" cy="232724"/>
          </a:xfrm>
          <a:prstGeom prst="rect">
            <a:avLst/>
          </a:prstGeom>
        </p:spPr>
      </p:pic>
      <p:pic>
        <p:nvPicPr>
          <p:cNvPr id="50" name="Gear Orang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01005" y="5313118"/>
            <a:ext cx="232724" cy="232724"/>
          </a:xfrm>
          <a:prstGeom prst="rect">
            <a:avLst/>
          </a:prstGeom>
        </p:spPr>
      </p:pic>
      <p:pic>
        <p:nvPicPr>
          <p:cNvPr id="51" name="Gear Green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0536" y="5191719"/>
            <a:ext cx="232724" cy="232724"/>
          </a:xfrm>
          <a:prstGeom prst="rect">
            <a:avLst/>
          </a:prstGeom>
        </p:spPr>
      </p:pic>
      <p:pic>
        <p:nvPicPr>
          <p:cNvPr id="52" name="Gear Green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47120" y="4826393"/>
            <a:ext cx="232724" cy="232724"/>
          </a:xfrm>
          <a:prstGeom prst="rect">
            <a:avLst/>
          </a:prstGeom>
        </p:spPr>
      </p:pic>
      <p:pic>
        <p:nvPicPr>
          <p:cNvPr id="53" name="Gear Dark Blue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46449" y="5264861"/>
            <a:ext cx="232724" cy="232724"/>
          </a:xfrm>
          <a:prstGeom prst="rect">
            <a:avLst/>
          </a:prstGeom>
        </p:spPr>
      </p:pic>
      <p:pic>
        <p:nvPicPr>
          <p:cNvPr id="54" name="Gear Dark Blue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46449" y="5264861"/>
            <a:ext cx="232724" cy="232724"/>
          </a:xfrm>
          <a:prstGeom prst="rect">
            <a:avLst/>
          </a:prstGeom>
        </p:spPr>
      </p:pic>
      <p:grpSp>
        <p:nvGrpSpPr>
          <p:cNvPr id="55" name="Group 54"/>
          <p:cNvGrpSpPr/>
          <p:nvPr/>
        </p:nvGrpSpPr>
        <p:grpSpPr>
          <a:xfrm>
            <a:off x="11282238" y="5343176"/>
            <a:ext cx="364475" cy="272878"/>
            <a:chOff x="11348424" y="3504273"/>
            <a:chExt cx="364570" cy="272949"/>
          </a:xfrm>
        </p:grpSpPr>
        <p:sp>
          <p:nvSpPr>
            <p:cNvPr id="56" name="Rectangle 55"/>
            <p:cNvSpPr/>
            <p:nvPr/>
          </p:nvSpPr>
          <p:spPr bwMode="auto">
            <a:xfrm>
              <a:off x="11348424" y="3504273"/>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57" name="Gear Gre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15746" y="3525263"/>
              <a:ext cx="232785" cy="232785"/>
            </a:xfrm>
            <a:prstGeom prst="rect">
              <a:avLst/>
            </a:prstGeom>
          </p:spPr>
        </p:pic>
      </p:grpSp>
      <p:grpSp>
        <p:nvGrpSpPr>
          <p:cNvPr id="58" name="Group 57"/>
          <p:cNvGrpSpPr/>
          <p:nvPr/>
        </p:nvGrpSpPr>
        <p:grpSpPr>
          <a:xfrm>
            <a:off x="11276193" y="5343175"/>
            <a:ext cx="364475" cy="272878"/>
            <a:chOff x="11348424" y="3504273"/>
            <a:chExt cx="364570" cy="272949"/>
          </a:xfrm>
        </p:grpSpPr>
        <p:sp>
          <p:nvSpPr>
            <p:cNvPr id="59" name="Rectangle 58"/>
            <p:cNvSpPr/>
            <p:nvPr/>
          </p:nvSpPr>
          <p:spPr bwMode="auto">
            <a:xfrm>
              <a:off x="11348424" y="3504273"/>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60" name="Gear Gre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15746" y="3525263"/>
              <a:ext cx="232785" cy="232785"/>
            </a:xfrm>
            <a:prstGeom prst="rect">
              <a:avLst/>
            </a:prstGeom>
          </p:spPr>
        </p:pic>
      </p:grpSp>
      <p:grpSp>
        <p:nvGrpSpPr>
          <p:cNvPr id="61" name="Group 60"/>
          <p:cNvGrpSpPr/>
          <p:nvPr/>
        </p:nvGrpSpPr>
        <p:grpSpPr>
          <a:xfrm>
            <a:off x="10315342" y="5144441"/>
            <a:ext cx="364475" cy="466788"/>
            <a:chOff x="11722392" y="5624265"/>
            <a:chExt cx="364570" cy="466909"/>
          </a:xfrm>
        </p:grpSpPr>
        <p:sp>
          <p:nvSpPr>
            <p:cNvPr id="62" name="Rectangle 61"/>
            <p:cNvSpPr/>
            <p:nvPr/>
          </p:nvSpPr>
          <p:spPr bwMode="auto">
            <a:xfrm>
              <a:off x="11722392" y="5624265"/>
              <a:ext cx="364570" cy="466909"/>
            </a:xfrm>
            <a:prstGeom prst="rect">
              <a:avLst/>
            </a:prstGeom>
            <a:solidFill>
              <a:schemeClr val="bg2">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63" name="Gear Dark Blue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85417" y="5744716"/>
              <a:ext cx="232785" cy="232785"/>
            </a:xfrm>
            <a:prstGeom prst="rect">
              <a:avLst/>
            </a:prstGeom>
          </p:spPr>
        </p:pic>
      </p:grpSp>
      <p:grpSp>
        <p:nvGrpSpPr>
          <p:cNvPr id="64" name="Group 63"/>
          <p:cNvGrpSpPr/>
          <p:nvPr/>
        </p:nvGrpSpPr>
        <p:grpSpPr>
          <a:xfrm>
            <a:off x="8670801" y="5239180"/>
            <a:ext cx="364475" cy="370957"/>
            <a:chOff x="7389646" y="6170709"/>
            <a:chExt cx="364570" cy="371053"/>
          </a:xfrm>
        </p:grpSpPr>
        <p:sp>
          <p:nvSpPr>
            <p:cNvPr id="65" name="Rectangle 64"/>
            <p:cNvSpPr/>
            <p:nvPr/>
          </p:nvSpPr>
          <p:spPr bwMode="auto">
            <a:xfrm>
              <a:off x="7389646" y="6170709"/>
              <a:ext cx="364570" cy="371053"/>
            </a:xfrm>
            <a:prstGeom prst="rect">
              <a:avLst/>
            </a:prstGeom>
            <a:solidFill>
              <a:srgbClr val="FF6600">
                <a:alpha val="7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sp>
          <p:nvSpPr>
            <p:cNvPr id="66" name="Rectangle 65"/>
            <p:cNvSpPr/>
            <p:nvPr/>
          </p:nvSpPr>
          <p:spPr bwMode="auto">
            <a:xfrm>
              <a:off x="7389646" y="6170709"/>
              <a:ext cx="364570" cy="371053"/>
            </a:xfrm>
            <a:prstGeom prst="rect">
              <a:avLst/>
            </a:prstGeom>
            <a:solidFill>
              <a:srgbClr val="FF6600">
                <a:alpha val="7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67" name="Gear Oran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5066" y="6243574"/>
              <a:ext cx="232785" cy="232785"/>
            </a:xfrm>
            <a:prstGeom prst="rect">
              <a:avLst/>
            </a:prstGeom>
          </p:spPr>
        </p:pic>
        <p:pic>
          <p:nvPicPr>
            <p:cNvPr id="68" name="Gear Orang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5066" y="6243574"/>
              <a:ext cx="232785" cy="232785"/>
            </a:xfrm>
            <a:prstGeom prst="rect">
              <a:avLst/>
            </a:prstGeom>
          </p:spPr>
        </p:pic>
      </p:grpSp>
      <p:grpSp>
        <p:nvGrpSpPr>
          <p:cNvPr id="69" name="Group 68"/>
          <p:cNvGrpSpPr/>
          <p:nvPr/>
        </p:nvGrpSpPr>
        <p:grpSpPr>
          <a:xfrm>
            <a:off x="8675260" y="4907247"/>
            <a:ext cx="364475" cy="272878"/>
            <a:chOff x="11348424" y="3504273"/>
            <a:chExt cx="364570" cy="272949"/>
          </a:xfrm>
        </p:grpSpPr>
        <p:sp>
          <p:nvSpPr>
            <p:cNvPr id="70" name="Rectangle 69"/>
            <p:cNvSpPr/>
            <p:nvPr/>
          </p:nvSpPr>
          <p:spPr bwMode="auto">
            <a:xfrm>
              <a:off x="11348424" y="3504273"/>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71" name="Gear Gre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15746" y="3525263"/>
              <a:ext cx="232785" cy="232785"/>
            </a:xfrm>
            <a:prstGeom prst="rect">
              <a:avLst/>
            </a:prstGeom>
          </p:spPr>
        </p:pic>
      </p:grpSp>
      <p:cxnSp>
        <p:nvCxnSpPr>
          <p:cNvPr id="72" name="Straight Connector 71"/>
          <p:cNvCxnSpPr/>
          <p:nvPr/>
        </p:nvCxnSpPr>
        <p:spPr>
          <a:xfrm flipH="1">
            <a:off x="5602731" y="5619633"/>
            <a:ext cx="6043982" cy="0"/>
          </a:xfrm>
          <a:prstGeom prst="line">
            <a:avLst/>
          </a:prstGeom>
          <a:ln w="28575" cmpd="sng">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8676253" y="4909558"/>
            <a:ext cx="364475" cy="272878"/>
            <a:chOff x="11348424" y="3504273"/>
            <a:chExt cx="364570" cy="272949"/>
          </a:xfrm>
        </p:grpSpPr>
        <p:sp>
          <p:nvSpPr>
            <p:cNvPr id="74" name="Rectangle 73"/>
            <p:cNvSpPr/>
            <p:nvPr/>
          </p:nvSpPr>
          <p:spPr bwMode="auto">
            <a:xfrm>
              <a:off x="11348424" y="3504273"/>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0">
                      <a:srgbClr val="EFEFEF"/>
                    </a:gs>
                    <a:gs pos="100000">
                      <a:srgbClr val="EFEFEF"/>
                    </a:gs>
                  </a:gsLst>
                  <a:lin ang="5400000" scaled="0"/>
                </a:gradFill>
              </a:endParaRPr>
            </a:p>
          </p:txBody>
        </p:sp>
        <p:pic>
          <p:nvPicPr>
            <p:cNvPr id="75" name="Gear Gree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15746" y="3525263"/>
              <a:ext cx="232785" cy="232785"/>
            </a:xfrm>
            <a:prstGeom prst="rect">
              <a:avLst/>
            </a:prstGeom>
          </p:spPr>
        </p:pic>
      </p:grpSp>
    </p:spTree>
    <p:extLst>
      <p:ext uri="{BB962C8B-B14F-4D97-AF65-F5344CB8AC3E}">
        <p14:creationId xmlns:p14="http://schemas.microsoft.com/office/powerpoint/2010/main" val="7560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43" presetClass="path" presetSubtype="0" accel="50000" decel="50000" fill="hold" grpId="1" nodeType="withEffect">
                                  <p:stCondLst>
                                    <p:cond delay="0"/>
                                  </p:stCondLst>
                                  <p:childTnLst>
                                    <p:animMotion origin="layout" path="M 3.125E-6 3.7037E-7 L 0.0345 3.7037E-7 C 0.04987 3.7037E-7 0.06927 -0.02662 0.06927 -0.04769 L 0.06927 -0.09491 " pathEditMode="relative" rAng="0" ptsTypes="AAAA">
                                      <p:cBhvr>
                                        <p:cTn id="16" dur="2000" fill="hold"/>
                                        <p:tgtEl>
                                          <p:spTgt spid="25"/>
                                        </p:tgtEl>
                                        <p:attrNameLst>
                                          <p:attrName>ppt_x</p:attrName>
                                          <p:attrName>ppt_y</p:attrName>
                                        </p:attrNameLst>
                                      </p:cBhvr>
                                      <p:rCtr x="3464" y="-4745"/>
                                    </p:animMotion>
                                  </p:childTnLst>
                                </p:cTn>
                              </p:par>
                              <p:par>
                                <p:cTn id="17" presetID="43" presetClass="path" presetSubtype="0" accel="50000" decel="50000" fill="hold" nodeType="withEffect">
                                  <p:stCondLst>
                                    <p:cond delay="0"/>
                                  </p:stCondLst>
                                  <p:childTnLst>
                                    <p:animMotion origin="layout" path="M 3.125E-6 1.85185E-6 L 0.0345 1.85185E-6 C 0.04987 1.85185E-6 0.06927 -0.02662 0.06927 -0.04769 L 0.06927 -0.09491 " pathEditMode="relative" rAng="0" ptsTypes="AAAA">
                                      <p:cBhvr>
                                        <p:cTn id="18" dur="2000" fill="hold"/>
                                        <p:tgtEl>
                                          <p:spTgt spid="26"/>
                                        </p:tgtEl>
                                        <p:attrNameLst>
                                          <p:attrName>ppt_x</p:attrName>
                                          <p:attrName>ppt_y</p:attrName>
                                        </p:attrNameLst>
                                      </p:cBhvr>
                                      <p:rCtr x="3464" y="-4745"/>
                                    </p:animMotion>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500"/>
                            </p:stCondLst>
                            <p:childTnLst>
                              <p:par>
                                <p:cTn id="27" presetID="10" presetClass="exit" presetSubtype="0" fill="hold" grpId="0" nodeType="after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6"/>
                                        </p:tgtEl>
                                      </p:cBhvr>
                                    </p:animEffect>
                                    <p:set>
                                      <p:cBhvr>
                                        <p:cTn id="32" dur="1" fill="hold">
                                          <p:stCondLst>
                                            <p:cond delay="499"/>
                                          </p:stCondLst>
                                        </p:cTn>
                                        <p:tgtEl>
                                          <p:spTgt spid="46"/>
                                        </p:tgtEl>
                                        <p:attrNameLst>
                                          <p:attrName>style.visibility</p:attrName>
                                        </p:attrNameLst>
                                      </p:cBhvr>
                                      <p:to>
                                        <p:strVal val="hidden"/>
                                      </p:to>
                                    </p:se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3500"/>
                            </p:stCondLst>
                            <p:childTnLst>
                              <p:par>
                                <p:cTn id="38" presetID="26" presetClass="emph" presetSubtype="0" fill="hold" nodeType="afterEffect">
                                  <p:stCondLst>
                                    <p:cond delay="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xit" presetSubtype="0" fill="hold" nodeType="after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2.08333E-7 -3.7037E-6 L -0.13659 -3.7037E-6 " pathEditMode="relative" rAng="0" ptsTypes="AA">
                                      <p:cBhvr>
                                        <p:cTn id="52" dur="2000" fill="hold"/>
                                        <p:tgtEl>
                                          <p:spTgt spid="28"/>
                                        </p:tgtEl>
                                        <p:attrNameLst>
                                          <p:attrName>ppt_x</p:attrName>
                                          <p:attrName>ppt_y</p:attrName>
                                        </p:attrNameLst>
                                      </p:cBhvr>
                                      <p:rCtr x="-6836" y="0"/>
                                    </p:animMotion>
                                  </p:childTnLst>
                                </p:cTn>
                              </p:par>
                              <p:par>
                                <p:cTn id="53" presetID="0" presetClass="path" presetSubtype="0" accel="50000" decel="50000" fill="hold" nodeType="withEffect">
                                  <p:stCondLst>
                                    <p:cond delay="0"/>
                                  </p:stCondLst>
                                  <p:childTnLst>
                                    <p:animMotion origin="layout" path="M -2.08333E-7 3.33333E-6 L -0.13659 3.33333E-6 " pathEditMode="relative" rAng="0" ptsTypes="AA">
                                      <p:cBhvr>
                                        <p:cTn id="54" dur="2000" fill="hold"/>
                                        <p:tgtEl>
                                          <p:spTgt spid="50"/>
                                        </p:tgtEl>
                                        <p:attrNameLst>
                                          <p:attrName>ppt_x</p:attrName>
                                          <p:attrName>ppt_y</p:attrName>
                                        </p:attrNameLst>
                                      </p:cBhvr>
                                      <p:rCtr x="-6836" y="0"/>
                                    </p:animMotion>
                                  </p:childTnLst>
                                </p:cTn>
                              </p:par>
                              <p:par>
                                <p:cTn id="55" presetID="10" presetClass="exit" presetSubtype="0" fill="hold" grpId="0" nodeType="withEffect">
                                  <p:stCondLst>
                                    <p:cond delay="200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10" presetClass="exit" presetSubtype="0" fill="hold" nodeType="withEffect">
                                  <p:stCondLst>
                                    <p:cond delay="200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ntr" presetSubtype="0" fill="hold" nodeType="withEffect">
                                  <p:stCondLst>
                                    <p:cond delay="20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childTnLst>
                          </p:cTn>
                        </p:par>
                        <p:par>
                          <p:cTn id="64" fill="hold">
                            <p:stCondLst>
                              <p:cond delay="25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000"/>
                            </p:stCondLst>
                            <p:childTnLst>
                              <p:par>
                                <p:cTn id="69" presetID="26" presetClass="emph" presetSubtype="0" fill="hold" nodeType="afterEffect">
                                  <p:stCondLst>
                                    <p:cond delay="0"/>
                                  </p:stCondLst>
                                  <p:childTnLst>
                                    <p:animEffect transition="out" filter="fade">
                                      <p:cBhvr>
                                        <p:cTn id="70" dur="500" tmFilter="0, 0; .2, .5; .8, .5; 1, 0"/>
                                        <p:tgtEl>
                                          <p:spTgt spid="15"/>
                                        </p:tgtEl>
                                      </p:cBhvr>
                                    </p:animEffect>
                                    <p:animScale>
                                      <p:cBhvr>
                                        <p:cTn id="71" dur="250" autoRev="1" fill="hold"/>
                                        <p:tgtEl>
                                          <p:spTgt spid="15"/>
                                        </p:tgtEl>
                                      </p:cBhvr>
                                      <p:by x="105000" y="105000"/>
                                    </p:animScale>
                                  </p:childTnLst>
                                </p:cTn>
                              </p:par>
                            </p:childTnLst>
                          </p:cTn>
                        </p:par>
                        <p:par>
                          <p:cTn id="72" fill="hold">
                            <p:stCondLst>
                              <p:cond delay="3500"/>
                            </p:stCondLst>
                            <p:childTnLst>
                              <p:par>
                                <p:cTn id="73" presetID="10"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par>
                          <p:cTn id="76" fill="hold">
                            <p:stCondLst>
                              <p:cond delay="4000"/>
                            </p:stCondLst>
                            <p:childTnLst>
                              <p:par>
                                <p:cTn id="77" presetID="10" presetClass="exit" presetSubtype="0" fill="hold" nodeType="afterEffect">
                                  <p:stCondLst>
                                    <p:cond delay="0"/>
                                  </p:stCondLst>
                                  <p:childTnLst>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childTnLst>
                          </p:cTn>
                        </p:par>
                        <p:par>
                          <p:cTn id="80" fill="hold">
                            <p:stCondLst>
                              <p:cond delay="4500"/>
                            </p:stCondLst>
                            <p:childTnLst>
                              <p:par>
                                <p:cTn id="81" presetID="0" presetClass="path" presetSubtype="0" accel="50000" decel="50000" fill="hold" grpId="0" nodeType="afterEffect">
                                  <p:stCondLst>
                                    <p:cond delay="0"/>
                                  </p:stCondLst>
                                  <p:childTnLst>
                                    <p:animMotion origin="layout" path="M -4.58333E-6 7.40741E-7 L -0.07994 7.40741E-7 " pathEditMode="relative" rAng="0" ptsTypes="AA">
                                      <p:cBhvr>
                                        <p:cTn id="82" dur="2000" fill="hold"/>
                                        <p:tgtEl>
                                          <p:spTgt spid="32"/>
                                        </p:tgtEl>
                                        <p:attrNameLst>
                                          <p:attrName>ppt_x</p:attrName>
                                          <p:attrName>ppt_y</p:attrName>
                                        </p:attrNameLst>
                                      </p:cBhvr>
                                      <p:rCtr x="-3997" y="0"/>
                                    </p:animMotion>
                                  </p:childTnLst>
                                </p:cTn>
                              </p:par>
                              <p:par>
                                <p:cTn id="83" presetID="0" presetClass="path" presetSubtype="0" accel="50000" decel="50000" fill="hold" nodeType="withEffect">
                                  <p:stCondLst>
                                    <p:cond delay="0"/>
                                  </p:stCondLst>
                                  <p:childTnLst>
                                    <p:animMotion origin="layout" path="M -4.16667E-6 -7.40741E-7 L -0.07994 -7.40741E-7 " pathEditMode="relative" rAng="0" ptsTypes="AA">
                                      <p:cBhvr>
                                        <p:cTn id="84" dur="2000" fill="hold"/>
                                        <p:tgtEl>
                                          <p:spTgt spid="53"/>
                                        </p:tgtEl>
                                        <p:attrNameLst>
                                          <p:attrName>ppt_x</p:attrName>
                                          <p:attrName>ppt_y</p:attrName>
                                        </p:attrNameLst>
                                      </p:cBhvr>
                                      <p:rCtr x="-3997" y="0"/>
                                    </p:animMotion>
                                  </p:childTnLst>
                                </p:cTn>
                              </p:par>
                              <p:par>
                                <p:cTn id="85" presetID="10" presetClass="exit" presetSubtype="0" fill="hold" grpId="0" nodeType="withEffect">
                                  <p:stCondLst>
                                    <p:cond delay="200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par>
                                <p:cTn id="88" presetID="10" presetClass="exit" presetSubtype="0" fill="hold" nodeType="withEffect">
                                  <p:stCondLst>
                                    <p:cond delay="2000"/>
                                  </p:stCondLst>
                                  <p:childTnLst>
                                    <p:animEffect transition="out" filter="fade">
                                      <p:cBhvr>
                                        <p:cTn id="89" dur="500"/>
                                        <p:tgtEl>
                                          <p:spTgt spid="54"/>
                                        </p:tgtEl>
                                      </p:cBhvr>
                                    </p:animEffect>
                                    <p:set>
                                      <p:cBhvr>
                                        <p:cTn id="90" dur="1" fill="hold">
                                          <p:stCondLst>
                                            <p:cond delay="499"/>
                                          </p:stCondLst>
                                        </p:cTn>
                                        <p:tgtEl>
                                          <p:spTgt spid="54"/>
                                        </p:tgtEl>
                                        <p:attrNameLst>
                                          <p:attrName>style.visibility</p:attrName>
                                        </p:attrNameLst>
                                      </p:cBhvr>
                                      <p:to>
                                        <p:strVal val="hidden"/>
                                      </p:to>
                                    </p:set>
                                  </p:childTnLst>
                                </p:cTn>
                              </p:par>
                              <p:par>
                                <p:cTn id="91" presetID="1" presetClass="entr" presetSubtype="0" fill="hold" nodeType="withEffect">
                                  <p:stCondLst>
                                    <p:cond delay="2000"/>
                                  </p:stCondLst>
                                  <p:childTnLst>
                                    <p:set>
                                      <p:cBhvr>
                                        <p:cTn id="92" dur="1" fill="hold">
                                          <p:stCondLst>
                                            <p:cond delay="0"/>
                                          </p:stCondLst>
                                        </p:cTn>
                                        <p:tgtEl>
                                          <p:spTgt spid="61"/>
                                        </p:tgtEl>
                                        <p:attrNameLst>
                                          <p:attrName>style.visibility</p:attrName>
                                        </p:attrNameLst>
                                      </p:cBhvr>
                                      <p:to>
                                        <p:strVal val="visible"/>
                                      </p:to>
                                    </p:set>
                                  </p:childTnLst>
                                </p:cTn>
                              </p:par>
                            </p:childTnLst>
                          </p:cTn>
                        </p:par>
                        <p:par>
                          <p:cTn id="93" fill="hold">
                            <p:stCondLst>
                              <p:cond delay="7000"/>
                            </p:stCondLst>
                            <p:childTnLst>
                              <p:par>
                                <p:cTn id="94" presetID="2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up)">
                                      <p:cBhvr>
                                        <p:cTn id="96" dur="500"/>
                                        <p:tgtEl>
                                          <p:spTgt spid="33"/>
                                        </p:tgtEl>
                                      </p:cBhvr>
                                    </p:animEffect>
                                  </p:childTnLst>
                                </p:cTn>
                              </p:par>
                            </p:childTnLst>
                          </p:cTn>
                        </p:par>
                        <p:par>
                          <p:cTn id="97" fill="hold">
                            <p:stCondLst>
                              <p:cond delay="7500"/>
                            </p:stCondLst>
                            <p:childTnLst>
                              <p:par>
                                <p:cTn id="98" presetID="26" presetClass="emph" presetSubtype="0" fill="hold" nodeType="afterEffect">
                                  <p:stCondLst>
                                    <p:cond delay="0"/>
                                  </p:stCondLst>
                                  <p:childTnLst>
                                    <p:animEffect transition="out" filter="fade">
                                      <p:cBhvr>
                                        <p:cTn id="99" dur="500" tmFilter="0, 0; .2, .5; .8, .5; 1, 0"/>
                                        <p:tgtEl>
                                          <p:spTgt spid="13"/>
                                        </p:tgtEl>
                                      </p:cBhvr>
                                    </p:animEffect>
                                    <p:animScale>
                                      <p:cBhvr>
                                        <p:cTn id="100" dur="250" autoRev="1" fill="hold"/>
                                        <p:tgtEl>
                                          <p:spTgt spid="13"/>
                                        </p:tgtEl>
                                      </p:cBhvr>
                                      <p:by x="105000" y="105000"/>
                                    </p:animScale>
                                  </p:childTnLst>
                                </p:cTn>
                              </p:par>
                            </p:childTnLst>
                          </p:cTn>
                        </p:par>
                        <p:par>
                          <p:cTn id="101" fill="hold">
                            <p:stCondLst>
                              <p:cond delay="8000"/>
                            </p:stCondLst>
                            <p:childTnLst>
                              <p:par>
                                <p:cTn id="102" presetID="10" presetClass="entr" presetSubtype="0" fill="hold"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500"/>
                                        <p:tgtEl>
                                          <p:spTgt spid="7"/>
                                        </p:tgtEl>
                                      </p:cBhvr>
                                    </p:animEffect>
                                  </p:childTnLst>
                                </p:cTn>
                              </p:par>
                            </p:childTnLst>
                          </p:cTn>
                        </p:par>
                        <p:par>
                          <p:cTn id="105" fill="hold">
                            <p:stCondLst>
                              <p:cond delay="8500"/>
                            </p:stCondLst>
                            <p:childTnLst>
                              <p:par>
                                <p:cTn id="106" presetID="10" presetClass="exit" presetSubtype="0" fill="hold" nodeType="afterEffect">
                                  <p:stCondLst>
                                    <p:cond delay="0"/>
                                  </p:stCondLst>
                                  <p:childTnLst>
                                    <p:animEffect transition="out" filter="fade">
                                      <p:cBhvr>
                                        <p:cTn id="107" dur="500"/>
                                        <p:tgtEl>
                                          <p:spTgt spid="33"/>
                                        </p:tgtEl>
                                      </p:cBhvr>
                                    </p:animEffect>
                                    <p:set>
                                      <p:cBhvr>
                                        <p:cTn id="108" dur="1" fill="hold">
                                          <p:stCondLst>
                                            <p:cond delay="499"/>
                                          </p:stCondLst>
                                        </p:cTn>
                                        <p:tgtEl>
                                          <p:spTgt spid="33"/>
                                        </p:tgtEl>
                                        <p:attrNameLst>
                                          <p:attrName>style.visibility</p:attrName>
                                        </p:attrNameLst>
                                      </p:cBhvr>
                                      <p:to>
                                        <p:strVal val="hidden"/>
                                      </p:to>
                                    </p:set>
                                  </p:childTnLst>
                                </p:cTn>
                              </p:par>
                            </p:childTnLst>
                          </p:cTn>
                        </p:par>
                        <p:par>
                          <p:cTn id="109" fill="hold">
                            <p:stCondLst>
                              <p:cond delay="9000"/>
                            </p:stCondLst>
                            <p:childTnLst>
                              <p:par>
                                <p:cTn id="110" presetID="10" presetClass="entr" presetSubtype="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0" presetClass="path" presetSubtype="0" accel="50000" decel="50000" fill="hold" grpId="1" nodeType="withEffect">
                                  <p:stCondLst>
                                    <p:cond delay="0"/>
                                  </p:stCondLst>
                                  <p:childTnLst>
                                    <p:animMotion origin="layout" path="M -0.00117 0.00694 L 0.1457 0.10162 " pathEditMode="relative" rAng="0" ptsTypes="AA">
                                      <p:cBhvr>
                                        <p:cTn id="114" dur="2000" fill="hold"/>
                                        <p:tgtEl>
                                          <p:spTgt spid="35"/>
                                        </p:tgtEl>
                                        <p:attrNameLst>
                                          <p:attrName>ppt_x</p:attrName>
                                          <p:attrName>ppt_y</p:attrName>
                                        </p:attrNameLst>
                                      </p:cBhvr>
                                      <p:rCtr x="7344" y="4722"/>
                                    </p:animMotion>
                                  </p:childTnLst>
                                  <p:subTnLst>
                                    <p:set>
                                      <p:cBhvr override="childStyle">
                                        <p:cTn dur="1" fill="hold" display="0" masterRel="nextClick" afterEffect="1"/>
                                        <p:tgtEl>
                                          <p:spTgt spid="35"/>
                                        </p:tgtEl>
                                        <p:attrNameLst>
                                          <p:attrName>style.visibility</p:attrName>
                                        </p:attrNameLst>
                                      </p:cBhvr>
                                      <p:to>
                                        <p:strVal val="hidden"/>
                                      </p:to>
                                    </p:set>
                                  </p:subTnLst>
                                </p:cTn>
                              </p:par>
                              <p:par>
                                <p:cTn id="115" presetID="10" presetClass="entr" presetSubtype="0"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500"/>
                                        <p:tgtEl>
                                          <p:spTgt spid="48"/>
                                        </p:tgtEl>
                                      </p:cBhvr>
                                    </p:animEffect>
                                  </p:childTnLst>
                                </p:cTn>
                              </p:par>
                              <p:par>
                                <p:cTn id="118" presetID="0" presetClass="path" presetSubtype="0" accel="50000" decel="50000" fill="hold" nodeType="withEffect">
                                  <p:stCondLst>
                                    <p:cond delay="0"/>
                                  </p:stCondLst>
                                  <p:childTnLst>
                                    <p:animMotion origin="layout" path="M -0.00417 0.00416 L 0.14583 0.10162 " pathEditMode="relative" rAng="0" ptsTypes="AA">
                                      <p:cBhvr>
                                        <p:cTn id="119" dur="2000" fill="hold"/>
                                        <p:tgtEl>
                                          <p:spTgt spid="48"/>
                                        </p:tgtEl>
                                        <p:attrNameLst>
                                          <p:attrName>ppt_x</p:attrName>
                                          <p:attrName>ppt_y</p:attrName>
                                        </p:attrNameLst>
                                      </p:cBhvr>
                                      <p:rCtr x="7500" y="4861"/>
                                    </p:animMotion>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par>
                          <p:cTn id="120" fill="hold">
                            <p:stCondLst>
                              <p:cond delay="1100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par>
                          <p:cTn id="124" fill="hold">
                            <p:stCondLst>
                              <p:cond delay="11500"/>
                            </p:stCondLst>
                            <p:childTnLst>
                              <p:par>
                                <p:cTn id="125" presetID="10" presetClass="entr" presetSubtype="0" fill="hold" nodeType="after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par>
                                <p:cTn id="128" presetID="10" presetClass="exit" presetSubtype="0" fill="hold" nodeType="withEffect">
                                  <p:stCondLst>
                                    <p:cond delay="0"/>
                                  </p:stCondLst>
                                  <p:childTnLst>
                                    <p:animEffect transition="out" filter="fade">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childTnLst>
                          </p:cTn>
                        </p:par>
                        <p:par>
                          <p:cTn id="131" fill="hold">
                            <p:stCondLst>
                              <p:cond delay="12000"/>
                            </p:stCondLst>
                            <p:childTnLst>
                              <p:par>
                                <p:cTn id="132" presetID="10" presetClass="exit" presetSubtype="0" fill="hold" grpId="2" nodeType="afterEffect">
                                  <p:stCondLst>
                                    <p:cond delay="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26"/>
                                        </p:tgtEl>
                                      </p:cBhvr>
                                    </p:animEffect>
                                    <p:set>
                                      <p:cBhvr>
                                        <p:cTn id="137" dur="1" fill="hold">
                                          <p:stCondLst>
                                            <p:cond delay="499"/>
                                          </p:stCondLst>
                                        </p:cTn>
                                        <p:tgtEl>
                                          <p:spTgt spid="26"/>
                                        </p:tgtEl>
                                        <p:attrNameLst>
                                          <p:attrName>style.visibility</p:attrName>
                                        </p:attrNameLst>
                                      </p:cBhvr>
                                      <p:to>
                                        <p:strVal val="hidden"/>
                                      </p:to>
                                    </p:set>
                                  </p:childTnLst>
                                </p:cTn>
                              </p:par>
                            </p:childTnLst>
                          </p:cTn>
                        </p:par>
                        <p:par>
                          <p:cTn id="138" fill="hold">
                            <p:stCondLst>
                              <p:cond delay="12500"/>
                            </p:stCondLst>
                            <p:childTnLst>
                              <p:par>
                                <p:cTn id="139" presetID="0" presetClass="path" presetSubtype="0" accel="50000" decel="50000" fill="hold" grpId="0" nodeType="afterEffect">
                                  <p:stCondLst>
                                    <p:cond delay="0"/>
                                  </p:stCondLst>
                                  <p:childTnLst>
                                    <p:animMotion origin="layout" path="M 1.45833E-6 -2.59259E-6 L 0.14635 -0.0537 " pathEditMode="relative" rAng="0" ptsTypes="AA">
                                      <p:cBhvr>
                                        <p:cTn id="140" dur="2000" fill="hold"/>
                                        <p:tgtEl>
                                          <p:spTgt spid="20"/>
                                        </p:tgtEl>
                                        <p:attrNameLst>
                                          <p:attrName>ppt_x</p:attrName>
                                          <p:attrName>ppt_y</p:attrName>
                                        </p:attrNameLst>
                                      </p:cBhvr>
                                      <p:rCtr x="7318" y="-2685"/>
                                    </p:animMotion>
                                  </p:childTnLst>
                                </p:cTn>
                              </p:par>
                              <p:par>
                                <p:cTn id="141" presetID="0" presetClass="path" presetSubtype="0" accel="50000" decel="50000" fill="hold" nodeType="withEffect">
                                  <p:stCondLst>
                                    <p:cond delay="0"/>
                                  </p:stCondLst>
                                  <p:childTnLst>
                                    <p:animMotion origin="layout" path="M 1.45833E-6 -2.59259E-6 L 0.14635 -0.0537 " pathEditMode="relative" rAng="0" ptsTypes="AA">
                                      <p:cBhvr>
                                        <p:cTn id="142" dur="2000" fill="hold"/>
                                        <p:tgtEl>
                                          <p:spTgt spid="47"/>
                                        </p:tgtEl>
                                        <p:attrNameLst>
                                          <p:attrName>ppt_x</p:attrName>
                                          <p:attrName>ppt_y</p:attrName>
                                        </p:attrNameLst>
                                      </p:cBhvr>
                                      <p:rCtr x="7318" y="-2685"/>
                                    </p:animMotion>
                                  </p:childTnLst>
                                </p:cTn>
                              </p:par>
                              <p:par>
                                <p:cTn id="143" presetID="10" presetClass="exit" presetSubtype="0" fill="hold" grpId="0" nodeType="withEffect">
                                  <p:stCondLst>
                                    <p:cond delay="2000"/>
                                  </p:stCondLst>
                                  <p:childTnLst>
                                    <p:animEffect transition="out" filter="fade">
                                      <p:cBhvr>
                                        <p:cTn id="144" dur="500"/>
                                        <p:tgtEl>
                                          <p:spTgt spid="19"/>
                                        </p:tgtEl>
                                      </p:cBhvr>
                                    </p:animEffect>
                                    <p:set>
                                      <p:cBhvr>
                                        <p:cTn id="145" dur="1" fill="hold">
                                          <p:stCondLst>
                                            <p:cond delay="499"/>
                                          </p:stCondLst>
                                        </p:cTn>
                                        <p:tgtEl>
                                          <p:spTgt spid="19"/>
                                        </p:tgtEl>
                                        <p:attrNameLst>
                                          <p:attrName>style.visibility</p:attrName>
                                        </p:attrNameLst>
                                      </p:cBhvr>
                                      <p:to>
                                        <p:strVal val="hidden"/>
                                      </p:to>
                                    </p:set>
                                  </p:childTnLst>
                                </p:cTn>
                              </p:par>
                              <p:par>
                                <p:cTn id="146" presetID="10" presetClass="exit" presetSubtype="0" fill="hold" nodeType="withEffect">
                                  <p:stCondLst>
                                    <p:cond delay="2000"/>
                                  </p:stCondLst>
                                  <p:childTnLst>
                                    <p:animEffect transition="out" filter="fade">
                                      <p:cBhvr>
                                        <p:cTn id="147" dur="500"/>
                                        <p:tgtEl>
                                          <p:spTgt spid="51"/>
                                        </p:tgtEl>
                                      </p:cBhvr>
                                    </p:animEffect>
                                    <p:set>
                                      <p:cBhvr>
                                        <p:cTn id="148" dur="1" fill="hold">
                                          <p:stCondLst>
                                            <p:cond delay="499"/>
                                          </p:stCondLst>
                                        </p:cTn>
                                        <p:tgtEl>
                                          <p:spTgt spid="51"/>
                                        </p:tgtEl>
                                        <p:attrNameLst>
                                          <p:attrName>style.visibility</p:attrName>
                                        </p:attrNameLst>
                                      </p:cBhvr>
                                      <p:to>
                                        <p:strVal val="hidden"/>
                                      </p:to>
                                    </p:set>
                                  </p:childTnLst>
                                </p:cTn>
                              </p:par>
                              <p:par>
                                <p:cTn id="149" presetID="10" presetClass="entr" presetSubtype="0" fill="hold" grpId="1" nodeType="withEffect">
                                  <p:stCondLst>
                                    <p:cond delay="2000"/>
                                  </p:stCondLst>
                                  <p:childTnLst>
                                    <p:set>
                                      <p:cBhvr>
                                        <p:cTn id="150" dur="1" fill="hold">
                                          <p:stCondLst>
                                            <p:cond delay="0"/>
                                          </p:stCondLst>
                                        </p:cTn>
                                        <p:tgtEl>
                                          <p:spTgt spid="18"/>
                                        </p:tgtEl>
                                        <p:attrNameLst>
                                          <p:attrName>style.visibility</p:attrName>
                                        </p:attrNameLst>
                                      </p:cBhvr>
                                      <p:to>
                                        <p:strVal val="visible"/>
                                      </p:to>
                                    </p:set>
                                    <p:animEffect transition="in" filter="fade">
                                      <p:cBhvr>
                                        <p:cTn id="151" dur="500"/>
                                        <p:tgtEl>
                                          <p:spTgt spid="18"/>
                                        </p:tgtEl>
                                      </p:cBhvr>
                                    </p:animEffect>
                                  </p:childTnLst>
                                </p:cTn>
                              </p:par>
                              <p:par>
                                <p:cTn id="152" presetID="10" presetClass="entr" presetSubtype="0" fill="hold" nodeType="withEffect">
                                  <p:stCondLst>
                                    <p:cond delay="2000"/>
                                  </p:stCondLst>
                                  <p:childTnLst>
                                    <p:set>
                                      <p:cBhvr>
                                        <p:cTn id="153" dur="1" fill="hold">
                                          <p:stCondLst>
                                            <p:cond delay="0"/>
                                          </p:stCondLst>
                                        </p:cTn>
                                        <p:tgtEl>
                                          <p:spTgt spid="52"/>
                                        </p:tgtEl>
                                        <p:attrNameLst>
                                          <p:attrName>style.visibility</p:attrName>
                                        </p:attrNameLst>
                                      </p:cBhvr>
                                      <p:to>
                                        <p:strVal val="visible"/>
                                      </p:to>
                                    </p:set>
                                    <p:animEffect transition="in" filter="fade">
                                      <p:cBhvr>
                                        <p:cTn id="154" dur="500"/>
                                        <p:tgtEl>
                                          <p:spTgt spid="52"/>
                                        </p:tgtEl>
                                      </p:cBhvr>
                                    </p:animEffect>
                                  </p:childTnLst>
                                </p:cTn>
                              </p:par>
                            </p:childTnLst>
                          </p:cTn>
                        </p:par>
                        <p:par>
                          <p:cTn id="155" fill="hold">
                            <p:stCondLst>
                              <p:cond delay="15000"/>
                            </p:stCondLst>
                            <p:childTnLst>
                              <p:par>
                                <p:cTn id="156" presetID="22" presetClass="entr" presetSubtype="1"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wipe(up)">
                                      <p:cBhvr>
                                        <p:cTn id="158" dur="500"/>
                                        <p:tgtEl>
                                          <p:spTgt spid="37"/>
                                        </p:tgtEl>
                                      </p:cBhvr>
                                    </p:animEffect>
                                  </p:childTnLst>
                                </p:cTn>
                              </p:par>
                            </p:childTnLst>
                          </p:cTn>
                        </p:par>
                        <p:par>
                          <p:cTn id="159" fill="hold">
                            <p:stCondLst>
                              <p:cond delay="15500"/>
                            </p:stCondLst>
                            <p:childTnLst>
                              <p:par>
                                <p:cTn id="160" presetID="26" presetClass="emph" presetSubtype="0" fill="hold" nodeType="afterEffect">
                                  <p:stCondLst>
                                    <p:cond delay="0"/>
                                  </p:stCondLst>
                                  <p:childTnLst>
                                    <p:animEffect transition="out" filter="fade">
                                      <p:cBhvr>
                                        <p:cTn id="161" dur="500" tmFilter="0, 0; .2, .5; .8, .5; 1, 0"/>
                                        <p:tgtEl>
                                          <p:spTgt spid="16"/>
                                        </p:tgtEl>
                                      </p:cBhvr>
                                    </p:animEffect>
                                    <p:animScale>
                                      <p:cBhvr>
                                        <p:cTn id="162" dur="250" autoRev="1" fill="hold"/>
                                        <p:tgtEl>
                                          <p:spTgt spid="16"/>
                                        </p:tgtEl>
                                      </p:cBhvr>
                                      <p:by x="105000" y="105000"/>
                                    </p:animScale>
                                  </p:childTnLst>
                                </p:cTn>
                              </p:par>
                            </p:childTnLst>
                          </p:cTn>
                        </p:par>
                        <p:par>
                          <p:cTn id="163" fill="hold">
                            <p:stCondLst>
                              <p:cond delay="16000"/>
                            </p:stCondLst>
                            <p:childTnLst>
                              <p:par>
                                <p:cTn id="164" presetID="10" presetClass="entr" presetSubtype="0" fill="hold" nodeType="afterEffect">
                                  <p:stCondLst>
                                    <p:cond delay="0"/>
                                  </p:stCondLst>
                                  <p:childTnLst>
                                    <p:set>
                                      <p:cBhvr>
                                        <p:cTn id="165" dur="1" fill="hold">
                                          <p:stCondLst>
                                            <p:cond delay="0"/>
                                          </p:stCondLst>
                                        </p:cTn>
                                        <p:tgtEl>
                                          <p:spTgt spid="9"/>
                                        </p:tgtEl>
                                        <p:attrNameLst>
                                          <p:attrName>style.visibility</p:attrName>
                                        </p:attrNameLst>
                                      </p:cBhvr>
                                      <p:to>
                                        <p:strVal val="visible"/>
                                      </p:to>
                                    </p:set>
                                    <p:animEffect transition="in" filter="fade">
                                      <p:cBhvr>
                                        <p:cTn id="166" dur="500"/>
                                        <p:tgtEl>
                                          <p:spTgt spid="9"/>
                                        </p:tgtEl>
                                      </p:cBhvr>
                                    </p:animEffect>
                                  </p:childTnLst>
                                </p:cTn>
                              </p:par>
                              <p:par>
                                <p:cTn id="167" presetID="10" presetClass="exit" presetSubtype="0" fill="hold" nodeType="withEffect">
                                  <p:stCondLst>
                                    <p:cond delay="0"/>
                                  </p:stCondLst>
                                  <p:childTnLst>
                                    <p:animEffect transition="out" filter="fade">
                                      <p:cBhvr>
                                        <p:cTn id="168" dur="500"/>
                                        <p:tgtEl>
                                          <p:spTgt spid="37"/>
                                        </p:tgtEl>
                                      </p:cBhvr>
                                    </p:animEffect>
                                    <p:set>
                                      <p:cBhvr>
                                        <p:cTn id="169" dur="1" fill="hold">
                                          <p:stCondLst>
                                            <p:cond delay="499"/>
                                          </p:stCondLst>
                                        </p:cTn>
                                        <p:tgtEl>
                                          <p:spTgt spid="37"/>
                                        </p:tgtEl>
                                        <p:attrNameLst>
                                          <p:attrName>style.visibility</p:attrName>
                                        </p:attrNameLst>
                                      </p:cBhvr>
                                      <p:to>
                                        <p:strVal val="hidden"/>
                                      </p:to>
                                    </p:set>
                                  </p:childTnLst>
                                </p:cTn>
                              </p:par>
                            </p:childTnLst>
                          </p:cTn>
                        </p:par>
                        <p:par>
                          <p:cTn id="170" fill="hold">
                            <p:stCondLst>
                              <p:cond delay="16500"/>
                            </p:stCondLst>
                            <p:childTnLst>
                              <p:par>
                                <p:cTn id="171" presetID="0" presetClass="path" presetSubtype="0" accel="50000" decel="50000" fill="hold" grpId="1" nodeType="afterEffect">
                                  <p:stCondLst>
                                    <p:cond delay="0"/>
                                  </p:stCondLst>
                                  <p:childTnLst>
                                    <p:animMotion origin="layout" path="M 0.14635 -0.0537 L -0.00378 0.00232 " pathEditMode="relative" rAng="0" ptsTypes="AA">
                                      <p:cBhvr>
                                        <p:cTn id="172" dur="2000" fill="hold"/>
                                        <p:tgtEl>
                                          <p:spTgt spid="20"/>
                                        </p:tgtEl>
                                        <p:attrNameLst>
                                          <p:attrName>ppt_x</p:attrName>
                                          <p:attrName>ppt_y</p:attrName>
                                        </p:attrNameLst>
                                      </p:cBhvr>
                                      <p:rCtr x="-7513" y="2801"/>
                                    </p:animMotion>
                                  </p:childTnLst>
                                </p:cTn>
                              </p:par>
                              <p:par>
                                <p:cTn id="173" presetID="0" presetClass="path" presetSubtype="0" accel="50000" decel="50000" fill="hold" nodeType="withEffect">
                                  <p:stCondLst>
                                    <p:cond delay="0"/>
                                  </p:stCondLst>
                                  <p:childTnLst>
                                    <p:animMotion origin="layout" path="M 0.14635 -0.0537 L -0.00378 0.00232 " pathEditMode="relative" rAng="0" ptsTypes="AA">
                                      <p:cBhvr>
                                        <p:cTn id="174" dur="2000" fill="hold"/>
                                        <p:tgtEl>
                                          <p:spTgt spid="47"/>
                                        </p:tgtEl>
                                        <p:attrNameLst>
                                          <p:attrName>ppt_x</p:attrName>
                                          <p:attrName>ppt_y</p:attrName>
                                        </p:attrNameLst>
                                      </p:cBhvr>
                                      <p:rCtr x="-7513" y="2801"/>
                                    </p:animMotion>
                                  </p:childTnLst>
                                </p:cTn>
                              </p:par>
                              <p:par>
                                <p:cTn id="175" presetID="10" presetClass="exit" presetSubtype="0" fill="hold" grpId="0" nodeType="withEffect">
                                  <p:stCondLst>
                                    <p:cond delay="2000"/>
                                  </p:stCondLst>
                                  <p:childTnLst>
                                    <p:animEffect transition="out" filter="fade">
                                      <p:cBhvr>
                                        <p:cTn id="176" dur="500"/>
                                        <p:tgtEl>
                                          <p:spTgt spid="18"/>
                                        </p:tgtEl>
                                      </p:cBhvr>
                                    </p:animEffect>
                                    <p:set>
                                      <p:cBhvr>
                                        <p:cTn id="177" dur="1" fill="hold">
                                          <p:stCondLst>
                                            <p:cond delay="499"/>
                                          </p:stCondLst>
                                        </p:cTn>
                                        <p:tgtEl>
                                          <p:spTgt spid="18"/>
                                        </p:tgtEl>
                                        <p:attrNameLst>
                                          <p:attrName>style.visibility</p:attrName>
                                        </p:attrNameLst>
                                      </p:cBhvr>
                                      <p:to>
                                        <p:strVal val="hidden"/>
                                      </p:to>
                                    </p:set>
                                  </p:childTnLst>
                                </p:cTn>
                              </p:par>
                              <p:par>
                                <p:cTn id="178" presetID="10" presetClass="exit" presetSubtype="0" fill="hold" nodeType="withEffect">
                                  <p:stCondLst>
                                    <p:cond delay="2000"/>
                                  </p:stCondLst>
                                  <p:childTnLst>
                                    <p:animEffect transition="out" filter="fade">
                                      <p:cBhvr>
                                        <p:cTn id="179" dur="500"/>
                                        <p:tgtEl>
                                          <p:spTgt spid="52"/>
                                        </p:tgtEl>
                                      </p:cBhvr>
                                    </p:animEffect>
                                    <p:set>
                                      <p:cBhvr>
                                        <p:cTn id="180" dur="1" fill="hold">
                                          <p:stCondLst>
                                            <p:cond delay="499"/>
                                          </p:stCondLst>
                                        </p:cTn>
                                        <p:tgtEl>
                                          <p:spTgt spid="52"/>
                                        </p:tgtEl>
                                        <p:attrNameLst>
                                          <p:attrName>style.visibility</p:attrName>
                                        </p:attrNameLst>
                                      </p:cBhvr>
                                      <p:to>
                                        <p:strVal val="hidden"/>
                                      </p:to>
                                    </p:set>
                                  </p:childTnLst>
                                </p:cTn>
                              </p:par>
                            </p:childTnLst>
                          </p:cTn>
                        </p:par>
                        <p:par>
                          <p:cTn id="181" fill="hold">
                            <p:stCondLst>
                              <p:cond delay="19000"/>
                            </p:stCondLst>
                            <p:childTnLst>
                              <p:par>
                                <p:cTn id="182" presetID="0" presetClass="path" presetSubtype="0" accel="50000" decel="50000" fill="hold" nodeType="afterEffect">
                                  <p:stCondLst>
                                    <p:cond delay="0"/>
                                  </p:stCondLst>
                                  <p:childTnLst>
                                    <p:animMotion origin="layout" path="M -4.58333E-6 -4.07407E-6 L -0.21367 -0.06319 " pathEditMode="relative" rAng="0" ptsTypes="AA">
                                      <p:cBhvr>
                                        <p:cTn id="183" dur="2000" fill="hold"/>
                                        <p:tgtEl>
                                          <p:spTgt spid="55"/>
                                        </p:tgtEl>
                                        <p:attrNameLst>
                                          <p:attrName>ppt_x</p:attrName>
                                          <p:attrName>ppt_y</p:attrName>
                                        </p:attrNameLst>
                                      </p:cBhvr>
                                      <p:rCtr x="-10690" y="-3171"/>
                                    </p:animMotion>
                                  </p:childTnLst>
                                </p:cTn>
                              </p:par>
                              <p:par>
                                <p:cTn id="184" presetID="1" presetClass="entr" presetSubtype="0" fill="hold" nodeType="withEffect">
                                  <p:stCondLst>
                                    <p:cond delay="0"/>
                                  </p:stCondLst>
                                  <p:childTnLst>
                                    <p:set>
                                      <p:cBhvr>
                                        <p:cTn id="185" dur="1" fill="hold">
                                          <p:stCondLst>
                                            <p:cond delay="0"/>
                                          </p:stCondLst>
                                        </p:cTn>
                                        <p:tgtEl>
                                          <p:spTgt spid="58"/>
                                        </p:tgtEl>
                                        <p:attrNameLst>
                                          <p:attrName>style.visibility</p:attrName>
                                        </p:attrNameLst>
                                      </p:cBhvr>
                                      <p:to>
                                        <p:strVal val="visible"/>
                                      </p:to>
                                    </p:set>
                                  </p:childTnLst>
                                </p:cTn>
                              </p:par>
                            </p:childTnLst>
                          </p:cTn>
                        </p:par>
                        <p:par>
                          <p:cTn id="186" fill="hold">
                            <p:stCondLst>
                              <p:cond delay="21000"/>
                            </p:stCondLst>
                            <p:childTnLst>
                              <p:par>
                                <p:cTn id="187" presetID="10" presetClass="exit" presetSubtype="0" fill="hold" nodeType="afterEffect">
                                  <p:stCondLst>
                                    <p:cond delay="0"/>
                                  </p:stCondLst>
                                  <p:childTnLst>
                                    <p:animEffect transition="out" filter="fade">
                                      <p:cBhvr>
                                        <p:cTn id="188" dur="500"/>
                                        <p:tgtEl>
                                          <p:spTgt spid="58"/>
                                        </p:tgtEl>
                                      </p:cBhvr>
                                    </p:animEffect>
                                    <p:set>
                                      <p:cBhvr>
                                        <p:cTn id="189" dur="1" fill="hold">
                                          <p:stCondLst>
                                            <p:cond delay="499"/>
                                          </p:stCondLst>
                                        </p:cTn>
                                        <p:tgtEl>
                                          <p:spTgt spid="58"/>
                                        </p:tgtEl>
                                        <p:attrNameLst>
                                          <p:attrName>style.visibility</p:attrName>
                                        </p:attrNameLst>
                                      </p:cBhvr>
                                      <p:to>
                                        <p:strVal val="hidden"/>
                                      </p:to>
                                    </p:set>
                                  </p:childTnLst>
                                </p:cTn>
                              </p:par>
                            </p:childTnLst>
                          </p:cTn>
                        </p:par>
                        <p:par>
                          <p:cTn id="190" fill="hold">
                            <p:stCondLst>
                              <p:cond delay="21500"/>
                            </p:stCondLst>
                            <p:childTnLst>
                              <p:par>
                                <p:cTn id="191" presetID="1" presetClass="entr" presetSubtype="0" fill="hold" nodeType="afterEffect">
                                  <p:stCondLst>
                                    <p:cond delay="0"/>
                                  </p:stCondLst>
                                  <p:childTnLst>
                                    <p:set>
                                      <p:cBhvr>
                                        <p:cTn id="192" dur="1" fill="hold">
                                          <p:stCondLst>
                                            <p:cond delay="0"/>
                                          </p:stCondLst>
                                        </p:cTn>
                                        <p:tgtEl>
                                          <p:spTgt spid="69"/>
                                        </p:tgtEl>
                                        <p:attrNameLst>
                                          <p:attrName>style.visibility</p:attrName>
                                        </p:attrNameLst>
                                      </p:cBhvr>
                                      <p:to>
                                        <p:strVal val="visible"/>
                                      </p:to>
                                    </p:set>
                                  </p:childTnLst>
                                </p:cTn>
                              </p:par>
                            </p:childTnLst>
                          </p:cTn>
                        </p:par>
                        <p:par>
                          <p:cTn id="193" fill="hold">
                            <p:stCondLst>
                              <p:cond delay="21500"/>
                            </p:stCondLst>
                            <p:childTnLst>
                              <p:par>
                                <p:cTn id="194" presetID="10" presetClass="exit" presetSubtype="0" fill="hold" nodeType="afterEffect">
                                  <p:stCondLst>
                                    <p:cond delay="0"/>
                                  </p:stCondLst>
                                  <p:childTnLst>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childTnLst>
                          </p:cTn>
                        </p:par>
                        <p:par>
                          <p:cTn id="197" fill="hold">
                            <p:stCondLst>
                              <p:cond delay="22000"/>
                            </p:stCondLst>
                            <p:childTnLst>
                              <p:par>
                                <p:cTn id="198" presetID="10" presetClass="entr" presetSubtype="0" fill="hold" nodeType="afterEffect">
                                  <p:stCondLst>
                                    <p:cond delay="0"/>
                                  </p:stCondLst>
                                  <p:childTnLst>
                                    <p:set>
                                      <p:cBhvr>
                                        <p:cTn id="199" dur="1" fill="hold">
                                          <p:stCondLst>
                                            <p:cond delay="0"/>
                                          </p:stCondLst>
                                        </p:cTn>
                                        <p:tgtEl>
                                          <p:spTgt spid="23"/>
                                        </p:tgtEl>
                                        <p:attrNameLst>
                                          <p:attrName>style.visibility</p:attrName>
                                        </p:attrNameLst>
                                      </p:cBhvr>
                                      <p:to>
                                        <p:strVal val="visible"/>
                                      </p:to>
                                    </p:set>
                                    <p:animEffect transition="in" filter="fade">
                                      <p:cBhvr>
                                        <p:cTn id="200" dur="500"/>
                                        <p:tgtEl>
                                          <p:spTgt spid="23"/>
                                        </p:tgtEl>
                                      </p:cBhvr>
                                    </p:animEffect>
                                  </p:childTnLst>
                                </p:cTn>
                              </p:par>
                            </p:childTnLst>
                          </p:cTn>
                        </p:par>
                        <p:par>
                          <p:cTn id="201" fill="hold">
                            <p:stCondLst>
                              <p:cond delay="22500"/>
                            </p:stCondLst>
                            <p:childTnLst>
                              <p:par>
                                <p:cTn id="202" presetID="42" presetClass="path" presetSubtype="0" accel="50000" decel="50000" fill="hold" nodeType="afterEffect">
                                  <p:stCondLst>
                                    <p:cond delay="0"/>
                                  </p:stCondLst>
                                  <p:childTnLst>
                                    <p:animMotion origin="layout" path="M -0.00052 7.40741E-7 L 0.07786 0.00023 " pathEditMode="relative" rAng="0" ptsTypes="AA">
                                      <p:cBhvr>
                                        <p:cTn id="203" dur="2000" fill="hold"/>
                                        <p:tgtEl>
                                          <p:spTgt spid="61"/>
                                        </p:tgtEl>
                                        <p:attrNameLst>
                                          <p:attrName>ppt_x</p:attrName>
                                          <p:attrName>ppt_y</p:attrName>
                                        </p:attrNameLst>
                                      </p:cBhvr>
                                      <p:rCtr x="3919" y="0"/>
                                    </p:animMotion>
                                  </p:childTnLst>
                                </p:cTn>
                              </p:par>
                            </p:childTnLst>
                          </p:cTn>
                        </p:par>
                        <p:par>
                          <p:cTn id="204" fill="hold">
                            <p:stCondLst>
                              <p:cond delay="24500"/>
                            </p:stCondLst>
                            <p:childTnLst>
                              <p:par>
                                <p:cTn id="205" presetID="10" presetClass="exit" presetSubtype="0" fill="hold" grpId="1" nodeType="afterEffect">
                                  <p:stCondLst>
                                    <p:cond delay="0"/>
                                  </p:stCondLst>
                                  <p:childTnLst>
                                    <p:animEffect transition="out" filter="fade">
                                      <p:cBhvr>
                                        <p:cTn id="206" dur="500"/>
                                        <p:tgtEl>
                                          <p:spTgt spid="32"/>
                                        </p:tgtEl>
                                      </p:cBhvr>
                                    </p:animEffect>
                                    <p:set>
                                      <p:cBhvr>
                                        <p:cTn id="207" dur="1" fill="hold">
                                          <p:stCondLst>
                                            <p:cond delay="499"/>
                                          </p:stCondLst>
                                        </p:cTn>
                                        <p:tgtEl>
                                          <p:spTgt spid="32"/>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54"/>
                                        </p:tgtEl>
                                      </p:cBhvr>
                                    </p:animEffect>
                                    <p:set>
                                      <p:cBhvr>
                                        <p:cTn id="210" dur="1" fill="hold">
                                          <p:stCondLst>
                                            <p:cond delay="499"/>
                                          </p:stCondLst>
                                        </p:cTn>
                                        <p:tgtEl>
                                          <p:spTgt spid="54"/>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500"/>
                                        <p:tgtEl>
                                          <p:spTgt spid="53"/>
                                        </p:tgtEl>
                                      </p:cBhvr>
                                    </p:animEffect>
                                    <p:set>
                                      <p:cBhvr>
                                        <p:cTn id="213" dur="1" fill="hold">
                                          <p:stCondLst>
                                            <p:cond delay="499"/>
                                          </p:stCondLst>
                                        </p:cTn>
                                        <p:tgtEl>
                                          <p:spTgt spid="53"/>
                                        </p:tgtEl>
                                        <p:attrNameLst>
                                          <p:attrName>style.visibility</p:attrName>
                                        </p:attrNameLst>
                                      </p:cBhvr>
                                      <p:to>
                                        <p:strVal val="hidden"/>
                                      </p:to>
                                    </p:set>
                                  </p:childTnLst>
                                </p:cTn>
                              </p:par>
                            </p:childTnLst>
                          </p:cTn>
                        </p:par>
                        <p:par>
                          <p:cTn id="214" fill="hold">
                            <p:stCondLst>
                              <p:cond delay="25000"/>
                            </p:stCondLst>
                            <p:childTnLst>
                              <p:par>
                                <p:cTn id="215" presetID="42" presetClass="path" presetSubtype="0" accel="50000" decel="50000" fill="hold" nodeType="afterEffect">
                                  <p:stCondLst>
                                    <p:cond delay="0"/>
                                  </p:stCondLst>
                                  <p:childTnLst>
                                    <p:animMotion origin="layout" path="M -1.875E-6 0.00023 L 0.13177 -0.00023 " pathEditMode="relative" rAng="0" ptsTypes="AA">
                                      <p:cBhvr>
                                        <p:cTn id="216" dur="2000" fill="hold"/>
                                        <p:tgtEl>
                                          <p:spTgt spid="64"/>
                                        </p:tgtEl>
                                        <p:attrNameLst>
                                          <p:attrName>ppt_x</p:attrName>
                                          <p:attrName>ppt_y</p:attrName>
                                        </p:attrNameLst>
                                      </p:cBhvr>
                                      <p:rCtr x="6589" y="-23"/>
                                    </p:animMotion>
                                  </p:childTnLst>
                                </p:cTn>
                              </p:par>
                            </p:childTnLst>
                          </p:cTn>
                        </p:par>
                        <p:par>
                          <p:cTn id="217" fill="hold">
                            <p:stCondLst>
                              <p:cond delay="27000"/>
                            </p:stCondLst>
                            <p:childTnLst>
                              <p:par>
                                <p:cTn id="218" presetID="10" presetClass="exit" presetSubtype="0" fill="hold" grpId="1" nodeType="afterEffect">
                                  <p:stCondLst>
                                    <p:cond delay="0"/>
                                  </p:stCondLst>
                                  <p:childTnLst>
                                    <p:animEffect transition="out" filter="fade">
                                      <p:cBhvr>
                                        <p:cTn id="219" dur="500"/>
                                        <p:tgtEl>
                                          <p:spTgt spid="28"/>
                                        </p:tgtEl>
                                      </p:cBhvr>
                                    </p:animEffect>
                                    <p:set>
                                      <p:cBhvr>
                                        <p:cTn id="220" dur="1" fill="hold">
                                          <p:stCondLst>
                                            <p:cond delay="499"/>
                                          </p:stCondLst>
                                        </p:cTn>
                                        <p:tgtEl>
                                          <p:spTgt spid="28"/>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50"/>
                                        </p:tgtEl>
                                      </p:cBhvr>
                                    </p:animEffect>
                                    <p:set>
                                      <p:cBhvr>
                                        <p:cTn id="223" dur="1" fill="hold">
                                          <p:stCondLst>
                                            <p:cond delay="499"/>
                                          </p:stCondLst>
                                        </p:cTn>
                                        <p:tgtEl>
                                          <p:spTgt spid="50"/>
                                        </p:tgtEl>
                                        <p:attrNameLst>
                                          <p:attrName>style.visibility</p:attrName>
                                        </p:attrNameLst>
                                      </p:cBhvr>
                                      <p:to>
                                        <p:strVal val="hidden"/>
                                      </p:to>
                                    </p:set>
                                  </p:childTnLst>
                                </p:cTn>
                              </p:par>
                            </p:childTnLst>
                          </p:cTn>
                        </p:par>
                        <p:par>
                          <p:cTn id="224" fill="hold">
                            <p:stCondLst>
                              <p:cond delay="27500"/>
                            </p:stCondLst>
                            <p:childTnLst>
                              <p:par>
                                <p:cTn id="225" presetID="1" presetClass="entr" presetSubtype="0" fill="hold" nodeType="afterEffect">
                                  <p:stCondLst>
                                    <p:cond delay="0"/>
                                  </p:stCondLst>
                                  <p:childTnLst>
                                    <p:set>
                                      <p:cBhvr>
                                        <p:cTn id="226" dur="1" fill="hold">
                                          <p:stCondLst>
                                            <p:cond delay="0"/>
                                          </p:stCondLst>
                                        </p:cTn>
                                        <p:tgtEl>
                                          <p:spTgt spid="73"/>
                                        </p:tgtEl>
                                        <p:attrNameLst>
                                          <p:attrName>style.visibility</p:attrName>
                                        </p:attrNameLst>
                                      </p:cBhvr>
                                      <p:to>
                                        <p:strVal val="visible"/>
                                      </p:to>
                                    </p:set>
                                  </p:childTnLst>
                                </p:cTn>
                              </p:par>
                            </p:childTnLst>
                          </p:cTn>
                        </p:par>
                        <p:par>
                          <p:cTn id="227" fill="hold">
                            <p:stCondLst>
                              <p:cond delay="27500"/>
                            </p:stCondLst>
                            <p:childTnLst>
                              <p:par>
                                <p:cTn id="228" presetID="42" presetClass="path" presetSubtype="0" accel="50000" decel="50000" fill="hold" nodeType="afterEffect">
                                  <p:stCondLst>
                                    <p:cond delay="0"/>
                                  </p:stCondLst>
                                  <p:childTnLst>
                                    <p:animMotion origin="layout" path="M 0.00026 0.00046 L 0.00026 0.06204 " pathEditMode="relative" rAng="0" ptsTypes="AA">
                                      <p:cBhvr>
                                        <p:cTn id="229" dur="2000" fill="hold"/>
                                        <p:tgtEl>
                                          <p:spTgt spid="73"/>
                                        </p:tgtEl>
                                        <p:attrNameLst>
                                          <p:attrName>ppt_x</p:attrName>
                                          <p:attrName>ppt_y</p:attrName>
                                        </p:attrNameLst>
                                      </p:cBhvr>
                                      <p:rCtr x="0" y="3079"/>
                                    </p:animMotion>
                                  </p:childTnLst>
                                </p:cTn>
                              </p:par>
                              <p:par>
                                <p:cTn id="230" presetID="10" presetClass="exit" presetSubtype="0" fill="hold" nodeType="withEffect">
                                  <p:stCondLst>
                                    <p:cond delay="0"/>
                                  </p:stCondLst>
                                  <p:childTnLst>
                                    <p:animEffect transition="out" filter="fade">
                                      <p:cBhvr>
                                        <p:cTn id="231" dur="500"/>
                                        <p:tgtEl>
                                          <p:spTgt spid="69"/>
                                        </p:tgtEl>
                                      </p:cBhvr>
                                    </p:animEffect>
                                    <p:set>
                                      <p:cBhvr>
                                        <p:cTn id="232" dur="1" fill="hold">
                                          <p:stCondLst>
                                            <p:cond delay="499"/>
                                          </p:stCondLst>
                                        </p:cTn>
                                        <p:tgtEl>
                                          <p:spTgt spid="69"/>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55"/>
                                        </p:tgtEl>
                                      </p:cBhvr>
                                    </p:animEffect>
                                    <p:set>
                                      <p:cBhvr>
                                        <p:cTn id="235" dur="1" fill="hold">
                                          <p:stCondLst>
                                            <p:cond delay="499"/>
                                          </p:stCondLst>
                                        </p:cTn>
                                        <p:tgtEl>
                                          <p:spTgt spid="55"/>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nodeType="clickEffect">
                                  <p:stCondLst>
                                    <p:cond delay="0"/>
                                  </p:stCondLst>
                                  <p:childTnLst>
                                    <p:set>
                                      <p:cBhvr>
                                        <p:cTn id="239" dur="1" fill="hold">
                                          <p:stCondLst>
                                            <p:cond delay="0"/>
                                          </p:stCondLst>
                                        </p:cTn>
                                        <p:tgtEl>
                                          <p:spTgt spid="38"/>
                                        </p:tgtEl>
                                        <p:attrNameLst>
                                          <p:attrName>style.visibility</p:attrName>
                                        </p:attrNameLst>
                                      </p:cBhvr>
                                      <p:to>
                                        <p:strVal val="visible"/>
                                      </p:to>
                                    </p:set>
                                    <p:animEffect transition="in" filter="fade">
                                      <p:cBhvr>
                                        <p:cTn id="240" dur="500"/>
                                        <p:tgtEl>
                                          <p:spTgt spid="38"/>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44"/>
                                        </p:tgtEl>
                                        <p:attrNameLst>
                                          <p:attrName>style.visibility</p:attrName>
                                        </p:attrNameLst>
                                      </p:cBhvr>
                                      <p:to>
                                        <p:strVal val="visible"/>
                                      </p:to>
                                    </p:set>
                                    <p:animEffect transition="in" filter="fade">
                                      <p:cBhvr>
                                        <p:cTn id="243" dur="500"/>
                                        <p:tgtEl>
                                          <p:spTgt spid="44"/>
                                        </p:tgtEl>
                                      </p:cBhvr>
                                    </p:animEffect>
                                  </p:childTnLst>
                                </p:cTn>
                              </p:par>
                              <p:par>
                                <p:cTn id="244" presetID="10" presetClass="entr" presetSubtype="0" fill="hold" nodeType="withEffect">
                                  <p:stCondLst>
                                    <p:cond delay="0"/>
                                  </p:stCondLst>
                                  <p:childTnLst>
                                    <p:set>
                                      <p:cBhvr>
                                        <p:cTn id="245" dur="1" fill="hold">
                                          <p:stCondLst>
                                            <p:cond delay="0"/>
                                          </p:stCondLst>
                                        </p:cTn>
                                        <p:tgtEl>
                                          <p:spTgt spid="45"/>
                                        </p:tgtEl>
                                        <p:attrNameLst>
                                          <p:attrName>style.visibility</p:attrName>
                                        </p:attrNameLst>
                                      </p:cBhvr>
                                      <p:to>
                                        <p:strVal val="visible"/>
                                      </p:to>
                                    </p:set>
                                    <p:animEffect transition="in" filter="fade">
                                      <p:cBhvr>
                                        <p:cTn id="2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0" grpId="1" animBg="1"/>
      <p:bldP spid="21" grpId="0" animBg="1"/>
      <p:bldP spid="25" grpId="0" animBg="1"/>
      <p:bldP spid="25" grpId="1" animBg="1"/>
      <p:bldP spid="25" grpId="2" animBg="1"/>
      <p:bldP spid="28" grpId="0" animBg="1"/>
      <p:bldP spid="28" grpId="1" animBg="1"/>
      <p:bldP spid="29" grpId="0" animBg="1"/>
      <p:bldP spid="31" grpId="0" animBg="1"/>
      <p:bldP spid="32" grpId="0" animBg="1"/>
      <p:bldP spid="32" grpId="1" animBg="1"/>
      <p:bldP spid="35" grpId="0" animBg="1"/>
      <p:bldP spid="35" grpId="1" animBg="1"/>
      <p:bldP spid="43" grpId="0"/>
      <p:bldP spid="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5709685" y="1638258"/>
            <a:ext cx="5961482" cy="439203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57" name="TB LM Completes"/>
          <p:cNvSpPr/>
          <p:nvPr/>
        </p:nvSpPr>
        <p:spPr bwMode="auto">
          <a:xfrm>
            <a:off x="5709685" y="1663682"/>
            <a:ext cx="5961482" cy="68499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Hyper-V cluster with VMs on each node</a:t>
            </a:r>
            <a:endParaRPr lang="en-US" sz="2000" dirty="0">
              <a:solidFill>
                <a:srgbClr val="FFFFFE"/>
              </a:solidFill>
              <a:latin typeface="Segoe UI Light"/>
              <a:cs typeface="Segoe UI Light"/>
            </a:endParaRPr>
          </a:p>
        </p:txBody>
      </p:sp>
      <p:sp>
        <p:nvSpPr>
          <p:cNvPr id="54" name="TB LM Completes"/>
          <p:cNvSpPr/>
          <p:nvPr/>
        </p:nvSpPr>
        <p:spPr bwMode="auto">
          <a:xfrm>
            <a:off x="5709685" y="1644680"/>
            <a:ext cx="5961482" cy="70398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Upon failover, VMs restart in priority order</a:t>
            </a:r>
            <a:endParaRPr lang="en-US" sz="2000" dirty="0">
              <a:solidFill>
                <a:srgbClr val="FFFFFE"/>
              </a:solidFill>
              <a:latin typeface="Segoe UI Light"/>
              <a:cs typeface="Segoe UI Light"/>
            </a:endParaRPr>
          </a:p>
        </p:txBody>
      </p:sp>
      <p:sp>
        <p:nvSpPr>
          <p:cNvPr id="2" name="Title 1"/>
          <p:cNvSpPr>
            <a:spLocks noGrp="1"/>
          </p:cNvSpPr>
          <p:nvPr>
            <p:ph type="title"/>
          </p:nvPr>
        </p:nvSpPr>
        <p:spPr/>
        <p:txBody>
          <a:bodyPr/>
          <a:lstStyle/>
          <a:p>
            <a:r>
              <a:rPr lang="en-US" dirty="0" smtClean="0"/>
              <a:t>Failover Priority, Affinity &amp; Anti-Affinity</a:t>
            </a:r>
            <a:endParaRPr lang="en-US" sz="2399" dirty="0">
              <a:solidFill>
                <a:schemeClr val="tx1"/>
              </a:solidFill>
            </a:endParaRPr>
          </a:p>
        </p:txBody>
      </p:sp>
      <p:sp>
        <p:nvSpPr>
          <p:cNvPr id="6" name="Right Triangle 5"/>
          <p:cNvSpPr/>
          <p:nvPr/>
        </p:nvSpPr>
        <p:spPr bwMode="auto">
          <a:xfrm flipH="1" flipV="1">
            <a:off x="515917" y="2341133"/>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790363" y="1576984"/>
            <a:ext cx="4392037"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Failover Priority ensures certain VMs</a:t>
            </a:r>
            <a:br>
              <a:rPr lang="en-US" sz="1600" dirty="0" smtClean="0">
                <a:solidFill>
                  <a:srgbClr val="EFEFEF"/>
                </a:solidFill>
                <a:cs typeface="Segoe UI" pitchFamily="34" charset="0"/>
              </a:rPr>
            </a:br>
            <a:r>
              <a:rPr lang="en-US" sz="1600" dirty="0" smtClean="0">
                <a:solidFill>
                  <a:srgbClr val="EFEFEF"/>
                </a:solidFill>
                <a:cs typeface="Segoe UI" pitchFamily="34" charset="0"/>
              </a:rPr>
              <a:t>start before others on the cluster</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Affinity rules allow VMs to reside on</a:t>
            </a:r>
            <a:br>
              <a:rPr lang="en-US" sz="1600" dirty="0" smtClean="0">
                <a:solidFill>
                  <a:srgbClr val="EFEFEF"/>
                </a:solidFill>
                <a:cs typeface="Segoe UI" pitchFamily="34" charset="0"/>
              </a:rPr>
            </a:br>
            <a:r>
              <a:rPr lang="en-US" sz="1600" dirty="0" smtClean="0">
                <a:solidFill>
                  <a:srgbClr val="EFEFEF"/>
                </a:solidFill>
                <a:cs typeface="Segoe UI" pitchFamily="34" charset="0"/>
              </a:rPr>
              <a:t>certain hosts in the cluster</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AntiAffinityClassNames helps to keep virtual machines apart on separate physical cluster nodes</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AntiAffinityClassNames exposed</a:t>
            </a:r>
            <a:br>
              <a:rPr lang="en-US" sz="1600" dirty="0" smtClean="0">
                <a:solidFill>
                  <a:srgbClr val="EFEFEF"/>
                </a:solidFill>
                <a:cs typeface="Segoe UI" pitchFamily="34" charset="0"/>
              </a:rPr>
            </a:br>
            <a:r>
              <a:rPr lang="en-US" sz="1600" dirty="0" smtClean="0">
                <a:solidFill>
                  <a:srgbClr val="EFEFEF"/>
                </a:solidFill>
                <a:cs typeface="Segoe UI" pitchFamily="34" charset="0"/>
              </a:rPr>
              <a:t>through VMM as Availability Set</a:t>
            </a:r>
          </a:p>
          <a:p>
            <a:pPr marL="285750" lvl="1" indent="-285750" defTabSz="462394">
              <a:lnSpc>
                <a:spcPct val="90000"/>
              </a:lnSpc>
              <a:spcBef>
                <a:spcPts val="300"/>
              </a:spcBef>
              <a:spcAft>
                <a:spcPts val="600"/>
              </a:spcAft>
              <a:buClr>
                <a:srgbClr val="EFEFEF"/>
              </a:buClr>
              <a:buFont typeface="Arial" panose="020B0604020202020204" pitchFamily="34" charset="0"/>
              <a:buChar char="•"/>
            </a:pPr>
            <a:endParaRPr lang="en-US" sz="1600" dirty="0">
              <a:solidFill>
                <a:srgbClr val="EFEFEF"/>
              </a:solidFill>
              <a:cs typeface="Segoe UI" pitchFamily="34" charset="0"/>
            </a:endParaRPr>
          </a:p>
        </p:txBody>
      </p:sp>
      <p:sp>
        <p:nvSpPr>
          <p:cNvPr id="8" name="Rectangle 7"/>
          <p:cNvSpPr/>
          <p:nvPr/>
        </p:nvSpPr>
        <p:spPr>
          <a:xfrm>
            <a:off x="515916" y="1350534"/>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Ensure Optimal VM Placement and Restart Operations</a:t>
            </a:r>
            <a:endParaRPr lang="en-US" sz="2400" kern="0" dirty="0">
              <a:solidFill>
                <a:srgbClr val="FFFFFF"/>
              </a:solidFill>
            </a:endParaRPr>
          </a:p>
        </p:txBody>
      </p:sp>
      <p:cxnSp>
        <p:nvCxnSpPr>
          <p:cNvPr id="17" name="Straight Connector 16"/>
          <p:cNvCxnSpPr>
            <a:endCxn id="22" idx="0"/>
          </p:cNvCxnSpPr>
          <p:nvPr/>
        </p:nvCxnSpPr>
        <p:spPr>
          <a:xfrm>
            <a:off x="8667916" y="3999210"/>
            <a:ext cx="12561" cy="51925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Freeform 207"/>
          <p:cNvSpPr>
            <a:spLocks noEditPoints="1"/>
          </p:cNvSpPr>
          <p:nvPr/>
        </p:nvSpPr>
        <p:spPr bwMode="gray">
          <a:xfrm>
            <a:off x="7984796" y="301548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cxnSp>
        <p:nvCxnSpPr>
          <p:cNvPr id="19" name="Straight Connector 18"/>
          <p:cNvCxnSpPr/>
          <p:nvPr/>
        </p:nvCxnSpPr>
        <p:spPr>
          <a:xfrm flipH="1">
            <a:off x="9032793" y="3785184"/>
            <a:ext cx="710913" cy="92952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52687" y="3785184"/>
            <a:ext cx="762913" cy="92952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Freeform 207"/>
          <p:cNvSpPr>
            <a:spLocks noEditPoints="1"/>
          </p:cNvSpPr>
          <p:nvPr/>
        </p:nvSpPr>
        <p:spPr bwMode="gray">
          <a:xfrm>
            <a:off x="6573964" y="3020015"/>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pic>
        <p:nvPicPr>
          <p:cNvPr id="22"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8259176" y="4518465"/>
            <a:ext cx="842602" cy="894083"/>
          </a:xfrm>
          <a:prstGeom prst="rect">
            <a:avLst/>
          </a:prstGeom>
          <a:noFill/>
          <a:ln>
            <a:noFill/>
          </a:ln>
        </p:spPr>
      </p:pic>
      <p:sp>
        <p:nvSpPr>
          <p:cNvPr id="23" name="Freeform 207"/>
          <p:cNvSpPr>
            <a:spLocks noEditPoints="1"/>
          </p:cNvSpPr>
          <p:nvPr/>
        </p:nvSpPr>
        <p:spPr bwMode="gray">
          <a:xfrm>
            <a:off x="9395628" y="3015483"/>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24" name="TextBox 23"/>
          <p:cNvSpPr txBox="1"/>
          <p:nvPr/>
        </p:nvSpPr>
        <p:spPr>
          <a:xfrm>
            <a:off x="7677219" y="5476887"/>
            <a:ext cx="2192296" cy="221599"/>
          </a:xfrm>
          <a:prstGeom prst="rect">
            <a:avLst/>
          </a:prstGeom>
          <a:noFill/>
        </p:spPr>
        <p:txBody>
          <a:bodyPr wrap="square" lIns="0" tIns="0" rIns="0" bIns="0" rtlCol="0">
            <a:spAutoFit/>
          </a:bodyPr>
          <a:lstStyle/>
          <a:p>
            <a:pPr algn="ctr">
              <a:lnSpc>
                <a:spcPct val="90000"/>
              </a:lnSpc>
            </a:pPr>
            <a:r>
              <a:rPr lang="en-US" sz="1600" spc="-50" dirty="0" smtClean="0">
                <a:gradFill>
                  <a:gsLst>
                    <a:gs pos="2917">
                      <a:schemeClr val="tx1"/>
                    </a:gs>
                    <a:gs pos="30000">
                      <a:schemeClr val="tx1"/>
                    </a:gs>
                  </a:gsLst>
                  <a:lin ang="5400000" scaled="0"/>
                </a:gradFill>
              </a:rPr>
              <a:t>iSCSI, FC or SMB Storage</a:t>
            </a:r>
          </a:p>
        </p:txBody>
      </p:sp>
      <p:pic>
        <p:nvPicPr>
          <p:cNvPr id="35"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814806" y="2819820"/>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7032063" y="293713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9265742" y="4088822"/>
            <a:ext cx="1514475" cy="498598"/>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Hyper-V</a:t>
            </a:r>
            <a:br>
              <a:rPr lang="en-US" spc="-50" dirty="0" smtClean="0">
                <a:gradFill>
                  <a:gsLst>
                    <a:gs pos="2917">
                      <a:schemeClr val="tx1"/>
                    </a:gs>
                    <a:gs pos="30000">
                      <a:schemeClr val="tx1"/>
                    </a:gs>
                  </a:gsLst>
                  <a:lin ang="5400000" scaled="0"/>
                </a:gradFill>
              </a:rPr>
            </a:br>
            <a:r>
              <a:rPr lang="en-US" spc="-50" dirty="0" smtClean="0">
                <a:gradFill>
                  <a:gsLst>
                    <a:gs pos="2917">
                      <a:schemeClr val="tx1"/>
                    </a:gs>
                    <a:gs pos="30000">
                      <a:schemeClr val="tx1"/>
                    </a:gs>
                  </a:gsLst>
                  <a:lin ang="5400000" scaled="0"/>
                </a:gradFill>
              </a:rPr>
              <a:t>Hosts</a:t>
            </a:r>
          </a:p>
        </p:txBody>
      </p:sp>
      <p:grpSp>
        <p:nvGrpSpPr>
          <p:cNvPr id="4" name="Group 3"/>
          <p:cNvGrpSpPr/>
          <p:nvPr/>
        </p:nvGrpSpPr>
        <p:grpSpPr>
          <a:xfrm>
            <a:off x="8672728" y="2765902"/>
            <a:ext cx="430612" cy="720982"/>
            <a:chOff x="8761628" y="2727802"/>
            <a:chExt cx="430612" cy="720982"/>
          </a:xfrm>
        </p:grpSpPr>
        <p:pic>
          <p:nvPicPr>
            <p:cNvPr id="56"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8761628" y="272780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944483" y="2957569"/>
              <a:ext cx="203795" cy="387798"/>
            </a:xfrm>
            <a:prstGeom prst="rect">
              <a:avLst/>
            </a:prstGeom>
            <a:noFill/>
          </p:spPr>
          <p:txBody>
            <a:bodyPr wrap="square" lIns="0" tIns="0" rIns="0" bIns="0" rtlCol="0">
              <a:spAutoFit/>
              <a:scene3d>
                <a:camera prst="isometricRightUp"/>
                <a:lightRig rig="threePt" dir="t"/>
              </a:scene3d>
            </a:bodyPr>
            <a:lstStyle/>
            <a:p>
              <a:pPr>
                <a:lnSpc>
                  <a:spcPct val="90000"/>
                </a:lnSpc>
              </a:pPr>
              <a:r>
                <a:rPr lang="en-US" sz="2800" b="1" spc="-50" dirty="0" smtClean="0">
                  <a:solidFill>
                    <a:schemeClr val="accent1">
                      <a:lumMod val="20000"/>
                      <a:lumOff val="80000"/>
                    </a:schemeClr>
                  </a:solidFill>
                  <a:effectLst>
                    <a:innerShdw blurRad="114300">
                      <a:prstClr val="black"/>
                    </a:innerShdw>
                  </a:effectLst>
                </a:rPr>
                <a:t>1</a:t>
              </a:r>
              <a:endParaRPr lang="en-US" sz="1600" b="1" spc="-50" dirty="0" smtClean="0">
                <a:solidFill>
                  <a:schemeClr val="accent1">
                    <a:lumMod val="20000"/>
                    <a:lumOff val="80000"/>
                  </a:schemeClr>
                </a:solidFill>
                <a:effectLst>
                  <a:innerShdw blurRad="114300">
                    <a:prstClr val="black"/>
                  </a:innerShdw>
                </a:effectLst>
              </a:endParaRPr>
            </a:p>
          </p:txBody>
        </p:sp>
      </p:grpSp>
      <p:pic>
        <p:nvPicPr>
          <p:cNvPr id="40"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8204885" y="280284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8422142" y="292016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p:nvPr/>
        </p:nvGrpSpPr>
        <p:grpSpPr>
          <a:xfrm>
            <a:off x="9854049" y="2653404"/>
            <a:ext cx="430612" cy="720982"/>
            <a:chOff x="8761628" y="2727802"/>
            <a:chExt cx="430612" cy="720982"/>
          </a:xfrm>
        </p:grpSpPr>
        <p:pic>
          <p:nvPicPr>
            <p:cNvPr id="59"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8761628" y="272780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8955116" y="2936303"/>
              <a:ext cx="203795" cy="387798"/>
            </a:xfrm>
            <a:prstGeom prst="rect">
              <a:avLst/>
            </a:prstGeom>
            <a:noFill/>
          </p:spPr>
          <p:txBody>
            <a:bodyPr wrap="square" lIns="0" tIns="0" rIns="0" bIns="0" rtlCol="0">
              <a:spAutoFit/>
              <a:scene3d>
                <a:camera prst="isometricRightUp"/>
                <a:lightRig rig="threePt" dir="t"/>
              </a:scene3d>
            </a:bodyPr>
            <a:lstStyle/>
            <a:p>
              <a:pPr>
                <a:lnSpc>
                  <a:spcPct val="90000"/>
                </a:lnSpc>
              </a:pPr>
              <a:r>
                <a:rPr lang="en-US" sz="2800" b="1" spc="-50" dirty="0" smtClean="0">
                  <a:solidFill>
                    <a:schemeClr val="accent1">
                      <a:lumMod val="20000"/>
                      <a:lumOff val="80000"/>
                    </a:schemeClr>
                  </a:solidFill>
                  <a:effectLst>
                    <a:innerShdw blurRad="114300">
                      <a:prstClr val="black"/>
                    </a:innerShdw>
                  </a:effectLst>
                </a:rPr>
                <a:t>2</a:t>
              </a:r>
              <a:endParaRPr lang="en-US" sz="1600" b="1" spc="-50" dirty="0" smtClean="0">
                <a:solidFill>
                  <a:schemeClr val="accent1">
                    <a:lumMod val="20000"/>
                    <a:lumOff val="80000"/>
                  </a:schemeClr>
                </a:solidFill>
                <a:effectLst>
                  <a:innerShdw blurRad="114300">
                    <a:prstClr val="black"/>
                  </a:innerShdw>
                </a:effectLst>
              </a:endParaRPr>
            </a:p>
          </p:txBody>
        </p:sp>
      </p:grpSp>
      <p:sp>
        <p:nvSpPr>
          <p:cNvPr id="61" name="TB LM Completes"/>
          <p:cNvSpPr/>
          <p:nvPr/>
        </p:nvSpPr>
        <p:spPr bwMode="auto">
          <a:xfrm>
            <a:off x="5706780" y="1641383"/>
            <a:ext cx="5961482" cy="70398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Anti-Affinity keeps related VMs apart</a:t>
            </a:r>
            <a:endParaRPr lang="en-US" sz="2000" dirty="0">
              <a:solidFill>
                <a:srgbClr val="FFFFFE"/>
              </a:solidFill>
              <a:latin typeface="Segoe UI Light"/>
              <a:cs typeface="Segoe UI Light"/>
            </a:endParaRPr>
          </a:p>
        </p:txBody>
      </p:sp>
      <p:pic>
        <p:nvPicPr>
          <p:cNvPr id="62" name="Picture 19474"/>
          <p:cNvPicPr>
            <a:picLocks noChangeAspect="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a:off x="8202259" y="280145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474"/>
          <p:cNvPicPr>
            <a:picLocks noChangeAspect="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a:off x="8424279" y="2923529"/>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615717" y="280284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474"/>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835806" y="292016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8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1"/>
                                        </p:tgtEl>
                                        <p:attrNameLst>
                                          <p:attrName>style.color</p:attrName>
                                        </p:attrNameLst>
                                      </p:cBhvr>
                                      <p:to>
                                        <a:srgbClr val="C00000"/>
                                      </p:to>
                                    </p:animClr>
                                    <p:animClr clrSpc="rgb" dir="cw">
                                      <p:cBhvr>
                                        <p:cTn id="7" dur="500" fill="hold"/>
                                        <p:tgtEl>
                                          <p:spTgt spid="21"/>
                                        </p:tgtEl>
                                        <p:attrNameLst>
                                          <p:attrName>fillcolor</p:attrName>
                                        </p:attrNameLst>
                                      </p:cBhvr>
                                      <p:to>
                                        <a:srgbClr val="C00000"/>
                                      </p:to>
                                    </p:animClr>
                                    <p:set>
                                      <p:cBhvr>
                                        <p:cTn id="8" dur="500" fill="hold"/>
                                        <p:tgtEl>
                                          <p:spTgt spid="21"/>
                                        </p:tgtEl>
                                        <p:attrNameLst>
                                          <p:attrName>fill.type</p:attrName>
                                        </p:attrNameLst>
                                      </p:cBhvr>
                                      <p:to>
                                        <p:strVal val="solid"/>
                                      </p:to>
                                    </p:set>
                                    <p:set>
                                      <p:cBhvr>
                                        <p:cTn id="9" dur="500" fill="hold"/>
                                        <p:tgtEl>
                                          <p:spTgt spid="21"/>
                                        </p:tgtEl>
                                        <p:attrNameLst>
                                          <p:attrName>fill.on</p:attrName>
                                        </p:attrNameLst>
                                      </p:cBhvr>
                                      <p:to>
                                        <p:strVal val="true"/>
                                      </p:to>
                                    </p:set>
                                  </p:childTnLst>
                                </p:cTn>
                              </p:par>
                              <p:par>
                                <p:cTn id="10" presetID="10"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10" presetClass="entr" presetSubtype="0" fill="hold" nodeType="afterEffect">
                                  <p:stCondLst>
                                    <p:cond delay="50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par>
                                <p:cTn id="39" presetID="10" presetClass="exit" presetSubtype="0" fill="hold" nodeType="with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childTnLst>
                          </p:cTn>
                        </p:par>
                        <p:par>
                          <p:cTn id="45" fill="hold">
                            <p:stCondLst>
                              <p:cond delay="500"/>
                            </p:stCondLst>
                            <p:childTnLst>
                              <p:par>
                                <p:cTn id="46" presetID="37" presetClass="path" presetSubtype="0" accel="50000" decel="50000" fill="hold" nodeType="afterEffect">
                                  <p:stCondLst>
                                    <p:cond delay="0"/>
                                  </p:stCondLst>
                                  <p:childTnLst>
                                    <p:animMotion origin="layout" path="M -0.00026 -0.00047 L 0.03269 -0.07408 C 0.03959 -0.09075 0.05052 -0.10116 0.06263 -0.10301 C 0.07605 -0.1051 0.08737 -0.09815 0.09597 -0.08403 L 0.13594 -0.02223 " pathEditMode="relative" rAng="21300000" ptsTypes="AAAAA">
                                      <p:cBhvr>
                                        <p:cTn id="47" dur="2000" fill="hold"/>
                                        <p:tgtEl>
                                          <p:spTgt spid="63"/>
                                        </p:tgtEl>
                                        <p:attrNameLst>
                                          <p:attrName>ppt_x</p:attrName>
                                          <p:attrName>ppt_y</p:attrName>
                                        </p:attrNameLst>
                                      </p:cBhvr>
                                      <p:rCtr x="6589" y="-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1" grpId="0" animBg="1"/>
      <p:bldP spid="6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Streamlined Incremental Backup</a:t>
            </a:r>
            <a:endParaRPr lang="en-US" dirty="0"/>
          </a:p>
        </p:txBody>
      </p:sp>
      <p:sp>
        <p:nvSpPr>
          <p:cNvPr id="5" name="Right Triangle 4"/>
          <p:cNvSpPr/>
          <p:nvPr/>
        </p:nvSpPr>
        <p:spPr bwMode="auto">
          <a:xfrm flipH="1" flipV="1">
            <a:off x="510255" y="2174242"/>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6" name="Trapezoid 5"/>
          <p:cNvSpPr/>
          <p:nvPr/>
        </p:nvSpPr>
        <p:spPr bwMode="auto">
          <a:xfrm rot="16200000">
            <a:off x="566986" y="1627806"/>
            <a:ext cx="4827469"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548640" numCol="1" rtlCol="0" anchor="t" anchorCtr="0" compatLnSpc="1">
            <a:prstTxWarp prst="textNoShape">
              <a:avLst/>
            </a:prstTxWarp>
          </a:bodyPr>
          <a:lstStyle/>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Allows incremental backup of virtual hard disks</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Is Volume Shadow Copy Service (VSS)-aware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Backs up the Hyper‑V environment</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Requires no backup agent inside virtual </a:t>
            </a:r>
            <a:r>
              <a:rPr lang="en-US" sz="1600" dirty="0" smtClean="0">
                <a:solidFill>
                  <a:srgbClr val="EFEFEF"/>
                </a:solidFill>
                <a:cs typeface="Segoe UI" pitchFamily="34" charset="0"/>
              </a:rPr>
              <a:t>machines</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Saves network bandwidth</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Reduces backup sizes</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Saves disk space</a:t>
            </a:r>
          </a:p>
          <a:p>
            <a:pPr marL="169863" lvl="1" indent="-169863"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Lowers backup cost </a:t>
            </a:r>
            <a:endParaRPr lang="en-US" sz="1600" dirty="0" smtClean="0">
              <a:solidFill>
                <a:srgbClr val="EFEFEF"/>
              </a:solidFill>
              <a:cs typeface="Segoe UI" pitchFamily="34" charset="0"/>
            </a:endParaRPr>
          </a:p>
          <a:p>
            <a:pPr marL="169863" lvl="1" indent="-169863" defTabSz="462394">
              <a:lnSpc>
                <a:spcPct val="90000"/>
              </a:lnSpc>
              <a:spcBef>
                <a:spcPts val="300"/>
              </a:spcBef>
              <a:spcAft>
                <a:spcPts val="600"/>
              </a:spcAft>
              <a:buClr>
                <a:srgbClr val="EFEFEF"/>
              </a:buClr>
              <a:buFont typeface="Arial" panose="020B0604020202020204" pitchFamily="34" charset="0"/>
              <a:buChar char="•"/>
            </a:pPr>
            <a:endParaRPr lang="en-US" sz="1600" dirty="0">
              <a:solidFill>
                <a:srgbClr val="EFEFEF"/>
              </a:solidFill>
              <a:cs typeface="Segoe UI" pitchFamily="34" charset="0"/>
            </a:endParaRPr>
          </a:p>
        </p:txBody>
      </p:sp>
      <p:sp>
        <p:nvSpPr>
          <p:cNvPr id="7" name="Rectangle 6"/>
          <p:cNvSpPr/>
          <p:nvPr/>
        </p:nvSpPr>
        <p:spPr>
          <a:xfrm>
            <a:off x="510254" y="1183643"/>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Integrated Virtual Machine Backup Capabilities</a:t>
            </a:r>
            <a:endParaRPr lang="en-US" sz="2400" kern="0" dirty="0">
              <a:solidFill>
                <a:srgbClr val="FFFFFF"/>
              </a:solidFill>
            </a:endParaRPr>
          </a:p>
        </p:txBody>
      </p:sp>
      <p:grpSp>
        <p:nvGrpSpPr>
          <p:cNvPr id="8" name="Group 7"/>
          <p:cNvGrpSpPr>
            <a:grpSpLocks noChangeAspect="1"/>
          </p:cNvGrpSpPr>
          <p:nvPr/>
        </p:nvGrpSpPr>
        <p:grpSpPr>
          <a:xfrm>
            <a:off x="5830581" y="2346278"/>
            <a:ext cx="411373" cy="319418"/>
            <a:chOff x="8517731" y="5281613"/>
            <a:chExt cx="674689" cy="523875"/>
          </a:xfrm>
        </p:grpSpPr>
        <p:sp>
          <p:nvSpPr>
            <p:cNvPr id="9"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0"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1"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 name="Oval 11"/>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13" name="Oval 12"/>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4" name="Oval 13"/>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 name="Oval 14"/>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6" name="Oval 15"/>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7" name="Oval 16"/>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8" name="Straight Connector 17"/>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noChangeAspect="1"/>
          </p:cNvGrpSpPr>
          <p:nvPr/>
        </p:nvGrpSpPr>
        <p:grpSpPr>
          <a:xfrm>
            <a:off x="6557012" y="2346278"/>
            <a:ext cx="411373" cy="319418"/>
            <a:chOff x="8517731" y="5281613"/>
            <a:chExt cx="674689" cy="523875"/>
          </a:xfrm>
        </p:grpSpPr>
        <p:sp>
          <p:nvSpPr>
            <p:cNvPr id="23"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5"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6" name="Oval 25"/>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27" name="Oval 26"/>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8" name="Oval 27"/>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9" name="Oval 28"/>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30" name="Oval 29"/>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31" name="Oval 30"/>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32" name="Straight Connector 31"/>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noChangeAspect="1"/>
          </p:cNvGrpSpPr>
          <p:nvPr/>
        </p:nvGrpSpPr>
        <p:grpSpPr>
          <a:xfrm>
            <a:off x="7283445" y="2346278"/>
            <a:ext cx="411373" cy="319418"/>
            <a:chOff x="8517731" y="5281613"/>
            <a:chExt cx="674689" cy="523875"/>
          </a:xfrm>
        </p:grpSpPr>
        <p:sp>
          <p:nvSpPr>
            <p:cNvPr id="37"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38"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39"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40" name="Oval 39"/>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41" name="Oval 40"/>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42" name="Oval 41"/>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43" name="Oval 42"/>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44" name="Oval 43"/>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45" name="Oval 44"/>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46" name="Straight Connector 45"/>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 name="Group 49"/>
          <p:cNvGrpSpPr>
            <a:grpSpLocks noChangeAspect="1"/>
          </p:cNvGrpSpPr>
          <p:nvPr/>
        </p:nvGrpSpPr>
        <p:grpSpPr>
          <a:xfrm>
            <a:off x="9100861" y="2346278"/>
            <a:ext cx="411373" cy="319418"/>
            <a:chOff x="8517731" y="5281613"/>
            <a:chExt cx="674689" cy="523875"/>
          </a:xfrm>
        </p:grpSpPr>
        <p:sp>
          <p:nvSpPr>
            <p:cNvPr id="51"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2"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3"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4" name="Oval 53"/>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55" name="Oval 54"/>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6" name="Oval 55"/>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7" name="Oval 56"/>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8" name="Oval 57"/>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59" name="Oval 58"/>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60" name="Straight Connector 59"/>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a:grpSpLocks noChangeAspect="1"/>
          </p:cNvGrpSpPr>
          <p:nvPr/>
        </p:nvGrpSpPr>
        <p:grpSpPr>
          <a:xfrm>
            <a:off x="9827295" y="2346278"/>
            <a:ext cx="411373" cy="319418"/>
            <a:chOff x="8517731" y="5281613"/>
            <a:chExt cx="674689" cy="523875"/>
          </a:xfrm>
        </p:grpSpPr>
        <p:sp>
          <p:nvSpPr>
            <p:cNvPr id="65"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66"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67"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68" name="Oval 67"/>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69" name="Oval 68"/>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70" name="Oval 69"/>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71" name="Oval 70"/>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72" name="Oval 71"/>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73" name="Oval 72"/>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74" name="Straight Connector 73"/>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8" name="Group 77"/>
          <p:cNvGrpSpPr>
            <a:grpSpLocks noChangeAspect="1"/>
          </p:cNvGrpSpPr>
          <p:nvPr/>
        </p:nvGrpSpPr>
        <p:grpSpPr>
          <a:xfrm>
            <a:off x="10537401" y="2346278"/>
            <a:ext cx="411373" cy="319418"/>
            <a:chOff x="8517731" y="5281613"/>
            <a:chExt cx="674689" cy="523875"/>
          </a:xfrm>
        </p:grpSpPr>
        <p:sp>
          <p:nvSpPr>
            <p:cNvPr id="79"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0"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1"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2" name="Oval 81"/>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83" name="Oval 82"/>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4" name="Oval 83"/>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5" name="Oval 84"/>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6" name="Oval 85"/>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87" name="Oval 86"/>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88" name="Straight Connector 87"/>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2" name="Group 91"/>
          <p:cNvGrpSpPr>
            <a:grpSpLocks noChangeAspect="1"/>
          </p:cNvGrpSpPr>
          <p:nvPr/>
        </p:nvGrpSpPr>
        <p:grpSpPr>
          <a:xfrm>
            <a:off x="11100590" y="4414024"/>
            <a:ext cx="411373" cy="319418"/>
            <a:chOff x="8517731" y="5281613"/>
            <a:chExt cx="674689" cy="523875"/>
          </a:xfrm>
        </p:grpSpPr>
        <p:sp>
          <p:nvSpPr>
            <p:cNvPr id="93"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94"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95"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96" name="Oval 95"/>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97" name="Oval 96"/>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98" name="Oval 97"/>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99" name="Oval 98"/>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00" name="Oval 99"/>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01" name="Oval 100"/>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02" name="Straight Connector 101"/>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6" name="Group 105"/>
          <p:cNvGrpSpPr>
            <a:grpSpLocks noChangeAspect="1"/>
          </p:cNvGrpSpPr>
          <p:nvPr/>
        </p:nvGrpSpPr>
        <p:grpSpPr>
          <a:xfrm>
            <a:off x="9812748" y="4414024"/>
            <a:ext cx="411373" cy="319418"/>
            <a:chOff x="8517731" y="5281613"/>
            <a:chExt cx="674689" cy="523875"/>
          </a:xfrm>
        </p:grpSpPr>
        <p:sp>
          <p:nvSpPr>
            <p:cNvPr id="107"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08"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09"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10" name="Oval 109"/>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111" name="Oval 110"/>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12" name="Oval 111"/>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13" name="Oval 112"/>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14" name="Oval 113"/>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15" name="Oval 114"/>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16" name="Straight Connector 115"/>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0" name="Group 119"/>
          <p:cNvGrpSpPr>
            <a:grpSpLocks noChangeAspect="1"/>
          </p:cNvGrpSpPr>
          <p:nvPr/>
        </p:nvGrpSpPr>
        <p:grpSpPr>
          <a:xfrm>
            <a:off x="9077452" y="4414024"/>
            <a:ext cx="411373" cy="319418"/>
            <a:chOff x="8517731" y="5281613"/>
            <a:chExt cx="674689" cy="523875"/>
          </a:xfrm>
        </p:grpSpPr>
        <p:sp>
          <p:nvSpPr>
            <p:cNvPr id="121"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2"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3"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4" name="Oval 123"/>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125" name="Oval 124"/>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6" name="Oval 125"/>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7" name="Oval 126"/>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8" name="Oval 127"/>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29" name="Oval 128"/>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30" name="Straight Connector 129"/>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4" name="Group 133"/>
          <p:cNvGrpSpPr>
            <a:grpSpLocks noChangeAspect="1"/>
          </p:cNvGrpSpPr>
          <p:nvPr/>
        </p:nvGrpSpPr>
        <p:grpSpPr>
          <a:xfrm>
            <a:off x="7269237" y="4414024"/>
            <a:ext cx="411373" cy="319418"/>
            <a:chOff x="8517731" y="5281613"/>
            <a:chExt cx="674689" cy="523875"/>
          </a:xfrm>
        </p:grpSpPr>
        <p:sp>
          <p:nvSpPr>
            <p:cNvPr id="135"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36"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37"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38" name="Oval 137"/>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139" name="Oval 138"/>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40" name="Oval 139"/>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41" name="Oval 140"/>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42" name="Oval 141"/>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43" name="Oval 142"/>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44" name="Straight Connector 143"/>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8" name="Group 147"/>
          <p:cNvGrpSpPr>
            <a:grpSpLocks noChangeAspect="1"/>
          </p:cNvGrpSpPr>
          <p:nvPr/>
        </p:nvGrpSpPr>
        <p:grpSpPr>
          <a:xfrm>
            <a:off x="6562510" y="4414024"/>
            <a:ext cx="411373" cy="319418"/>
            <a:chOff x="8517731" y="5281613"/>
            <a:chExt cx="674689" cy="523875"/>
          </a:xfrm>
        </p:grpSpPr>
        <p:sp>
          <p:nvSpPr>
            <p:cNvPr id="149"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0"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1"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2" name="Oval 151"/>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153" name="Oval 152"/>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4" name="Oval 153"/>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5" name="Oval 154"/>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6" name="Oval 155"/>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57" name="Oval 156"/>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58" name="Straight Connector 157"/>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2" name="Group 161"/>
          <p:cNvGrpSpPr>
            <a:grpSpLocks noChangeAspect="1"/>
          </p:cNvGrpSpPr>
          <p:nvPr/>
        </p:nvGrpSpPr>
        <p:grpSpPr>
          <a:xfrm>
            <a:off x="5815595" y="4414024"/>
            <a:ext cx="411373" cy="319418"/>
            <a:chOff x="8517731" y="5281613"/>
            <a:chExt cx="674689" cy="523875"/>
          </a:xfrm>
        </p:grpSpPr>
        <p:sp>
          <p:nvSpPr>
            <p:cNvPr id="163"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64"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65"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66" name="Oval 165"/>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3843" fontAlgn="base">
                <a:lnSpc>
                  <a:spcPct val="90000"/>
                </a:lnSpc>
                <a:spcBef>
                  <a:spcPct val="0"/>
                </a:spcBef>
                <a:spcAft>
                  <a:spcPct val="0"/>
                </a:spcAft>
              </a:pPr>
              <a:r>
                <a:rPr lang="en-US" sz="500" kern="0" dirty="0">
                  <a:gradFill>
                    <a:gsLst>
                      <a:gs pos="21101">
                        <a:schemeClr val="tx1"/>
                      </a:gs>
                      <a:gs pos="57000">
                        <a:schemeClr val="tx1"/>
                      </a:gs>
                    </a:gsLst>
                    <a:lin ang="5400000" scaled="0"/>
                  </a:gradFill>
                </a:rPr>
                <a:t>VHD</a:t>
              </a:r>
            </a:p>
          </p:txBody>
        </p:sp>
        <p:sp>
          <p:nvSpPr>
            <p:cNvPr id="167" name="Oval 166"/>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68" name="Oval 167"/>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69" name="Oval 168"/>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70" name="Oval 169"/>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171" name="Oval 170"/>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cxnSp>
          <p:nvCxnSpPr>
            <p:cNvPr id="172" name="Straight Connector 171"/>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6" name="TextBox 175"/>
          <p:cNvSpPr txBox="1"/>
          <p:nvPr/>
        </p:nvSpPr>
        <p:spPr>
          <a:xfrm>
            <a:off x="5725050" y="1697124"/>
            <a:ext cx="498534" cy="166199"/>
          </a:xfrm>
          <a:prstGeom prst="rect">
            <a:avLst/>
          </a:prstGeom>
          <a:noFill/>
        </p:spPr>
        <p:txBody>
          <a:bodyPr wrap="none" lIns="0" tIns="0" rIns="0" bIns="0" rtlCol="0">
            <a:spAutoFit/>
          </a:bodyPr>
          <a:lstStyle/>
          <a:p>
            <a:pPr defTabSz="914363">
              <a:lnSpc>
                <a:spcPct val="90000"/>
              </a:lnSpc>
            </a:pPr>
            <a:r>
              <a:rPr lang="en-US" sz="1200" dirty="0">
                <a:gradFill>
                  <a:gsLst>
                    <a:gs pos="21101">
                      <a:schemeClr val="tx1"/>
                    </a:gs>
                    <a:gs pos="57000">
                      <a:schemeClr val="tx1"/>
                    </a:gs>
                  </a:gsLst>
                  <a:lin ang="5400000" scaled="0"/>
                </a:gradFill>
              </a:rPr>
              <a:t>Sunday</a:t>
            </a:r>
          </a:p>
        </p:txBody>
      </p:sp>
      <p:sp>
        <p:nvSpPr>
          <p:cNvPr id="177" name="TextBox 176"/>
          <p:cNvSpPr txBox="1"/>
          <p:nvPr/>
        </p:nvSpPr>
        <p:spPr>
          <a:xfrm>
            <a:off x="8979983" y="1697124"/>
            <a:ext cx="557845" cy="166199"/>
          </a:xfrm>
          <a:prstGeom prst="rect">
            <a:avLst/>
          </a:prstGeom>
          <a:noFill/>
        </p:spPr>
        <p:txBody>
          <a:bodyPr wrap="none" lIns="0" tIns="0" rIns="0" bIns="0" rtlCol="0">
            <a:spAutoFit/>
          </a:bodyPr>
          <a:lstStyle/>
          <a:p>
            <a:pPr defTabSz="914363">
              <a:lnSpc>
                <a:spcPct val="90000"/>
              </a:lnSpc>
            </a:pPr>
            <a:r>
              <a:rPr lang="en-US" sz="1200" dirty="0">
                <a:gradFill>
                  <a:gsLst>
                    <a:gs pos="21101">
                      <a:schemeClr val="tx1"/>
                    </a:gs>
                    <a:gs pos="57000">
                      <a:schemeClr val="tx1"/>
                    </a:gs>
                  </a:gsLst>
                  <a:lin ang="5400000" scaled="0"/>
                </a:gradFill>
              </a:rPr>
              <a:t>Monday</a:t>
            </a:r>
          </a:p>
        </p:txBody>
      </p:sp>
      <p:sp>
        <p:nvSpPr>
          <p:cNvPr id="178" name="TextBox 177"/>
          <p:cNvSpPr txBox="1"/>
          <p:nvPr/>
        </p:nvSpPr>
        <p:spPr>
          <a:xfrm>
            <a:off x="5721588" y="1950862"/>
            <a:ext cx="2827697" cy="152349"/>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1100" spc="-50" dirty="0">
                <a:gradFill>
                  <a:gsLst>
                    <a:gs pos="21101">
                      <a:schemeClr val="tx1"/>
                    </a:gs>
                    <a:gs pos="57000">
                      <a:schemeClr val="tx1"/>
                    </a:gs>
                  </a:gsLst>
                  <a:lin ang="5400000" scaled="0"/>
                </a:gradFill>
              </a:rPr>
              <a:t>First full backup after enabling incremental backup</a:t>
            </a:r>
          </a:p>
        </p:txBody>
      </p:sp>
      <p:sp>
        <p:nvSpPr>
          <p:cNvPr id="179" name="TextBox 178"/>
          <p:cNvSpPr txBox="1"/>
          <p:nvPr/>
        </p:nvSpPr>
        <p:spPr>
          <a:xfrm>
            <a:off x="8983201" y="1950862"/>
            <a:ext cx="1370568" cy="152349"/>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1100" spc="-50" dirty="0">
                <a:gradFill>
                  <a:gsLst>
                    <a:gs pos="21101">
                      <a:schemeClr val="tx1"/>
                    </a:gs>
                    <a:gs pos="57000">
                      <a:schemeClr val="tx1"/>
                    </a:gs>
                  </a:gsLst>
                  <a:lin ang="5400000" scaled="0"/>
                </a:gradFill>
              </a:rPr>
              <a:t>First incremental backup</a:t>
            </a:r>
          </a:p>
        </p:txBody>
      </p:sp>
      <p:sp>
        <p:nvSpPr>
          <p:cNvPr id="180" name="TextBox 179"/>
          <p:cNvSpPr txBox="1"/>
          <p:nvPr/>
        </p:nvSpPr>
        <p:spPr>
          <a:xfrm>
            <a:off x="8980905" y="2159480"/>
            <a:ext cx="57066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Before backup</a:t>
            </a:r>
          </a:p>
        </p:txBody>
      </p:sp>
      <p:sp>
        <p:nvSpPr>
          <p:cNvPr id="181" name="TextBox 180"/>
          <p:cNvSpPr txBox="1"/>
          <p:nvPr/>
        </p:nvSpPr>
        <p:spPr>
          <a:xfrm>
            <a:off x="9715469" y="2159480"/>
            <a:ext cx="58669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During backup</a:t>
            </a:r>
          </a:p>
        </p:txBody>
      </p:sp>
      <p:sp>
        <p:nvSpPr>
          <p:cNvPr id="182" name="TextBox 181"/>
          <p:cNvSpPr txBox="1"/>
          <p:nvPr/>
        </p:nvSpPr>
        <p:spPr>
          <a:xfrm>
            <a:off x="10461716" y="2159480"/>
            <a:ext cx="504946"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After backup</a:t>
            </a:r>
          </a:p>
        </p:txBody>
      </p:sp>
      <p:sp>
        <p:nvSpPr>
          <p:cNvPr id="183" name="TextBox 182"/>
          <p:cNvSpPr txBox="1"/>
          <p:nvPr/>
        </p:nvSpPr>
        <p:spPr>
          <a:xfrm>
            <a:off x="5725122" y="2159480"/>
            <a:ext cx="57066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Before backup</a:t>
            </a:r>
          </a:p>
        </p:txBody>
      </p:sp>
      <p:sp>
        <p:nvSpPr>
          <p:cNvPr id="184" name="TextBox 183"/>
          <p:cNvSpPr txBox="1"/>
          <p:nvPr/>
        </p:nvSpPr>
        <p:spPr>
          <a:xfrm>
            <a:off x="6459685" y="2159480"/>
            <a:ext cx="58669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During backup</a:t>
            </a:r>
          </a:p>
        </p:txBody>
      </p:sp>
      <p:sp>
        <p:nvSpPr>
          <p:cNvPr id="185" name="TextBox 184"/>
          <p:cNvSpPr txBox="1"/>
          <p:nvPr/>
        </p:nvSpPr>
        <p:spPr>
          <a:xfrm>
            <a:off x="7205932" y="2159480"/>
            <a:ext cx="504946"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After backup</a:t>
            </a:r>
          </a:p>
        </p:txBody>
      </p:sp>
      <p:sp>
        <p:nvSpPr>
          <p:cNvPr id="186" name="TextBox 185"/>
          <p:cNvSpPr txBox="1"/>
          <p:nvPr/>
        </p:nvSpPr>
        <p:spPr>
          <a:xfrm>
            <a:off x="5725122" y="4198801"/>
            <a:ext cx="57066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Before backup</a:t>
            </a:r>
          </a:p>
        </p:txBody>
      </p:sp>
      <p:sp>
        <p:nvSpPr>
          <p:cNvPr id="187" name="TextBox 186"/>
          <p:cNvSpPr txBox="1"/>
          <p:nvPr/>
        </p:nvSpPr>
        <p:spPr>
          <a:xfrm>
            <a:off x="6459685" y="4198801"/>
            <a:ext cx="58669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During backup</a:t>
            </a:r>
          </a:p>
        </p:txBody>
      </p:sp>
      <p:sp>
        <p:nvSpPr>
          <p:cNvPr id="188" name="TextBox 187"/>
          <p:cNvSpPr txBox="1"/>
          <p:nvPr/>
        </p:nvSpPr>
        <p:spPr>
          <a:xfrm>
            <a:off x="7205932" y="4198801"/>
            <a:ext cx="504946"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After backup</a:t>
            </a:r>
          </a:p>
        </p:txBody>
      </p:sp>
      <p:sp>
        <p:nvSpPr>
          <p:cNvPr id="189" name="TextBox 188"/>
          <p:cNvSpPr txBox="1"/>
          <p:nvPr/>
        </p:nvSpPr>
        <p:spPr>
          <a:xfrm>
            <a:off x="8972352" y="4203563"/>
            <a:ext cx="548227"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Before restore</a:t>
            </a:r>
          </a:p>
        </p:txBody>
      </p:sp>
      <p:sp>
        <p:nvSpPr>
          <p:cNvPr id="190" name="TextBox 189"/>
          <p:cNvSpPr txBox="1"/>
          <p:nvPr/>
        </p:nvSpPr>
        <p:spPr>
          <a:xfrm>
            <a:off x="9706915" y="4203563"/>
            <a:ext cx="564257"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During restore</a:t>
            </a:r>
          </a:p>
        </p:txBody>
      </p:sp>
      <p:sp>
        <p:nvSpPr>
          <p:cNvPr id="191" name="TextBox 190"/>
          <p:cNvSpPr txBox="1"/>
          <p:nvPr/>
        </p:nvSpPr>
        <p:spPr>
          <a:xfrm>
            <a:off x="11036484" y="4200487"/>
            <a:ext cx="482504"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After restore</a:t>
            </a:r>
          </a:p>
        </p:txBody>
      </p:sp>
      <p:sp>
        <p:nvSpPr>
          <p:cNvPr id="192" name="TextBox 191"/>
          <p:cNvSpPr txBox="1"/>
          <p:nvPr/>
        </p:nvSpPr>
        <p:spPr>
          <a:xfrm>
            <a:off x="6746551" y="3109997"/>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1</a:t>
            </a:r>
          </a:p>
        </p:txBody>
      </p:sp>
      <p:sp>
        <p:nvSpPr>
          <p:cNvPr id="193" name="TextBox 192"/>
          <p:cNvSpPr txBox="1"/>
          <p:nvPr/>
        </p:nvSpPr>
        <p:spPr>
          <a:xfrm>
            <a:off x="7454335" y="3109997"/>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1</a:t>
            </a:r>
          </a:p>
        </p:txBody>
      </p:sp>
      <p:sp>
        <p:nvSpPr>
          <p:cNvPr id="194" name="TextBox 193"/>
          <p:cNvSpPr txBox="1"/>
          <p:nvPr/>
        </p:nvSpPr>
        <p:spPr>
          <a:xfrm>
            <a:off x="9264918" y="3117466"/>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1</a:t>
            </a:r>
          </a:p>
        </p:txBody>
      </p:sp>
      <p:sp>
        <p:nvSpPr>
          <p:cNvPr id="195" name="TextBox 194"/>
          <p:cNvSpPr txBox="1"/>
          <p:nvPr/>
        </p:nvSpPr>
        <p:spPr>
          <a:xfrm>
            <a:off x="10002287" y="3117466"/>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1</a:t>
            </a:r>
          </a:p>
        </p:txBody>
      </p:sp>
      <p:sp>
        <p:nvSpPr>
          <p:cNvPr id="196" name="TextBox 195"/>
          <p:cNvSpPr txBox="1"/>
          <p:nvPr/>
        </p:nvSpPr>
        <p:spPr>
          <a:xfrm>
            <a:off x="10714257" y="3117466"/>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2</a:t>
            </a:r>
          </a:p>
        </p:txBody>
      </p:sp>
      <p:sp>
        <p:nvSpPr>
          <p:cNvPr id="197" name="TextBox 196"/>
          <p:cNvSpPr txBox="1"/>
          <p:nvPr/>
        </p:nvSpPr>
        <p:spPr>
          <a:xfrm>
            <a:off x="10233162" y="3543221"/>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2</a:t>
            </a:r>
          </a:p>
        </p:txBody>
      </p:sp>
      <p:sp>
        <p:nvSpPr>
          <p:cNvPr id="198" name="TextBox 197"/>
          <p:cNvSpPr txBox="1"/>
          <p:nvPr/>
        </p:nvSpPr>
        <p:spPr>
          <a:xfrm>
            <a:off x="6003325" y="5084614"/>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2</a:t>
            </a:r>
          </a:p>
        </p:txBody>
      </p:sp>
      <p:sp>
        <p:nvSpPr>
          <p:cNvPr id="199" name="TextBox 198"/>
          <p:cNvSpPr txBox="1"/>
          <p:nvPr/>
        </p:nvSpPr>
        <p:spPr>
          <a:xfrm>
            <a:off x="6745794" y="5084614"/>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2</a:t>
            </a:r>
          </a:p>
        </p:txBody>
      </p:sp>
      <p:sp>
        <p:nvSpPr>
          <p:cNvPr id="200" name="TextBox 199"/>
          <p:cNvSpPr txBox="1"/>
          <p:nvPr/>
        </p:nvSpPr>
        <p:spPr>
          <a:xfrm>
            <a:off x="7453875" y="5083087"/>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3</a:t>
            </a:r>
          </a:p>
        </p:txBody>
      </p:sp>
      <p:sp>
        <p:nvSpPr>
          <p:cNvPr id="201" name="TextBox 200"/>
          <p:cNvSpPr txBox="1"/>
          <p:nvPr/>
        </p:nvSpPr>
        <p:spPr>
          <a:xfrm>
            <a:off x="6961996" y="5503716"/>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3</a:t>
            </a:r>
          </a:p>
        </p:txBody>
      </p:sp>
      <p:sp>
        <p:nvSpPr>
          <p:cNvPr id="202" name="TextBox 201"/>
          <p:cNvSpPr txBox="1"/>
          <p:nvPr/>
        </p:nvSpPr>
        <p:spPr>
          <a:xfrm>
            <a:off x="9262788" y="5088532"/>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3</a:t>
            </a:r>
          </a:p>
        </p:txBody>
      </p:sp>
      <p:sp>
        <p:nvSpPr>
          <p:cNvPr id="203" name="TextBox 202"/>
          <p:cNvSpPr txBox="1"/>
          <p:nvPr/>
        </p:nvSpPr>
        <p:spPr>
          <a:xfrm>
            <a:off x="10466873" y="5903462"/>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3</a:t>
            </a:r>
          </a:p>
        </p:txBody>
      </p:sp>
      <p:sp>
        <p:nvSpPr>
          <p:cNvPr id="204" name="TextBox 203"/>
          <p:cNvSpPr txBox="1"/>
          <p:nvPr/>
        </p:nvSpPr>
        <p:spPr>
          <a:xfrm>
            <a:off x="10231517" y="5505423"/>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2</a:t>
            </a:r>
          </a:p>
        </p:txBody>
      </p:sp>
      <p:sp>
        <p:nvSpPr>
          <p:cNvPr id="205" name="TextBox 204"/>
          <p:cNvSpPr txBox="1"/>
          <p:nvPr/>
        </p:nvSpPr>
        <p:spPr>
          <a:xfrm>
            <a:off x="10002224" y="5087007"/>
            <a:ext cx="506549"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Differences 1</a:t>
            </a:r>
          </a:p>
        </p:txBody>
      </p:sp>
      <p:sp>
        <p:nvSpPr>
          <p:cNvPr id="206" name="TextBox 205"/>
          <p:cNvSpPr txBox="1"/>
          <p:nvPr/>
        </p:nvSpPr>
        <p:spPr>
          <a:xfrm>
            <a:off x="10652809" y="4603699"/>
            <a:ext cx="261290"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Merge</a:t>
            </a:r>
          </a:p>
        </p:txBody>
      </p:sp>
      <p:sp>
        <p:nvSpPr>
          <p:cNvPr id="207" name="TextBox 206"/>
          <p:cNvSpPr txBox="1"/>
          <p:nvPr/>
        </p:nvSpPr>
        <p:spPr>
          <a:xfrm>
            <a:off x="5725849" y="4022244"/>
            <a:ext cx="1566134" cy="152349"/>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1100" spc="-50" dirty="0">
                <a:gradFill>
                  <a:gsLst>
                    <a:gs pos="21101">
                      <a:schemeClr val="tx1"/>
                    </a:gs>
                    <a:gs pos="57000">
                      <a:schemeClr val="tx1"/>
                    </a:gs>
                  </a:gsLst>
                  <a:lin ang="5400000" scaled="0"/>
                </a:gradFill>
              </a:rPr>
              <a:t>Second incremental backup</a:t>
            </a:r>
          </a:p>
        </p:txBody>
      </p:sp>
      <p:sp>
        <p:nvSpPr>
          <p:cNvPr id="208" name="TextBox 207"/>
          <p:cNvSpPr txBox="1"/>
          <p:nvPr/>
        </p:nvSpPr>
        <p:spPr>
          <a:xfrm>
            <a:off x="8978566" y="4023933"/>
            <a:ext cx="1090042" cy="152349"/>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1100" spc="-50" dirty="0">
                <a:gradFill>
                  <a:gsLst>
                    <a:gs pos="21101">
                      <a:schemeClr val="tx1"/>
                    </a:gs>
                    <a:gs pos="57000">
                      <a:schemeClr val="tx1"/>
                    </a:gs>
                  </a:gsLst>
                  <a:lin ang="5400000" scaled="0"/>
                </a:gradFill>
              </a:rPr>
              <a:t>Incremental restore</a:t>
            </a:r>
          </a:p>
        </p:txBody>
      </p:sp>
      <p:sp>
        <p:nvSpPr>
          <p:cNvPr id="209" name="Rectangle 208"/>
          <p:cNvSpPr/>
          <p:nvPr/>
        </p:nvSpPr>
        <p:spPr bwMode="auto">
          <a:xfrm>
            <a:off x="7628547" y="5673100"/>
            <a:ext cx="2127080" cy="200389"/>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363" fontAlgn="base">
              <a:lnSpc>
                <a:spcPct val="90000"/>
              </a:lnSpc>
              <a:spcBef>
                <a:spcPct val="0"/>
              </a:spcBef>
              <a:spcAft>
                <a:spcPct val="0"/>
              </a:spcAft>
            </a:pPr>
            <a:r>
              <a:rPr lang="en-US" sz="1000" dirty="0">
                <a:gradFill>
                  <a:gsLst>
                    <a:gs pos="21101">
                      <a:schemeClr val="bg1">
                        <a:lumMod val="50000"/>
                      </a:schemeClr>
                    </a:gs>
                    <a:gs pos="57000">
                      <a:schemeClr val="bg1">
                        <a:lumMod val="50000"/>
                      </a:schemeClr>
                    </a:gs>
                  </a:gsLst>
                  <a:lin ang="5400000" scaled="0"/>
                </a:gradFill>
              </a:rPr>
              <a:t>Files in blue are backed up</a:t>
            </a:r>
          </a:p>
        </p:txBody>
      </p:sp>
      <p:sp>
        <p:nvSpPr>
          <p:cNvPr id="210" name="TextBox 209"/>
          <p:cNvSpPr txBox="1"/>
          <p:nvPr/>
        </p:nvSpPr>
        <p:spPr>
          <a:xfrm>
            <a:off x="5725051" y="3771152"/>
            <a:ext cx="542841" cy="166199"/>
          </a:xfrm>
          <a:prstGeom prst="rect">
            <a:avLst/>
          </a:prstGeom>
          <a:noFill/>
        </p:spPr>
        <p:txBody>
          <a:bodyPr wrap="none" lIns="0" tIns="0" rIns="0" bIns="0" rtlCol="0">
            <a:spAutoFit/>
          </a:bodyPr>
          <a:lstStyle/>
          <a:p>
            <a:pPr defTabSz="914363">
              <a:lnSpc>
                <a:spcPct val="90000"/>
              </a:lnSpc>
            </a:pPr>
            <a:r>
              <a:rPr lang="en-US" sz="1200" dirty="0">
                <a:gradFill>
                  <a:gsLst>
                    <a:gs pos="21101">
                      <a:schemeClr val="tx1"/>
                    </a:gs>
                    <a:gs pos="57000">
                      <a:schemeClr val="tx1"/>
                    </a:gs>
                  </a:gsLst>
                  <a:lin ang="5400000" scaled="0"/>
                </a:gradFill>
              </a:rPr>
              <a:t>Tuesday</a:t>
            </a:r>
          </a:p>
        </p:txBody>
      </p:sp>
      <p:sp>
        <p:nvSpPr>
          <p:cNvPr id="211" name="TextBox 210"/>
          <p:cNvSpPr txBox="1"/>
          <p:nvPr/>
        </p:nvSpPr>
        <p:spPr>
          <a:xfrm>
            <a:off x="8979983" y="3771661"/>
            <a:ext cx="2381549" cy="166199"/>
          </a:xfrm>
          <a:prstGeom prst="rect">
            <a:avLst/>
          </a:prstGeom>
          <a:noFill/>
        </p:spPr>
        <p:txBody>
          <a:bodyPr wrap="none" lIns="0" tIns="0" rIns="0" bIns="0" rtlCol="0">
            <a:spAutoFit/>
          </a:bodyPr>
          <a:lstStyle/>
          <a:p>
            <a:pPr defTabSz="914363">
              <a:lnSpc>
                <a:spcPct val="90000"/>
              </a:lnSpc>
            </a:pPr>
            <a:r>
              <a:rPr lang="en-US" sz="1200" dirty="0">
                <a:gradFill>
                  <a:gsLst>
                    <a:gs pos="21101">
                      <a:schemeClr val="tx1"/>
                    </a:gs>
                    <a:gs pos="57000">
                      <a:schemeClr val="tx1"/>
                    </a:gs>
                  </a:gsLst>
                  <a:lin ang="5400000" scaled="0"/>
                </a:gradFill>
              </a:rPr>
              <a:t>Friday: Restore to Tuesday’s Backup</a:t>
            </a:r>
          </a:p>
        </p:txBody>
      </p:sp>
      <p:cxnSp>
        <p:nvCxnSpPr>
          <p:cNvPr id="212" name="Elbow Connector 211"/>
          <p:cNvCxnSpPr>
            <a:endCxn id="245" idx="2"/>
          </p:cNvCxnSpPr>
          <p:nvPr/>
        </p:nvCxnSpPr>
        <p:spPr>
          <a:xfrm rot="16200000" flipH="1">
            <a:off x="6728291" y="2776433"/>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3" name="Elbow Connector 212"/>
          <p:cNvCxnSpPr/>
          <p:nvPr/>
        </p:nvCxnSpPr>
        <p:spPr>
          <a:xfrm rot="16200000" flipH="1">
            <a:off x="7442437" y="2776434"/>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4" name="Elbow Connector 213"/>
          <p:cNvCxnSpPr/>
          <p:nvPr/>
        </p:nvCxnSpPr>
        <p:spPr>
          <a:xfrm rot="16200000" flipH="1">
            <a:off x="9208024" y="2744361"/>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rot="16200000" flipH="1">
            <a:off x="9953975" y="2752381"/>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6" name="Elbow Connector 215"/>
          <p:cNvCxnSpPr/>
          <p:nvPr/>
        </p:nvCxnSpPr>
        <p:spPr>
          <a:xfrm rot="16200000" flipH="1">
            <a:off x="10660568" y="2736344"/>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7" name="Elbow Connector 216"/>
          <p:cNvCxnSpPr/>
          <p:nvPr/>
        </p:nvCxnSpPr>
        <p:spPr>
          <a:xfrm rot="16200000" flipH="1">
            <a:off x="10165679" y="3260979"/>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rot="16200000" flipH="1">
            <a:off x="5948921" y="4758441"/>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9" name="Elbow Connector 218"/>
          <p:cNvCxnSpPr/>
          <p:nvPr/>
        </p:nvCxnSpPr>
        <p:spPr>
          <a:xfrm rot="16200000" flipH="1">
            <a:off x="6691088" y="4752750"/>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0" name="Elbow Connector 219"/>
          <p:cNvCxnSpPr/>
          <p:nvPr/>
        </p:nvCxnSpPr>
        <p:spPr>
          <a:xfrm rot="16200000" flipH="1">
            <a:off x="7397341" y="4752750"/>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rot="16200000" flipH="1">
            <a:off x="9212978" y="4752752"/>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2" name="Elbow Connector 221"/>
          <p:cNvCxnSpPr/>
          <p:nvPr/>
        </p:nvCxnSpPr>
        <p:spPr>
          <a:xfrm rot="16200000" flipH="1">
            <a:off x="9946286" y="4752753"/>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3" name="Elbow Connector 222"/>
          <p:cNvCxnSpPr/>
          <p:nvPr/>
        </p:nvCxnSpPr>
        <p:spPr>
          <a:xfrm rot="16200000" flipH="1">
            <a:off x="6898228" y="5245905"/>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rot="16200000" flipH="1">
            <a:off x="10165679" y="5247410"/>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5" name="Elbow Connector 224"/>
          <p:cNvCxnSpPr/>
          <p:nvPr/>
        </p:nvCxnSpPr>
        <p:spPr>
          <a:xfrm rot="16200000" flipH="1">
            <a:off x="10402892" y="5637297"/>
            <a:ext cx="166832" cy="105732"/>
          </a:xfrm>
          <a:prstGeom prst="bentConnector2">
            <a:avLst/>
          </a:prstGeom>
          <a:ln w="19050">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6923043" y="4646095"/>
            <a:ext cx="261290" cy="110800"/>
          </a:xfrm>
          <a:prstGeom prst="rect">
            <a:avLst/>
          </a:prstGeom>
          <a:noFill/>
        </p:spPr>
        <p:txBody>
          <a:bodyPr wrap="none" lIns="0" tIns="0" rIns="0" bIns="0" rtlCol="0">
            <a:spAutoFit/>
          </a:bodyPr>
          <a:lstStyle/>
          <a:p>
            <a:pPr defTabSz="914363" fontAlgn="base">
              <a:lnSpc>
                <a:spcPct val="90000"/>
              </a:lnSpc>
              <a:spcBef>
                <a:spcPct val="0"/>
              </a:spcBef>
              <a:spcAft>
                <a:spcPct val="0"/>
              </a:spcAft>
            </a:pPr>
            <a:r>
              <a:rPr lang="en-US" sz="800" spc="-50" dirty="0">
                <a:gradFill>
                  <a:gsLst>
                    <a:gs pos="21101">
                      <a:schemeClr val="tx1"/>
                    </a:gs>
                    <a:gs pos="57000">
                      <a:schemeClr val="tx1"/>
                    </a:gs>
                  </a:gsLst>
                  <a:lin ang="5400000" scaled="0"/>
                </a:gradFill>
              </a:rPr>
              <a:t>Merge</a:t>
            </a:r>
          </a:p>
        </p:txBody>
      </p:sp>
      <p:sp>
        <p:nvSpPr>
          <p:cNvPr id="227" name="TextBox 226"/>
          <p:cNvSpPr txBox="1"/>
          <p:nvPr/>
        </p:nvSpPr>
        <p:spPr>
          <a:xfrm>
            <a:off x="10135054" y="2647568"/>
            <a:ext cx="256480" cy="96950"/>
          </a:xfrm>
          <a:prstGeom prst="rect">
            <a:avLst/>
          </a:prstGeom>
          <a:noFill/>
        </p:spPr>
        <p:txBody>
          <a:bodyPr wrap="none" lIns="0" tIns="0" rIns="0" bIns="0" rtlCol="0">
            <a:spAutoFit/>
          </a:bodyPr>
          <a:lstStyle/>
          <a:p>
            <a:pPr defTabSz="914363">
              <a:lnSpc>
                <a:spcPct val="90000"/>
              </a:lnSpc>
            </a:pPr>
            <a:r>
              <a:rPr lang="en-US" sz="700" dirty="0">
                <a:gradFill>
                  <a:gsLst>
                    <a:gs pos="21101">
                      <a:schemeClr val="tx1"/>
                    </a:gs>
                    <a:gs pos="57000">
                      <a:schemeClr val="tx1"/>
                    </a:gs>
                  </a:gsLst>
                  <a:lin ang="5400000" scaled="0"/>
                </a:gradFill>
              </a:rPr>
              <a:t>Merge</a:t>
            </a:r>
          </a:p>
        </p:txBody>
      </p:sp>
      <p:sp>
        <p:nvSpPr>
          <p:cNvPr id="228" name="Right Brace 227"/>
          <p:cNvSpPr/>
          <p:nvPr/>
        </p:nvSpPr>
        <p:spPr>
          <a:xfrm>
            <a:off x="10447600" y="2346278"/>
            <a:ext cx="99848" cy="603341"/>
          </a:xfrm>
          <a:prstGeom prst="rightBrac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sz="2199" dirty="0">
              <a:gradFill>
                <a:gsLst>
                  <a:gs pos="21101">
                    <a:schemeClr val="tx1"/>
                  </a:gs>
                  <a:gs pos="57000">
                    <a:schemeClr val="tx1"/>
                  </a:gs>
                </a:gsLst>
                <a:lin ang="5400000" scaled="0"/>
              </a:gradFill>
            </a:endParaRPr>
          </a:p>
        </p:txBody>
      </p:sp>
      <p:sp>
        <p:nvSpPr>
          <p:cNvPr id="229" name="Right Brace 228"/>
          <p:cNvSpPr/>
          <p:nvPr/>
        </p:nvSpPr>
        <p:spPr>
          <a:xfrm>
            <a:off x="10995302" y="4414024"/>
            <a:ext cx="79104" cy="1361136"/>
          </a:xfrm>
          <a:prstGeom prst="rightBrace">
            <a:avLst>
              <a:gd name="adj1" fmla="val 38428"/>
              <a:gd name="adj2" fmla="val 10822"/>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sz="2199" dirty="0">
              <a:gradFill>
                <a:gsLst>
                  <a:gs pos="21101">
                    <a:schemeClr val="tx1"/>
                  </a:gs>
                  <a:gs pos="57000">
                    <a:schemeClr val="tx1"/>
                  </a:gs>
                </a:gsLst>
                <a:lin ang="5400000" scaled="0"/>
              </a:gradFill>
            </a:endParaRPr>
          </a:p>
        </p:txBody>
      </p:sp>
      <p:cxnSp>
        <p:nvCxnSpPr>
          <p:cNvPr id="230" name="Straight Connector 229"/>
          <p:cNvCxnSpPr/>
          <p:nvPr/>
        </p:nvCxnSpPr>
        <p:spPr>
          <a:xfrm>
            <a:off x="8696074" y="1985804"/>
            <a:ext cx="0" cy="352375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725048" y="3693849"/>
            <a:ext cx="5942052"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2" name="Can 231"/>
          <p:cNvSpPr/>
          <p:nvPr/>
        </p:nvSpPr>
        <p:spPr bwMode="auto">
          <a:xfrm>
            <a:off x="6099346" y="4799526"/>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3" name="Can 232"/>
          <p:cNvSpPr/>
          <p:nvPr/>
        </p:nvSpPr>
        <p:spPr bwMode="auto">
          <a:xfrm>
            <a:off x="6834327" y="4799526"/>
            <a:ext cx="317207" cy="175987"/>
          </a:xfrm>
          <a:prstGeom prst="can">
            <a:avLst>
              <a:gd name="adj" fmla="val 50000"/>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4" name="Can 233"/>
          <p:cNvSpPr/>
          <p:nvPr/>
        </p:nvSpPr>
        <p:spPr bwMode="auto">
          <a:xfrm>
            <a:off x="7536215" y="4799526"/>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5" name="Can 234"/>
          <p:cNvSpPr/>
          <p:nvPr/>
        </p:nvSpPr>
        <p:spPr bwMode="auto">
          <a:xfrm>
            <a:off x="7073680" y="5311737"/>
            <a:ext cx="317207" cy="175987"/>
          </a:xfrm>
          <a:prstGeom prst="can">
            <a:avLst>
              <a:gd name="adj" fmla="val 50000"/>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6" name="Can 235"/>
          <p:cNvSpPr/>
          <p:nvPr/>
        </p:nvSpPr>
        <p:spPr bwMode="auto">
          <a:xfrm>
            <a:off x="9353632" y="4799526"/>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7" name="Can 236"/>
          <p:cNvSpPr/>
          <p:nvPr/>
        </p:nvSpPr>
        <p:spPr bwMode="auto">
          <a:xfrm>
            <a:off x="10080064" y="4799526"/>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8" name="Can 237"/>
          <p:cNvSpPr/>
          <p:nvPr/>
        </p:nvSpPr>
        <p:spPr bwMode="auto">
          <a:xfrm>
            <a:off x="10304510" y="5311737"/>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39" name="Can 238"/>
          <p:cNvSpPr/>
          <p:nvPr/>
        </p:nvSpPr>
        <p:spPr bwMode="auto">
          <a:xfrm>
            <a:off x="10586126" y="5678173"/>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0" name="Can 239"/>
          <p:cNvSpPr/>
          <p:nvPr/>
        </p:nvSpPr>
        <p:spPr bwMode="auto">
          <a:xfrm>
            <a:off x="10804990" y="2824722"/>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1" name="Can 240"/>
          <p:cNvSpPr/>
          <p:nvPr/>
        </p:nvSpPr>
        <p:spPr bwMode="auto">
          <a:xfrm>
            <a:off x="10322555" y="3285814"/>
            <a:ext cx="317207" cy="175987"/>
          </a:xfrm>
          <a:prstGeom prst="can">
            <a:avLst>
              <a:gd name="adj" fmla="val 50000"/>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2" name="Can 241"/>
          <p:cNvSpPr/>
          <p:nvPr/>
        </p:nvSpPr>
        <p:spPr bwMode="auto">
          <a:xfrm>
            <a:off x="10085011" y="2824722"/>
            <a:ext cx="317207" cy="175987"/>
          </a:xfrm>
          <a:prstGeom prst="can">
            <a:avLst>
              <a:gd name="adj" fmla="val 50000"/>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3" name="Can 242"/>
          <p:cNvSpPr/>
          <p:nvPr/>
        </p:nvSpPr>
        <p:spPr bwMode="auto">
          <a:xfrm>
            <a:off x="9365360" y="2824722"/>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4" name="Can 243"/>
          <p:cNvSpPr/>
          <p:nvPr/>
        </p:nvSpPr>
        <p:spPr bwMode="auto">
          <a:xfrm>
            <a:off x="7576799" y="2824722"/>
            <a:ext cx="317207" cy="175987"/>
          </a:xfrm>
          <a:prstGeom prst="can">
            <a:avLst>
              <a:gd name="adj" fmla="val 50000"/>
            </a:avLst>
          </a:prstGeom>
          <a:solidFill>
            <a:schemeClr val="bg1">
              <a:lumMod val="9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
        <p:nvSpPr>
          <p:cNvPr id="245" name="Can 244"/>
          <p:cNvSpPr/>
          <p:nvPr/>
        </p:nvSpPr>
        <p:spPr bwMode="auto">
          <a:xfrm>
            <a:off x="6864574" y="2824722"/>
            <a:ext cx="317207" cy="175987"/>
          </a:xfrm>
          <a:prstGeom prst="can">
            <a:avLst>
              <a:gd name="adj" fmla="val 50000"/>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43" fontAlgn="base">
              <a:lnSpc>
                <a:spcPct val="90000"/>
              </a:lnSpc>
              <a:spcBef>
                <a:spcPct val="0"/>
              </a:spcBef>
              <a:spcAft>
                <a:spcPct val="0"/>
              </a:spcAft>
            </a:pPr>
            <a:endParaRPr lang="en-US" sz="1400" spc="-50" dirty="0">
              <a:gradFill>
                <a:gsLst>
                  <a:gs pos="21101">
                    <a:schemeClr val="tx1"/>
                  </a:gs>
                  <a:gs pos="57000">
                    <a:schemeClr val="tx1"/>
                  </a:gs>
                </a:gsLst>
                <a:lin ang="5400000" scaled="0"/>
              </a:gradFill>
            </a:endParaRPr>
          </a:p>
        </p:txBody>
      </p:sp>
    </p:spTree>
    <p:extLst>
      <p:ext uri="{BB962C8B-B14F-4D97-AF65-F5344CB8AC3E}">
        <p14:creationId xmlns:p14="http://schemas.microsoft.com/office/powerpoint/2010/main" val="20571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77358" y="2094431"/>
            <a:ext cx="3585190" cy="197185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79259" rIns="44814" bIns="183521"/>
          <a:lstStyle/>
          <a:p>
            <a:pPr marL="1233851"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rPr>
              <a:t>Server </a:t>
            </a:r>
            <a:br>
              <a:rPr lang="en-US" sz="1961" dirty="0">
                <a:gradFill flip="none" rotWithShape="1">
                  <a:gsLst>
                    <a:gs pos="0">
                      <a:srgbClr val="FFFFFF"/>
                    </a:gs>
                    <a:gs pos="100000">
                      <a:srgbClr val="FFFFFF"/>
                    </a:gs>
                  </a:gsLst>
                  <a:lin ang="10800000" scaled="1"/>
                  <a:tileRect/>
                </a:gradFill>
              </a:rPr>
            </a:br>
            <a:r>
              <a:rPr lang="en-US" sz="1961" dirty="0">
                <a:gradFill flip="none" rotWithShape="1">
                  <a:gsLst>
                    <a:gs pos="0">
                      <a:srgbClr val="FFFFFF"/>
                    </a:gs>
                    <a:gs pos="100000">
                      <a:srgbClr val="FFFFFF"/>
                    </a:gs>
                  </a:gsLst>
                  <a:lin ang="10800000" scaled="1"/>
                  <a:tileRect/>
                </a:gradFill>
              </a:rPr>
              <a:t>virtualization </a:t>
            </a:r>
            <a:br>
              <a:rPr lang="en-US" sz="1961" dirty="0">
                <a:gradFill flip="none" rotWithShape="1">
                  <a:gsLst>
                    <a:gs pos="0">
                      <a:srgbClr val="FFFFFF"/>
                    </a:gs>
                    <a:gs pos="100000">
                      <a:srgbClr val="FFFFFF"/>
                    </a:gs>
                  </a:gsLst>
                  <a:lin ang="10800000" scaled="1"/>
                  <a:tileRect/>
                </a:gradFill>
              </a:rPr>
            </a:br>
            <a:r>
              <a:rPr lang="en-US" sz="1961" dirty="0">
                <a:gradFill flip="none" rotWithShape="1">
                  <a:gsLst>
                    <a:gs pos="0">
                      <a:srgbClr val="FFFFFF"/>
                    </a:gs>
                    <a:gs pos="100000">
                      <a:srgbClr val="FFFFFF"/>
                    </a:gs>
                  </a:gsLst>
                  <a:lin ang="10800000" scaled="1"/>
                  <a:tileRect/>
                </a:gradFill>
              </a:rPr>
              <a:t/>
            </a:r>
            <a:br>
              <a:rPr lang="en-US" sz="1961" dirty="0">
                <a:gradFill flip="none" rotWithShape="1">
                  <a:gsLst>
                    <a:gs pos="0">
                      <a:srgbClr val="FFFFFF"/>
                    </a:gs>
                    <a:gs pos="100000">
                      <a:srgbClr val="FFFFFF"/>
                    </a:gs>
                  </a:gsLst>
                  <a:lin ang="10800000" scaled="1"/>
                  <a:tileRect/>
                </a:gradFill>
              </a:rPr>
            </a:br>
            <a:endParaRPr lang="en-US" sz="1961" spc="-49" dirty="0">
              <a:gradFill flip="none" rotWithShape="1">
                <a:gsLst>
                  <a:gs pos="0">
                    <a:srgbClr val="FFFFFF"/>
                  </a:gs>
                  <a:gs pos="100000">
                    <a:srgbClr val="FFFFFF"/>
                  </a:gs>
                </a:gsLst>
                <a:lin ang="10800000" scaled="1"/>
                <a:tileRect/>
              </a:gradFill>
            </a:endParaRPr>
          </a:p>
        </p:txBody>
      </p:sp>
      <p:sp>
        <p:nvSpPr>
          <p:cNvPr id="8" name="Rectangle 7"/>
          <p:cNvSpPr/>
          <p:nvPr/>
        </p:nvSpPr>
        <p:spPr bwMode="auto">
          <a:xfrm>
            <a:off x="675593" y="1439358"/>
            <a:ext cx="10843138" cy="62872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59" tIns="45706" rIns="0" bIns="45706" anchor="ctr"/>
          <a:lstStyle/>
          <a:p>
            <a:pPr defTabSz="913751" fontAlgn="base">
              <a:spcBef>
                <a:spcPct val="0"/>
              </a:spcBef>
              <a:spcAft>
                <a:spcPct val="0"/>
              </a:spcAft>
            </a:pPr>
            <a:r>
              <a:rPr lang="en-US" sz="2745" dirty="0">
                <a:gradFill>
                  <a:gsLst>
                    <a:gs pos="0">
                      <a:srgbClr val="FFFFFF"/>
                    </a:gs>
                    <a:gs pos="100000">
                      <a:srgbClr val="FFFFFF"/>
                    </a:gs>
                  </a:gsLst>
                  <a:lin ang="5400000" scaled="0"/>
                </a:gradFill>
                <a:latin typeface="Segoe UI Light"/>
              </a:rPr>
              <a:t>Windows Server 2012 R2 capabilities </a:t>
            </a:r>
          </a:p>
        </p:txBody>
      </p:sp>
      <p:sp>
        <p:nvSpPr>
          <p:cNvPr id="17" name="Rectangle 16"/>
          <p:cNvSpPr/>
          <p:nvPr/>
        </p:nvSpPr>
        <p:spPr>
          <a:xfrm>
            <a:off x="14815994" y="9040482"/>
            <a:ext cx="2259145" cy="363882"/>
          </a:xfrm>
          <a:prstGeom prst="rect">
            <a:avLst/>
          </a:prstGeom>
        </p:spPr>
        <p:txBody>
          <a:bodyPr wrap="none">
            <a:spAutoFit/>
          </a:bodyPr>
          <a:lstStyle/>
          <a:p>
            <a:pPr defTabSz="913751" fontAlgn="base">
              <a:lnSpc>
                <a:spcPct val="90000"/>
              </a:lnSpc>
              <a:spcBef>
                <a:spcPct val="0"/>
              </a:spcBef>
              <a:spcAft>
                <a:spcPct val="0"/>
              </a:spcAft>
              <a:defRPr/>
            </a:pPr>
            <a:r>
              <a:rPr lang="en-US" sz="1961" spc="-120" dirty="0">
                <a:gradFill>
                  <a:gsLst>
                    <a:gs pos="0">
                      <a:srgbClr val="EFEFEF"/>
                    </a:gs>
                    <a:gs pos="100000">
                      <a:srgbClr val="EFEFEF"/>
                    </a:gs>
                  </a:gsLst>
                  <a:lin ang="5400000" scaled="0"/>
                </a:gradFill>
                <a:latin typeface="Segoe UI Light"/>
                <a:ea typeface="MS PGothic" pitchFamily="34" charset="-128"/>
              </a:rPr>
              <a:t>Flexible service delivery</a:t>
            </a:r>
          </a:p>
        </p:txBody>
      </p:sp>
      <p:sp>
        <p:nvSpPr>
          <p:cNvPr id="26" name="Rectangle 25"/>
          <p:cNvSpPr/>
          <p:nvPr/>
        </p:nvSpPr>
        <p:spPr bwMode="auto">
          <a:xfrm>
            <a:off x="4304567" y="2094431"/>
            <a:ext cx="3585190" cy="197185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07" tIns="179259" rIns="44814" bIns="183521"/>
          <a:lstStyle/>
          <a:p>
            <a:pPr marL="896214"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rPr>
              <a:t>Storage</a:t>
            </a:r>
          </a:p>
        </p:txBody>
      </p:sp>
      <p:sp useBgFill="1">
        <p:nvSpPr>
          <p:cNvPr id="13" name="Rectangle 12"/>
          <p:cNvSpPr/>
          <p:nvPr/>
        </p:nvSpPr>
        <p:spPr bwMode="auto">
          <a:xfrm>
            <a:off x="11923492" y="974"/>
            <a:ext cx="267644" cy="68560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defTabSz="913927" fontAlgn="base">
              <a:spcBef>
                <a:spcPct val="0"/>
              </a:spcBef>
              <a:spcAft>
                <a:spcPct val="0"/>
              </a:spcAft>
              <a:defRPr/>
            </a:pPr>
            <a:endParaRPr lang="en-US" sz="1961" dirty="0">
              <a:gradFill>
                <a:gsLst>
                  <a:gs pos="0">
                    <a:srgbClr val="FFFFFF"/>
                  </a:gs>
                  <a:gs pos="100000">
                    <a:srgbClr val="FFFFFF"/>
                  </a:gs>
                </a:gsLst>
                <a:lin ang="5400000" scaled="0"/>
              </a:gradFill>
            </a:endParaRPr>
          </a:p>
        </p:txBody>
      </p:sp>
      <p:sp>
        <p:nvSpPr>
          <p:cNvPr id="27" name="Rectangle 26"/>
          <p:cNvSpPr/>
          <p:nvPr/>
        </p:nvSpPr>
        <p:spPr bwMode="auto">
          <a:xfrm>
            <a:off x="7931776" y="2094431"/>
            <a:ext cx="3585190" cy="197185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07" tIns="179259" rIns="44814" bIns="183521"/>
          <a:lstStyle/>
          <a:p>
            <a:pPr marL="896214"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rPr>
              <a:t>Networking</a:t>
            </a:r>
            <a:endParaRPr lang="en-US" sz="1961" spc="-49" dirty="0">
              <a:gradFill flip="none" rotWithShape="1">
                <a:gsLst>
                  <a:gs pos="0">
                    <a:srgbClr val="FFFFFF"/>
                  </a:gs>
                  <a:gs pos="100000">
                    <a:srgbClr val="FFFFFF"/>
                  </a:gs>
                </a:gsLst>
                <a:lin ang="10800000" scaled="1"/>
                <a:tileRect/>
              </a:gradFill>
            </a:endParaRPr>
          </a:p>
        </p:txBody>
      </p:sp>
      <p:sp>
        <p:nvSpPr>
          <p:cNvPr id="31" name="Title 1"/>
          <p:cNvSpPr>
            <a:spLocks noGrp="1"/>
          </p:cNvSpPr>
          <p:nvPr>
            <p:ph type="title"/>
          </p:nvPr>
        </p:nvSpPr>
        <p:spPr/>
        <p:txBody>
          <a:bodyPr/>
          <a:lstStyle/>
          <a:p>
            <a:pPr>
              <a:defRPr/>
            </a:pPr>
            <a:r>
              <a:rPr smtClean="0">
                <a:ea typeface="+mn-ea"/>
              </a:rPr>
              <a:t>Windows Server 2012 R2: Overview</a:t>
            </a:r>
            <a:endParaRPr dirty="0">
              <a:ea typeface="+mn-ea"/>
            </a:endParaRPr>
          </a:p>
        </p:txBody>
      </p:sp>
      <p:sp>
        <p:nvSpPr>
          <p:cNvPr id="32" name="Rectangle 31"/>
          <p:cNvSpPr/>
          <p:nvPr/>
        </p:nvSpPr>
        <p:spPr bwMode="auto">
          <a:xfrm>
            <a:off x="3405800" y="4108816"/>
            <a:ext cx="2662004" cy="197185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79259" rIns="44814" bIns="183521"/>
          <a:lstStyle/>
          <a:p>
            <a:pPr marL="896214"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rPr>
              <a:t>Web &amp; application platform</a:t>
            </a:r>
            <a:endParaRPr lang="en-US" sz="1961" spc="-49" dirty="0">
              <a:gradFill flip="none" rotWithShape="1">
                <a:gsLst>
                  <a:gs pos="0">
                    <a:srgbClr val="FFFFFF"/>
                  </a:gs>
                  <a:gs pos="100000">
                    <a:srgbClr val="FFFFFF"/>
                  </a:gs>
                </a:gsLst>
                <a:lin ang="10800000" scaled="1"/>
                <a:tileRect/>
              </a:gradFill>
            </a:endParaRPr>
          </a:p>
        </p:txBody>
      </p:sp>
      <p:sp>
        <p:nvSpPr>
          <p:cNvPr id="35" name="Rectangle 34"/>
          <p:cNvSpPr/>
          <p:nvPr/>
        </p:nvSpPr>
        <p:spPr bwMode="auto">
          <a:xfrm>
            <a:off x="6130293" y="4108816"/>
            <a:ext cx="2662004" cy="197185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79259" rIns="44814" bIns="183521"/>
          <a:lstStyle/>
          <a:p>
            <a:pPr marL="1174726"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rPr>
              <a:t>Access &amp; information protection</a:t>
            </a:r>
          </a:p>
        </p:txBody>
      </p:sp>
      <p:sp>
        <p:nvSpPr>
          <p:cNvPr id="29" name="Rectangle 28"/>
          <p:cNvSpPr/>
          <p:nvPr/>
        </p:nvSpPr>
        <p:spPr bwMode="auto">
          <a:xfrm>
            <a:off x="677757" y="4109005"/>
            <a:ext cx="2665552" cy="197154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07" tIns="179259" rIns="44814" bIns="183521"/>
          <a:lstStyle/>
          <a:p>
            <a:pPr marL="955340" defTabSz="895575" fontAlgn="base">
              <a:lnSpc>
                <a:spcPct val="90000"/>
              </a:lnSpc>
              <a:spcBef>
                <a:spcPct val="0"/>
              </a:spcBef>
              <a:spcAft>
                <a:spcPts val="1765"/>
              </a:spcAft>
              <a:defRPr/>
            </a:pPr>
            <a:endParaRPr lang="en-US" sz="1961" spc="-49" dirty="0">
              <a:gradFill flip="none" rotWithShape="1">
                <a:gsLst>
                  <a:gs pos="0">
                    <a:srgbClr val="FFFFFF"/>
                  </a:gs>
                  <a:gs pos="100000">
                    <a:srgbClr val="FFFFFF"/>
                  </a:gs>
                </a:gsLst>
                <a:lin ang="10800000" scaled="1"/>
                <a:tileRect/>
              </a:gradFill>
            </a:endParaRPr>
          </a:p>
        </p:txBody>
      </p:sp>
      <p:sp>
        <p:nvSpPr>
          <p:cNvPr id="37" name="Rectangle 36"/>
          <p:cNvSpPr/>
          <p:nvPr/>
        </p:nvSpPr>
        <p:spPr bwMode="auto">
          <a:xfrm>
            <a:off x="8854786" y="4108816"/>
            <a:ext cx="2662004" cy="197185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07" tIns="179259" rIns="44814" bIns="183521"/>
          <a:lstStyle/>
          <a:p>
            <a:pPr marL="896214"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rPr>
              <a:t>Virtual desktop infrastructure</a:t>
            </a:r>
          </a:p>
        </p:txBody>
      </p:sp>
      <p:grpSp>
        <p:nvGrpSpPr>
          <p:cNvPr id="39" name="Group 285"/>
          <p:cNvGrpSpPr>
            <a:grpSpLocks noChangeAspect="1"/>
          </p:cNvGrpSpPr>
          <p:nvPr/>
        </p:nvGrpSpPr>
        <p:grpSpPr bwMode="auto">
          <a:xfrm>
            <a:off x="931330" y="2318093"/>
            <a:ext cx="615390" cy="487867"/>
            <a:chOff x="-2809" y="2598"/>
            <a:chExt cx="2104" cy="1668"/>
          </a:xfrm>
          <a:solidFill>
            <a:schemeClr val="bg1"/>
          </a:solidFill>
        </p:grpSpPr>
        <p:sp>
          <p:nvSpPr>
            <p:cNvPr id="40" name="Freeform 287"/>
            <p:cNvSpPr>
              <a:spLocks/>
            </p:cNvSpPr>
            <p:nvPr/>
          </p:nvSpPr>
          <p:spPr bwMode="auto">
            <a:xfrm>
              <a:off x="-1595" y="2672"/>
              <a:ext cx="105" cy="117"/>
            </a:xfrm>
            <a:custGeom>
              <a:avLst/>
              <a:gdLst>
                <a:gd name="T0" fmla="*/ 200 w 210"/>
                <a:gd name="T1" fmla="*/ 0 h 232"/>
                <a:gd name="T2" fmla="*/ 210 w 210"/>
                <a:gd name="T3" fmla="*/ 68 h 232"/>
                <a:gd name="T4" fmla="*/ 68 w 210"/>
                <a:gd name="T5" fmla="*/ 89 h 232"/>
                <a:gd name="T6" fmla="*/ 68 w 210"/>
                <a:gd name="T7" fmla="*/ 232 h 232"/>
                <a:gd name="T8" fmla="*/ 0 w 210"/>
                <a:gd name="T9" fmla="*/ 232 h 232"/>
                <a:gd name="T10" fmla="*/ 0 w 210"/>
                <a:gd name="T11" fmla="*/ 31 h 232"/>
                <a:gd name="T12" fmla="*/ 29 w 210"/>
                <a:gd name="T13" fmla="*/ 27 h 232"/>
                <a:gd name="T14" fmla="*/ 200 w 210"/>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2">
                  <a:moveTo>
                    <a:pt x="200" y="0"/>
                  </a:moveTo>
                  <a:lnTo>
                    <a:pt x="210" y="68"/>
                  </a:lnTo>
                  <a:lnTo>
                    <a:pt x="68" y="89"/>
                  </a:lnTo>
                  <a:lnTo>
                    <a:pt x="68" y="232"/>
                  </a:lnTo>
                  <a:lnTo>
                    <a:pt x="0" y="232"/>
                  </a:lnTo>
                  <a:lnTo>
                    <a:pt x="0" y="31"/>
                  </a:lnTo>
                  <a:lnTo>
                    <a:pt x="29" y="27"/>
                  </a:lnTo>
                  <a:lnTo>
                    <a:pt x="20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 name="Freeform 288"/>
            <p:cNvSpPr>
              <a:spLocks noEditPoints="1"/>
            </p:cNvSpPr>
            <p:nvPr/>
          </p:nvSpPr>
          <p:spPr bwMode="auto">
            <a:xfrm>
              <a:off x="-1600" y="2845"/>
              <a:ext cx="39" cy="1159"/>
            </a:xfrm>
            <a:custGeom>
              <a:avLst/>
              <a:gdLst>
                <a:gd name="T0" fmla="*/ 1 w 76"/>
                <a:gd name="T1" fmla="*/ 1946 h 2319"/>
                <a:gd name="T2" fmla="*/ 70 w 76"/>
                <a:gd name="T3" fmla="*/ 1946 h 2319"/>
                <a:gd name="T4" fmla="*/ 69 w 76"/>
                <a:gd name="T5" fmla="*/ 2319 h 2319"/>
                <a:gd name="T6" fmla="*/ 0 w 76"/>
                <a:gd name="T7" fmla="*/ 2319 h 2319"/>
                <a:gd name="T8" fmla="*/ 1 w 76"/>
                <a:gd name="T9" fmla="*/ 1946 h 2319"/>
                <a:gd name="T10" fmla="*/ 2 w 76"/>
                <a:gd name="T11" fmla="*/ 1459 h 2319"/>
                <a:gd name="T12" fmla="*/ 71 w 76"/>
                <a:gd name="T13" fmla="*/ 1459 h 2319"/>
                <a:gd name="T14" fmla="*/ 70 w 76"/>
                <a:gd name="T15" fmla="*/ 1833 h 2319"/>
                <a:gd name="T16" fmla="*/ 1 w 76"/>
                <a:gd name="T17" fmla="*/ 1833 h 2319"/>
                <a:gd name="T18" fmla="*/ 2 w 76"/>
                <a:gd name="T19" fmla="*/ 1459 h 2319"/>
                <a:gd name="T20" fmla="*/ 5 w 76"/>
                <a:gd name="T21" fmla="*/ 972 h 2319"/>
                <a:gd name="T22" fmla="*/ 74 w 76"/>
                <a:gd name="T23" fmla="*/ 972 h 2319"/>
                <a:gd name="T24" fmla="*/ 72 w 76"/>
                <a:gd name="T25" fmla="*/ 1346 h 2319"/>
                <a:gd name="T26" fmla="*/ 3 w 76"/>
                <a:gd name="T27" fmla="*/ 1346 h 2319"/>
                <a:gd name="T28" fmla="*/ 5 w 76"/>
                <a:gd name="T29" fmla="*/ 972 h 2319"/>
                <a:gd name="T30" fmla="*/ 6 w 76"/>
                <a:gd name="T31" fmla="*/ 487 h 2319"/>
                <a:gd name="T32" fmla="*/ 75 w 76"/>
                <a:gd name="T33" fmla="*/ 487 h 2319"/>
                <a:gd name="T34" fmla="*/ 74 w 76"/>
                <a:gd name="T35" fmla="*/ 860 h 2319"/>
                <a:gd name="T36" fmla="*/ 5 w 76"/>
                <a:gd name="T37" fmla="*/ 860 h 2319"/>
                <a:gd name="T38" fmla="*/ 6 w 76"/>
                <a:gd name="T39" fmla="*/ 487 h 2319"/>
                <a:gd name="T40" fmla="*/ 7 w 76"/>
                <a:gd name="T41" fmla="*/ 0 h 2319"/>
                <a:gd name="T42" fmla="*/ 76 w 76"/>
                <a:gd name="T43" fmla="*/ 0 h 2319"/>
                <a:gd name="T44" fmla="*/ 75 w 76"/>
                <a:gd name="T45" fmla="*/ 374 h 2319"/>
                <a:gd name="T46" fmla="*/ 6 w 76"/>
                <a:gd name="T47" fmla="*/ 374 h 2319"/>
                <a:gd name="T48" fmla="*/ 7 w 76"/>
                <a:gd name="T49" fmla="*/ 0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2319">
                  <a:moveTo>
                    <a:pt x="1" y="1946"/>
                  </a:moveTo>
                  <a:lnTo>
                    <a:pt x="70" y="1946"/>
                  </a:lnTo>
                  <a:lnTo>
                    <a:pt x="69" y="2319"/>
                  </a:lnTo>
                  <a:lnTo>
                    <a:pt x="0" y="2319"/>
                  </a:lnTo>
                  <a:lnTo>
                    <a:pt x="1" y="1946"/>
                  </a:lnTo>
                  <a:close/>
                  <a:moveTo>
                    <a:pt x="2" y="1459"/>
                  </a:moveTo>
                  <a:lnTo>
                    <a:pt x="71" y="1459"/>
                  </a:lnTo>
                  <a:lnTo>
                    <a:pt x="70" y="1833"/>
                  </a:lnTo>
                  <a:lnTo>
                    <a:pt x="1" y="1833"/>
                  </a:lnTo>
                  <a:lnTo>
                    <a:pt x="2" y="1459"/>
                  </a:lnTo>
                  <a:close/>
                  <a:moveTo>
                    <a:pt x="5" y="972"/>
                  </a:moveTo>
                  <a:lnTo>
                    <a:pt x="74" y="972"/>
                  </a:lnTo>
                  <a:lnTo>
                    <a:pt x="72" y="1346"/>
                  </a:lnTo>
                  <a:lnTo>
                    <a:pt x="3" y="1346"/>
                  </a:lnTo>
                  <a:lnTo>
                    <a:pt x="5" y="972"/>
                  </a:lnTo>
                  <a:close/>
                  <a:moveTo>
                    <a:pt x="6" y="487"/>
                  </a:moveTo>
                  <a:lnTo>
                    <a:pt x="75" y="487"/>
                  </a:lnTo>
                  <a:lnTo>
                    <a:pt x="74" y="860"/>
                  </a:lnTo>
                  <a:lnTo>
                    <a:pt x="5" y="860"/>
                  </a:lnTo>
                  <a:lnTo>
                    <a:pt x="6" y="487"/>
                  </a:lnTo>
                  <a:close/>
                  <a:moveTo>
                    <a:pt x="7" y="0"/>
                  </a:moveTo>
                  <a:lnTo>
                    <a:pt x="76" y="0"/>
                  </a:lnTo>
                  <a:lnTo>
                    <a:pt x="75" y="374"/>
                  </a:lnTo>
                  <a:lnTo>
                    <a:pt x="6" y="374"/>
                  </a:lnTo>
                  <a:lnTo>
                    <a:pt x="7"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 name="Freeform 289"/>
            <p:cNvSpPr>
              <a:spLocks/>
            </p:cNvSpPr>
            <p:nvPr/>
          </p:nvSpPr>
          <p:spPr bwMode="auto">
            <a:xfrm>
              <a:off x="-1600" y="4062"/>
              <a:ext cx="106" cy="120"/>
            </a:xfrm>
            <a:custGeom>
              <a:avLst/>
              <a:gdLst>
                <a:gd name="T0" fmla="*/ 0 w 210"/>
                <a:gd name="T1" fmla="*/ 0 h 239"/>
                <a:gd name="T2" fmla="*/ 69 w 210"/>
                <a:gd name="T3" fmla="*/ 0 h 239"/>
                <a:gd name="T4" fmla="*/ 69 w 210"/>
                <a:gd name="T5" fmla="*/ 144 h 239"/>
                <a:gd name="T6" fmla="*/ 210 w 210"/>
                <a:gd name="T7" fmla="*/ 171 h 239"/>
                <a:gd name="T8" fmla="*/ 198 w 210"/>
                <a:gd name="T9" fmla="*/ 239 h 239"/>
                <a:gd name="T10" fmla="*/ 28 w 210"/>
                <a:gd name="T11" fmla="*/ 207 h 239"/>
                <a:gd name="T12" fmla="*/ 0 w 210"/>
                <a:gd name="T13" fmla="*/ 201 h 239"/>
                <a:gd name="T14" fmla="*/ 0 w 21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9">
                  <a:moveTo>
                    <a:pt x="0" y="0"/>
                  </a:moveTo>
                  <a:lnTo>
                    <a:pt x="69" y="0"/>
                  </a:lnTo>
                  <a:lnTo>
                    <a:pt x="69" y="144"/>
                  </a:lnTo>
                  <a:lnTo>
                    <a:pt x="210" y="171"/>
                  </a:lnTo>
                  <a:lnTo>
                    <a:pt x="198" y="239"/>
                  </a:lnTo>
                  <a:lnTo>
                    <a:pt x="28" y="207"/>
                  </a:lnTo>
                  <a:lnTo>
                    <a:pt x="0" y="201"/>
                  </a:lnTo>
                  <a:lnTo>
                    <a:pt x="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 name="Freeform 290"/>
            <p:cNvSpPr>
              <a:spLocks noEditPoints="1"/>
            </p:cNvSpPr>
            <p:nvPr/>
          </p:nvSpPr>
          <p:spPr bwMode="auto">
            <a:xfrm>
              <a:off x="-1450" y="4158"/>
              <a:ext cx="601" cy="108"/>
            </a:xfrm>
            <a:custGeom>
              <a:avLst/>
              <a:gdLst>
                <a:gd name="T0" fmla="*/ 451 w 1202"/>
                <a:gd name="T1" fmla="*/ 82 h 216"/>
                <a:gd name="T2" fmla="*/ 788 w 1202"/>
                <a:gd name="T3" fmla="*/ 145 h 216"/>
                <a:gd name="T4" fmla="*/ 776 w 1202"/>
                <a:gd name="T5" fmla="*/ 212 h 216"/>
                <a:gd name="T6" fmla="*/ 438 w 1202"/>
                <a:gd name="T7" fmla="*/ 150 h 216"/>
                <a:gd name="T8" fmla="*/ 451 w 1202"/>
                <a:gd name="T9" fmla="*/ 82 h 216"/>
                <a:gd name="T10" fmla="*/ 1178 w 1202"/>
                <a:gd name="T11" fmla="*/ 4 h 216"/>
                <a:gd name="T12" fmla="*/ 1202 w 1202"/>
                <a:gd name="T13" fmla="*/ 68 h 216"/>
                <a:gd name="T14" fmla="*/ 893 w 1202"/>
                <a:gd name="T15" fmla="*/ 216 h 216"/>
                <a:gd name="T16" fmla="*/ 869 w 1202"/>
                <a:gd name="T17" fmla="*/ 152 h 216"/>
                <a:gd name="T18" fmla="*/ 1178 w 1202"/>
                <a:gd name="T19" fmla="*/ 4 h 216"/>
                <a:gd name="T20" fmla="*/ 13 w 1202"/>
                <a:gd name="T21" fmla="*/ 0 h 216"/>
                <a:gd name="T22" fmla="*/ 350 w 1202"/>
                <a:gd name="T23" fmla="*/ 63 h 216"/>
                <a:gd name="T24" fmla="*/ 338 w 1202"/>
                <a:gd name="T25" fmla="*/ 131 h 216"/>
                <a:gd name="T26" fmla="*/ 0 w 1202"/>
                <a:gd name="T27" fmla="*/ 68 h 216"/>
                <a:gd name="T28" fmla="*/ 13 w 1202"/>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216">
                  <a:moveTo>
                    <a:pt x="451" y="82"/>
                  </a:moveTo>
                  <a:lnTo>
                    <a:pt x="788" y="145"/>
                  </a:lnTo>
                  <a:lnTo>
                    <a:pt x="776" y="212"/>
                  </a:lnTo>
                  <a:lnTo>
                    <a:pt x="438" y="150"/>
                  </a:lnTo>
                  <a:lnTo>
                    <a:pt x="451" y="82"/>
                  </a:lnTo>
                  <a:close/>
                  <a:moveTo>
                    <a:pt x="1178" y="4"/>
                  </a:moveTo>
                  <a:lnTo>
                    <a:pt x="1202" y="68"/>
                  </a:lnTo>
                  <a:lnTo>
                    <a:pt x="893" y="216"/>
                  </a:lnTo>
                  <a:lnTo>
                    <a:pt x="869" y="152"/>
                  </a:lnTo>
                  <a:lnTo>
                    <a:pt x="1178" y="4"/>
                  </a:lnTo>
                  <a:close/>
                  <a:moveTo>
                    <a:pt x="13" y="0"/>
                  </a:moveTo>
                  <a:lnTo>
                    <a:pt x="350" y="63"/>
                  </a:lnTo>
                  <a:lnTo>
                    <a:pt x="338" y="131"/>
                  </a:lnTo>
                  <a:lnTo>
                    <a:pt x="0" y="68"/>
                  </a:lnTo>
                  <a:lnTo>
                    <a:pt x="13"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 name="Freeform 291"/>
            <p:cNvSpPr>
              <a:spLocks/>
            </p:cNvSpPr>
            <p:nvPr/>
          </p:nvSpPr>
          <p:spPr bwMode="auto">
            <a:xfrm>
              <a:off x="-814" y="4029"/>
              <a:ext cx="101" cy="140"/>
            </a:xfrm>
            <a:custGeom>
              <a:avLst/>
              <a:gdLst>
                <a:gd name="T0" fmla="*/ 133 w 202"/>
                <a:gd name="T1" fmla="*/ 0 h 280"/>
                <a:gd name="T2" fmla="*/ 202 w 202"/>
                <a:gd name="T3" fmla="*/ 0 h 280"/>
                <a:gd name="T4" fmla="*/ 202 w 202"/>
                <a:gd name="T5" fmla="*/ 196 h 280"/>
                <a:gd name="T6" fmla="*/ 180 w 202"/>
                <a:gd name="T7" fmla="*/ 206 h 280"/>
                <a:gd name="T8" fmla="*/ 25 w 202"/>
                <a:gd name="T9" fmla="*/ 280 h 280"/>
                <a:gd name="T10" fmla="*/ 0 w 202"/>
                <a:gd name="T11" fmla="*/ 216 h 280"/>
                <a:gd name="T12" fmla="*/ 133 w 202"/>
                <a:gd name="T13" fmla="*/ 154 h 280"/>
                <a:gd name="T14" fmla="*/ 133 w 202"/>
                <a:gd name="T15" fmla="*/ 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80">
                  <a:moveTo>
                    <a:pt x="133" y="0"/>
                  </a:moveTo>
                  <a:lnTo>
                    <a:pt x="202" y="0"/>
                  </a:lnTo>
                  <a:lnTo>
                    <a:pt x="202" y="196"/>
                  </a:lnTo>
                  <a:lnTo>
                    <a:pt x="180" y="206"/>
                  </a:lnTo>
                  <a:lnTo>
                    <a:pt x="25" y="280"/>
                  </a:lnTo>
                  <a:lnTo>
                    <a:pt x="0" y="216"/>
                  </a:lnTo>
                  <a:lnTo>
                    <a:pt x="133" y="154"/>
                  </a:lnTo>
                  <a:lnTo>
                    <a:pt x="133"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 name="Freeform 292"/>
            <p:cNvSpPr>
              <a:spLocks noEditPoints="1"/>
            </p:cNvSpPr>
            <p:nvPr/>
          </p:nvSpPr>
          <p:spPr bwMode="auto">
            <a:xfrm>
              <a:off x="-747" y="2873"/>
              <a:ext cx="42" cy="1103"/>
            </a:xfrm>
            <a:custGeom>
              <a:avLst/>
              <a:gdLst>
                <a:gd name="T0" fmla="*/ 3 w 85"/>
                <a:gd name="T1" fmla="*/ 1849 h 2205"/>
                <a:gd name="T2" fmla="*/ 72 w 85"/>
                <a:gd name="T3" fmla="*/ 1849 h 2205"/>
                <a:gd name="T4" fmla="*/ 69 w 85"/>
                <a:gd name="T5" fmla="*/ 2205 h 2205"/>
                <a:gd name="T6" fmla="*/ 0 w 85"/>
                <a:gd name="T7" fmla="*/ 2205 h 2205"/>
                <a:gd name="T8" fmla="*/ 3 w 85"/>
                <a:gd name="T9" fmla="*/ 1849 h 2205"/>
                <a:gd name="T10" fmla="*/ 5 w 85"/>
                <a:gd name="T11" fmla="*/ 1388 h 2205"/>
                <a:gd name="T12" fmla="*/ 74 w 85"/>
                <a:gd name="T13" fmla="*/ 1388 h 2205"/>
                <a:gd name="T14" fmla="*/ 72 w 85"/>
                <a:gd name="T15" fmla="*/ 1743 h 2205"/>
                <a:gd name="T16" fmla="*/ 3 w 85"/>
                <a:gd name="T17" fmla="*/ 1743 h 2205"/>
                <a:gd name="T18" fmla="*/ 5 w 85"/>
                <a:gd name="T19" fmla="*/ 1388 h 2205"/>
                <a:gd name="T20" fmla="*/ 9 w 85"/>
                <a:gd name="T21" fmla="*/ 925 h 2205"/>
                <a:gd name="T22" fmla="*/ 78 w 85"/>
                <a:gd name="T23" fmla="*/ 925 h 2205"/>
                <a:gd name="T24" fmla="*/ 76 w 85"/>
                <a:gd name="T25" fmla="*/ 1280 h 2205"/>
                <a:gd name="T26" fmla="*/ 7 w 85"/>
                <a:gd name="T27" fmla="*/ 1280 h 2205"/>
                <a:gd name="T28" fmla="*/ 9 w 85"/>
                <a:gd name="T29" fmla="*/ 925 h 2205"/>
                <a:gd name="T30" fmla="*/ 12 w 85"/>
                <a:gd name="T31" fmla="*/ 463 h 2205"/>
                <a:gd name="T32" fmla="*/ 81 w 85"/>
                <a:gd name="T33" fmla="*/ 463 h 2205"/>
                <a:gd name="T34" fmla="*/ 78 w 85"/>
                <a:gd name="T35" fmla="*/ 819 h 2205"/>
                <a:gd name="T36" fmla="*/ 9 w 85"/>
                <a:gd name="T37" fmla="*/ 819 h 2205"/>
                <a:gd name="T38" fmla="*/ 12 w 85"/>
                <a:gd name="T39" fmla="*/ 463 h 2205"/>
                <a:gd name="T40" fmla="*/ 16 w 85"/>
                <a:gd name="T41" fmla="*/ 0 h 2205"/>
                <a:gd name="T42" fmla="*/ 85 w 85"/>
                <a:gd name="T43" fmla="*/ 0 h 2205"/>
                <a:gd name="T44" fmla="*/ 82 w 85"/>
                <a:gd name="T45" fmla="*/ 357 h 2205"/>
                <a:gd name="T46" fmla="*/ 13 w 85"/>
                <a:gd name="T47" fmla="*/ 357 h 2205"/>
                <a:gd name="T48" fmla="*/ 16 w 85"/>
                <a:gd name="T49"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205">
                  <a:moveTo>
                    <a:pt x="3" y="1849"/>
                  </a:moveTo>
                  <a:lnTo>
                    <a:pt x="72" y="1849"/>
                  </a:lnTo>
                  <a:lnTo>
                    <a:pt x="69" y="2205"/>
                  </a:lnTo>
                  <a:lnTo>
                    <a:pt x="0" y="2205"/>
                  </a:lnTo>
                  <a:lnTo>
                    <a:pt x="3" y="1849"/>
                  </a:lnTo>
                  <a:close/>
                  <a:moveTo>
                    <a:pt x="5" y="1388"/>
                  </a:moveTo>
                  <a:lnTo>
                    <a:pt x="74" y="1388"/>
                  </a:lnTo>
                  <a:lnTo>
                    <a:pt x="72" y="1743"/>
                  </a:lnTo>
                  <a:lnTo>
                    <a:pt x="3" y="1743"/>
                  </a:lnTo>
                  <a:lnTo>
                    <a:pt x="5" y="1388"/>
                  </a:lnTo>
                  <a:close/>
                  <a:moveTo>
                    <a:pt x="9" y="925"/>
                  </a:moveTo>
                  <a:lnTo>
                    <a:pt x="78" y="925"/>
                  </a:lnTo>
                  <a:lnTo>
                    <a:pt x="76" y="1280"/>
                  </a:lnTo>
                  <a:lnTo>
                    <a:pt x="7" y="1280"/>
                  </a:lnTo>
                  <a:lnTo>
                    <a:pt x="9" y="925"/>
                  </a:lnTo>
                  <a:close/>
                  <a:moveTo>
                    <a:pt x="12" y="463"/>
                  </a:moveTo>
                  <a:lnTo>
                    <a:pt x="81" y="463"/>
                  </a:lnTo>
                  <a:lnTo>
                    <a:pt x="78" y="819"/>
                  </a:lnTo>
                  <a:lnTo>
                    <a:pt x="9" y="819"/>
                  </a:lnTo>
                  <a:lnTo>
                    <a:pt x="12" y="463"/>
                  </a:lnTo>
                  <a:close/>
                  <a:moveTo>
                    <a:pt x="16" y="0"/>
                  </a:moveTo>
                  <a:lnTo>
                    <a:pt x="85" y="0"/>
                  </a:lnTo>
                  <a:lnTo>
                    <a:pt x="82" y="357"/>
                  </a:lnTo>
                  <a:lnTo>
                    <a:pt x="13" y="357"/>
                  </a:lnTo>
                  <a:lnTo>
                    <a:pt x="16"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 name="Freeform 293"/>
            <p:cNvSpPr>
              <a:spLocks/>
            </p:cNvSpPr>
            <p:nvPr/>
          </p:nvSpPr>
          <p:spPr bwMode="auto">
            <a:xfrm>
              <a:off x="-807" y="2683"/>
              <a:ext cx="102" cy="136"/>
            </a:xfrm>
            <a:custGeom>
              <a:avLst/>
              <a:gdLst>
                <a:gd name="T0" fmla="*/ 23 w 206"/>
                <a:gd name="T1" fmla="*/ 0 h 273"/>
                <a:gd name="T2" fmla="*/ 183 w 206"/>
                <a:gd name="T3" fmla="*/ 67 h 273"/>
                <a:gd name="T4" fmla="*/ 206 w 206"/>
                <a:gd name="T5" fmla="*/ 76 h 273"/>
                <a:gd name="T6" fmla="*/ 206 w 206"/>
                <a:gd name="T7" fmla="*/ 100 h 273"/>
                <a:gd name="T8" fmla="*/ 205 w 206"/>
                <a:gd name="T9" fmla="*/ 273 h 273"/>
                <a:gd name="T10" fmla="*/ 136 w 206"/>
                <a:gd name="T11" fmla="*/ 271 h 273"/>
                <a:gd name="T12" fmla="*/ 137 w 206"/>
                <a:gd name="T13" fmla="*/ 122 h 273"/>
                <a:gd name="T14" fmla="*/ 0 w 206"/>
                <a:gd name="T15" fmla="*/ 66 h 273"/>
                <a:gd name="T16" fmla="*/ 23 w 20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73">
                  <a:moveTo>
                    <a:pt x="23" y="0"/>
                  </a:moveTo>
                  <a:lnTo>
                    <a:pt x="183" y="67"/>
                  </a:lnTo>
                  <a:lnTo>
                    <a:pt x="206" y="76"/>
                  </a:lnTo>
                  <a:lnTo>
                    <a:pt x="206" y="100"/>
                  </a:lnTo>
                  <a:lnTo>
                    <a:pt x="205" y="273"/>
                  </a:lnTo>
                  <a:lnTo>
                    <a:pt x="136" y="271"/>
                  </a:lnTo>
                  <a:lnTo>
                    <a:pt x="137" y="122"/>
                  </a:lnTo>
                  <a:lnTo>
                    <a:pt x="0" y="66"/>
                  </a:lnTo>
                  <a:lnTo>
                    <a:pt x="23"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 name="Freeform 294"/>
            <p:cNvSpPr>
              <a:spLocks noEditPoints="1"/>
            </p:cNvSpPr>
            <p:nvPr/>
          </p:nvSpPr>
          <p:spPr bwMode="auto">
            <a:xfrm>
              <a:off x="-1445" y="2598"/>
              <a:ext cx="602" cy="100"/>
            </a:xfrm>
            <a:custGeom>
              <a:avLst/>
              <a:gdLst>
                <a:gd name="T0" fmla="*/ 336 w 1203"/>
                <a:gd name="T1" fmla="*/ 81 h 201"/>
                <a:gd name="T2" fmla="*/ 347 w 1203"/>
                <a:gd name="T3" fmla="*/ 149 h 201"/>
                <a:gd name="T4" fmla="*/ 11 w 1203"/>
                <a:gd name="T5" fmla="*/ 201 h 201"/>
                <a:gd name="T6" fmla="*/ 0 w 1203"/>
                <a:gd name="T7" fmla="*/ 133 h 201"/>
                <a:gd name="T8" fmla="*/ 336 w 1203"/>
                <a:gd name="T9" fmla="*/ 81 h 201"/>
                <a:gd name="T10" fmla="*/ 771 w 1203"/>
                <a:gd name="T11" fmla="*/ 12 h 201"/>
                <a:gd name="T12" fmla="*/ 783 w 1203"/>
                <a:gd name="T13" fmla="*/ 80 h 201"/>
                <a:gd name="T14" fmla="*/ 448 w 1203"/>
                <a:gd name="T15" fmla="*/ 133 h 201"/>
                <a:gd name="T16" fmla="*/ 437 w 1203"/>
                <a:gd name="T17" fmla="*/ 66 h 201"/>
                <a:gd name="T18" fmla="*/ 771 w 1203"/>
                <a:gd name="T19" fmla="*/ 12 h 201"/>
                <a:gd name="T20" fmla="*/ 889 w 1203"/>
                <a:gd name="T21" fmla="*/ 0 h 201"/>
                <a:gd name="T22" fmla="*/ 1203 w 1203"/>
                <a:gd name="T23" fmla="*/ 131 h 201"/>
                <a:gd name="T24" fmla="*/ 1180 w 1203"/>
                <a:gd name="T25" fmla="*/ 196 h 201"/>
                <a:gd name="T26" fmla="*/ 866 w 1203"/>
                <a:gd name="T27" fmla="*/ 66 h 201"/>
                <a:gd name="T28" fmla="*/ 889 w 1203"/>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201">
                  <a:moveTo>
                    <a:pt x="336" y="81"/>
                  </a:moveTo>
                  <a:lnTo>
                    <a:pt x="347" y="149"/>
                  </a:lnTo>
                  <a:lnTo>
                    <a:pt x="11" y="201"/>
                  </a:lnTo>
                  <a:lnTo>
                    <a:pt x="0" y="133"/>
                  </a:lnTo>
                  <a:lnTo>
                    <a:pt x="336" y="81"/>
                  </a:lnTo>
                  <a:close/>
                  <a:moveTo>
                    <a:pt x="771" y="12"/>
                  </a:moveTo>
                  <a:lnTo>
                    <a:pt x="783" y="80"/>
                  </a:lnTo>
                  <a:lnTo>
                    <a:pt x="448" y="133"/>
                  </a:lnTo>
                  <a:lnTo>
                    <a:pt x="437" y="66"/>
                  </a:lnTo>
                  <a:lnTo>
                    <a:pt x="771" y="12"/>
                  </a:lnTo>
                  <a:close/>
                  <a:moveTo>
                    <a:pt x="889" y="0"/>
                  </a:moveTo>
                  <a:lnTo>
                    <a:pt x="1203" y="131"/>
                  </a:lnTo>
                  <a:lnTo>
                    <a:pt x="1180" y="196"/>
                  </a:lnTo>
                  <a:lnTo>
                    <a:pt x="866" y="66"/>
                  </a:lnTo>
                  <a:lnTo>
                    <a:pt x="889"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 name="Freeform 295"/>
            <p:cNvSpPr>
              <a:spLocks noEditPoints="1"/>
            </p:cNvSpPr>
            <p:nvPr/>
          </p:nvSpPr>
          <p:spPr bwMode="auto">
            <a:xfrm>
              <a:off x="-1542" y="2659"/>
              <a:ext cx="775" cy="1550"/>
            </a:xfrm>
            <a:custGeom>
              <a:avLst/>
              <a:gdLst>
                <a:gd name="T0" fmla="*/ 67 w 1550"/>
                <a:gd name="T1" fmla="*/ 1862 h 3101"/>
                <a:gd name="T2" fmla="*/ 67 w 1550"/>
                <a:gd name="T3" fmla="*/ 2848 h 3101"/>
                <a:gd name="T4" fmla="*/ 929 w 1550"/>
                <a:gd name="T5" fmla="*/ 3008 h 3101"/>
                <a:gd name="T6" fmla="*/ 937 w 1550"/>
                <a:gd name="T7" fmla="*/ 1909 h 3101"/>
                <a:gd name="T8" fmla="*/ 67 w 1550"/>
                <a:gd name="T9" fmla="*/ 1862 h 3101"/>
                <a:gd name="T10" fmla="*/ 67 w 1550"/>
                <a:gd name="T11" fmla="*/ 1591 h 3101"/>
                <a:gd name="T12" fmla="*/ 67 w 1550"/>
                <a:gd name="T13" fmla="*/ 1790 h 3101"/>
                <a:gd name="T14" fmla="*/ 937 w 1550"/>
                <a:gd name="T15" fmla="*/ 1832 h 3101"/>
                <a:gd name="T16" fmla="*/ 937 w 1550"/>
                <a:gd name="T17" fmla="*/ 1609 h 3101"/>
                <a:gd name="T18" fmla="*/ 67 w 1550"/>
                <a:gd name="T19" fmla="*/ 1591 h 3101"/>
                <a:gd name="T20" fmla="*/ 942 w 1550"/>
                <a:gd name="T21" fmla="*/ 1303 h 3101"/>
                <a:gd name="T22" fmla="*/ 71 w 1550"/>
                <a:gd name="T23" fmla="*/ 1316 h 3101"/>
                <a:gd name="T24" fmla="*/ 67 w 1550"/>
                <a:gd name="T25" fmla="*/ 1519 h 3101"/>
                <a:gd name="T26" fmla="*/ 942 w 1550"/>
                <a:gd name="T27" fmla="*/ 1532 h 3101"/>
                <a:gd name="T28" fmla="*/ 942 w 1550"/>
                <a:gd name="T29" fmla="*/ 1303 h 3101"/>
                <a:gd name="T30" fmla="*/ 946 w 1550"/>
                <a:gd name="T31" fmla="*/ 1003 h 3101"/>
                <a:gd name="T32" fmla="*/ 71 w 1550"/>
                <a:gd name="T33" fmla="*/ 1045 h 3101"/>
                <a:gd name="T34" fmla="*/ 71 w 1550"/>
                <a:gd name="T35" fmla="*/ 1248 h 3101"/>
                <a:gd name="T36" fmla="*/ 942 w 1550"/>
                <a:gd name="T37" fmla="*/ 1228 h 3101"/>
                <a:gd name="T38" fmla="*/ 946 w 1550"/>
                <a:gd name="T39" fmla="*/ 1003 h 3101"/>
                <a:gd name="T40" fmla="*/ 946 w 1550"/>
                <a:gd name="T41" fmla="*/ 699 h 3101"/>
                <a:gd name="T42" fmla="*/ 71 w 1550"/>
                <a:gd name="T43" fmla="*/ 774 h 3101"/>
                <a:gd name="T44" fmla="*/ 71 w 1550"/>
                <a:gd name="T45" fmla="*/ 977 h 3101"/>
                <a:gd name="T46" fmla="*/ 946 w 1550"/>
                <a:gd name="T47" fmla="*/ 928 h 3101"/>
                <a:gd name="T48" fmla="*/ 946 w 1550"/>
                <a:gd name="T49" fmla="*/ 699 h 3101"/>
                <a:gd name="T50" fmla="*/ 946 w 1550"/>
                <a:gd name="T51" fmla="*/ 399 h 3101"/>
                <a:gd name="T52" fmla="*/ 75 w 1550"/>
                <a:gd name="T53" fmla="*/ 504 h 3101"/>
                <a:gd name="T54" fmla="*/ 75 w 1550"/>
                <a:gd name="T55" fmla="*/ 707 h 3101"/>
                <a:gd name="T56" fmla="*/ 946 w 1550"/>
                <a:gd name="T57" fmla="*/ 622 h 3101"/>
                <a:gd name="T58" fmla="*/ 946 w 1550"/>
                <a:gd name="T59" fmla="*/ 399 h 3101"/>
                <a:gd name="T60" fmla="*/ 950 w 1550"/>
                <a:gd name="T61" fmla="*/ 93 h 3101"/>
                <a:gd name="T62" fmla="*/ 75 w 1550"/>
                <a:gd name="T63" fmla="*/ 229 h 3101"/>
                <a:gd name="T64" fmla="*/ 75 w 1550"/>
                <a:gd name="T65" fmla="*/ 432 h 3101"/>
                <a:gd name="T66" fmla="*/ 946 w 1550"/>
                <a:gd name="T67" fmla="*/ 318 h 3101"/>
                <a:gd name="T68" fmla="*/ 950 w 1550"/>
                <a:gd name="T69" fmla="*/ 93 h 3101"/>
                <a:gd name="T70" fmla="*/ 1034 w 1550"/>
                <a:gd name="T71" fmla="*/ 0 h 3101"/>
                <a:gd name="T72" fmla="*/ 1550 w 1550"/>
                <a:gd name="T73" fmla="*/ 225 h 3101"/>
                <a:gd name="T74" fmla="*/ 1533 w 1550"/>
                <a:gd name="T75" fmla="*/ 2839 h 3101"/>
                <a:gd name="T76" fmla="*/ 1013 w 1550"/>
                <a:gd name="T77" fmla="*/ 3101 h 3101"/>
                <a:gd name="T78" fmla="*/ 0 w 1550"/>
                <a:gd name="T79" fmla="*/ 2903 h 3101"/>
                <a:gd name="T80" fmla="*/ 7 w 1550"/>
                <a:gd name="T81" fmla="*/ 170 h 3101"/>
                <a:gd name="T82" fmla="*/ 1034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7" y="1862"/>
                  </a:moveTo>
                  <a:lnTo>
                    <a:pt x="67" y="2848"/>
                  </a:lnTo>
                  <a:lnTo>
                    <a:pt x="929" y="3008"/>
                  </a:lnTo>
                  <a:lnTo>
                    <a:pt x="937" y="1909"/>
                  </a:lnTo>
                  <a:lnTo>
                    <a:pt x="67" y="1862"/>
                  </a:lnTo>
                  <a:close/>
                  <a:moveTo>
                    <a:pt x="67" y="1591"/>
                  </a:moveTo>
                  <a:lnTo>
                    <a:pt x="67" y="1790"/>
                  </a:lnTo>
                  <a:lnTo>
                    <a:pt x="937" y="1832"/>
                  </a:lnTo>
                  <a:lnTo>
                    <a:pt x="937" y="1609"/>
                  </a:lnTo>
                  <a:lnTo>
                    <a:pt x="67" y="1591"/>
                  </a:lnTo>
                  <a:close/>
                  <a:moveTo>
                    <a:pt x="942" y="1303"/>
                  </a:moveTo>
                  <a:lnTo>
                    <a:pt x="71" y="1316"/>
                  </a:lnTo>
                  <a:lnTo>
                    <a:pt x="67" y="1519"/>
                  </a:lnTo>
                  <a:lnTo>
                    <a:pt x="942" y="1532"/>
                  </a:lnTo>
                  <a:lnTo>
                    <a:pt x="942" y="1303"/>
                  </a:lnTo>
                  <a:close/>
                  <a:moveTo>
                    <a:pt x="946" y="1003"/>
                  </a:moveTo>
                  <a:lnTo>
                    <a:pt x="71" y="1045"/>
                  </a:lnTo>
                  <a:lnTo>
                    <a:pt x="71" y="1248"/>
                  </a:lnTo>
                  <a:lnTo>
                    <a:pt x="942" y="1228"/>
                  </a:lnTo>
                  <a:lnTo>
                    <a:pt x="946" y="1003"/>
                  </a:lnTo>
                  <a:close/>
                  <a:moveTo>
                    <a:pt x="946" y="699"/>
                  </a:moveTo>
                  <a:lnTo>
                    <a:pt x="71" y="774"/>
                  </a:lnTo>
                  <a:lnTo>
                    <a:pt x="71" y="977"/>
                  </a:lnTo>
                  <a:lnTo>
                    <a:pt x="946" y="928"/>
                  </a:lnTo>
                  <a:lnTo>
                    <a:pt x="946" y="699"/>
                  </a:lnTo>
                  <a:close/>
                  <a:moveTo>
                    <a:pt x="946" y="399"/>
                  </a:moveTo>
                  <a:lnTo>
                    <a:pt x="75" y="504"/>
                  </a:lnTo>
                  <a:lnTo>
                    <a:pt x="75" y="707"/>
                  </a:lnTo>
                  <a:lnTo>
                    <a:pt x="946" y="622"/>
                  </a:lnTo>
                  <a:lnTo>
                    <a:pt x="946" y="399"/>
                  </a:lnTo>
                  <a:close/>
                  <a:moveTo>
                    <a:pt x="950" y="93"/>
                  </a:moveTo>
                  <a:lnTo>
                    <a:pt x="75" y="229"/>
                  </a:lnTo>
                  <a:lnTo>
                    <a:pt x="75" y="432"/>
                  </a:lnTo>
                  <a:lnTo>
                    <a:pt x="946" y="318"/>
                  </a:lnTo>
                  <a:lnTo>
                    <a:pt x="950" y="93"/>
                  </a:lnTo>
                  <a:close/>
                  <a:moveTo>
                    <a:pt x="1034" y="0"/>
                  </a:moveTo>
                  <a:lnTo>
                    <a:pt x="1550" y="225"/>
                  </a:lnTo>
                  <a:lnTo>
                    <a:pt x="1533" y="2839"/>
                  </a:lnTo>
                  <a:lnTo>
                    <a:pt x="1013" y="3101"/>
                  </a:lnTo>
                  <a:lnTo>
                    <a:pt x="0" y="2903"/>
                  </a:lnTo>
                  <a:lnTo>
                    <a:pt x="7" y="170"/>
                  </a:lnTo>
                  <a:lnTo>
                    <a:pt x="1034" y="0"/>
                  </a:lnTo>
                  <a:close/>
                </a:path>
              </a:pathLst>
            </a:custGeom>
            <a:grpFill/>
            <a:ln w="0">
              <a:noFill/>
              <a:prstDash val="solid"/>
              <a:round/>
              <a:headEnd/>
              <a:tailEnd/>
            </a:ln>
          </p:spPr>
          <p:txBody>
            <a:bodyPr/>
            <a:lstStyle/>
            <a:p>
              <a:pPr defTabSz="914225">
                <a:defRPr/>
              </a:pPr>
              <a:endParaRPr lang="en-GB" sz="1765" dirty="0">
                <a:gradFill flip="none" rotWithShape="1">
                  <a:gsLst>
                    <a:gs pos="0">
                      <a:srgbClr val="FFFFFF"/>
                    </a:gs>
                    <a:gs pos="100000">
                      <a:srgbClr val="FFFFFF"/>
                    </a:gs>
                  </a:gsLst>
                  <a:lin ang="10800000" scaled="1"/>
                  <a:tileRect/>
                </a:gradFill>
                <a:ea typeface="MS PGothic" pitchFamily="34" charset="-128"/>
              </a:endParaRPr>
            </a:p>
          </p:txBody>
        </p:sp>
        <p:sp>
          <p:nvSpPr>
            <p:cNvPr id="52" name="Freeform 296"/>
            <p:cNvSpPr>
              <a:spLocks/>
            </p:cNvSpPr>
            <p:nvPr/>
          </p:nvSpPr>
          <p:spPr bwMode="auto">
            <a:xfrm>
              <a:off x="-2309" y="3112"/>
              <a:ext cx="1119" cy="603"/>
            </a:xfrm>
            <a:custGeom>
              <a:avLst/>
              <a:gdLst>
                <a:gd name="T0" fmla="*/ 1047 w 2239"/>
                <a:gd name="T1" fmla="*/ 0 h 1206"/>
                <a:gd name="T2" fmla="*/ 2239 w 2239"/>
                <a:gd name="T3" fmla="*/ 603 h 1206"/>
                <a:gd name="T4" fmla="*/ 1047 w 2239"/>
                <a:gd name="T5" fmla="*/ 1206 h 1206"/>
                <a:gd name="T6" fmla="*/ 1047 w 2239"/>
                <a:gd name="T7" fmla="*/ 967 h 1206"/>
                <a:gd name="T8" fmla="*/ 0 w 2239"/>
                <a:gd name="T9" fmla="*/ 967 h 1206"/>
                <a:gd name="T10" fmla="*/ 0 w 2239"/>
                <a:gd name="T11" fmla="*/ 239 h 1206"/>
                <a:gd name="T12" fmla="*/ 1047 w 2239"/>
                <a:gd name="T13" fmla="*/ 239 h 1206"/>
                <a:gd name="T14" fmla="*/ 1047 w 2239"/>
                <a:gd name="T15" fmla="*/ 0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9" h="1206">
                  <a:moveTo>
                    <a:pt x="1047" y="0"/>
                  </a:moveTo>
                  <a:lnTo>
                    <a:pt x="2239" y="603"/>
                  </a:lnTo>
                  <a:lnTo>
                    <a:pt x="1047" y="1206"/>
                  </a:lnTo>
                  <a:lnTo>
                    <a:pt x="1047" y="967"/>
                  </a:lnTo>
                  <a:lnTo>
                    <a:pt x="0" y="967"/>
                  </a:lnTo>
                  <a:lnTo>
                    <a:pt x="0" y="239"/>
                  </a:lnTo>
                  <a:lnTo>
                    <a:pt x="1047" y="239"/>
                  </a:lnTo>
                  <a:lnTo>
                    <a:pt x="1047"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 name="Freeform 297"/>
            <p:cNvSpPr>
              <a:spLocks noEditPoints="1"/>
            </p:cNvSpPr>
            <p:nvPr/>
          </p:nvSpPr>
          <p:spPr bwMode="auto">
            <a:xfrm>
              <a:off x="-2335" y="3102"/>
              <a:ext cx="1139" cy="623"/>
            </a:xfrm>
            <a:custGeom>
              <a:avLst/>
              <a:gdLst>
                <a:gd name="T0" fmla="*/ 1072 w 2279"/>
                <a:gd name="T1" fmla="*/ 41 h 1247"/>
                <a:gd name="T2" fmla="*/ 1072 w 2279"/>
                <a:gd name="T3" fmla="*/ 273 h 1247"/>
                <a:gd name="T4" fmla="*/ 25 w 2279"/>
                <a:gd name="T5" fmla="*/ 273 h 1247"/>
                <a:gd name="T6" fmla="*/ 25 w 2279"/>
                <a:gd name="T7" fmla="*/ 975 h 1247"/>
                <a:gd name="T8" fmla="*/ 1072 w 2279"/>
                <a:gd name="T9" fmla="*/ 975 h 1247"/>
                <a:gd name="T10" fmla="*/ 1072 w 2279"/>
                <a:gd name="T11" fmla="*/ 1207 h 1247"/>
                <a:gd name="T12" fmla="*/ 2223 w 2279"/>
                <a:gd name="T13" fmla="*/ 624 h 1247"/>
                <a:gd name="T14" fmla="*/ 1072 w 2279"/>
                <a:gd name="T15" fmla="*/ 41 h 1247"/>
                <a:gd name="T16" fmla="*/ 1047 w 2279"/>
                <a:gd name="T17" fmla="*/ 0 h 1247"/>
                <a:gd name="T18" fmla="*/ 1066 w 2279"/>
                <a:gd name="T19" fmla="*/ 9 h 1247"/>
                <a:gd name="T20" fmla="*/ 2257 w 2279"/>
                <a:gd name="T21" fmla="*/ 612 h 1247"/>
                <a:gd name="T22" fmla="*/ 2279 w 2279"/>
                <a:gd name="T23" fmla="*/ 624 h 1247"/>
                <a:gd name="T24" fmla="*/ 2257 w 2279"/>
                <a:gd name="T25" fmla="*/ 635 h 1247"/>
                <a:gd name="T26" fmla="*/ 1066 w 2279"/>
                <a:gd name="T27" fmla="*/ 1238 h 1247"/>
                <a:gd name="T28" fmla="*/ 1047 w 2279"/>
                <a:gd name="T29" fmla="*/ 1247 h 1247"/>
                <a:gd name="T30" fmla="*/ 1047 w 2279"/>
                <a:gd name="T31" fmla="*/ 1001 h 1247"/>
                <a:gd name="T32" fmla="*/ 0 w 2279"/>
                <a:gd name="T33" fmla="*/ 1001 h 1247"/>
                <a:gd name="T34" fmla="*/ 0 w 2279"/>
                <a:gd name="T35" fmla="*/ 247 h 1247"/>
                <a:gd name="T36" fmla="*/ 1047 w 2279"/>
                <a:gd name="T37" fmla="*/ 247 h 1247"/>
                <a:gd name="T38" fmla="*/ 1047 w 2279"/>
                <a:gd name="T3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9" h="1247">
                  <a:moveTo>
                    <a:pt x="1072" y="41"/>
                  </a:moveTo>
                  <a:lnTo>
                    <a:pt x="1072" y="273"/>
                  </a:lnTo>
                  <a:lnTo>
                    <a:pt x="25" y="273"/>
                  </a:lnTo>
                  <a:lnTo>
                    <a:pt x="25" y="975"/>
                  </a:lnTo>
                  <a:lnTo>
                    <a:pt x="1072" y="975"/>
                  </a:lnTo>
                  <a:lnTo>
                    <a:pt x="1072" y="1207"/>
                  </a:lnTo>
                  <a:lnTo>
                    <a:pt x="2223" y="624"/>
                  </a:lnTo>
                  <a:lnTo>
                    <a:pt x="1072" y="41"/>
                  </a:lnTo>
                  <a:close/>
                  <a:moveTo>
                    <a:pt x="1047" y="0"/>
                  </a:moveTo>
                  <a:lnTo>
                    <a:pt x="1066" y="9"/>
                  </a:lnTo>
                  <a:lnTo>
                    <a:pt x="2257" y="612"/>
                  </a:lnTo>
                  <a:lnTo>
                    <a:pt x="2279" y="624"/>
                  </a:lnTo>
                  <a:lnTo>
                    <a:pt x="2257" y="635"/>
                  </a:lnTo>
                  <a:lnTo>
                    <a:pt x="1066" y="1238"/>
                  </a:lnTo>
                  <a:lnTo>
                    <a:pt x="1047" y="1247"/>
                  </a:lnTo>
                  <a:lnTo>
                    <a:pt x="1047" y="1001"/>
                  </a:lnTo>
                  <a:lnTo>
                    <a:pt x="0" y="1001"/>
                  </a:lnTo>
                  <a:lnTo>
                    <a:pt x="0" y="247"/>
                  </a:lnTo>
                  <a:lnTo>
                    <a:pt x="1047" y="247"/>
                  </a:lnTo>
                  <a:lnTo>
                    <a:pt x="1047"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 name="Freeform 298"/>
            <p:cNvSpPr>
              <a:spLocks noEditPoints="1"/>
            </p:cNvSpPr>
            <p:nvPr/>
          </p:nvSpPr>
          <p:spPr bwMode="auto">
            <a:xfrm>
              <a:off x="-2809" y="2626"/>
              <a:ext cx="775" cy="1551"/>
            </a:xfrm>
            <a:custGeom>
              <a:avLst/>
              <a:gdLst>
                <a:gd name="T0" fmla="*/ 68 w 1550"/>
                <a:gd name="T1" fmla="*/ 1861 h 3101"/>
                <a:gd name="T2" fmla="*/ 68 w 1550"/>
                <a:gd name="T3" fmla="*/ 2848 h 3101"/>
                <a:gd name="T4" fmla="*/ 930 w 1550"/>
                <a:gd name="T5" fmla="*/ 3007 h 3101"/>
                <a:gd name="T6" fmla="*/ 939 w 1550"/>
                <a:gd name="T7" fmla="*/ 1909 h 3101"/>
                <a:gd name="T8" fmla="*/ 68 w 1550"/>
                <a:gd name="T9" fmla="*/ 1861 h 3101"/>
                <a:gd name="T10" fmla="*/ 68 w 1550"/>
                <a:gd name="T11" fmla="*/ 1591 h 3101"/>
                <a:gd name="T12" fmla="*/ 68 w 1550"/>
                <a:gd name="T13" fmla="*/ 1790 h 3101"/>
                <a:gd name="T14" fmla="*/ 939 w 1550"/>
                <a:gd name="T15" fmla="*/ 1832 h 3101"/>
                <a:gd name="T16" fmla="*/ 939 w 1550"/>
                <a:gd name="T17" fmla="*/ 1607 h 3101"/>
                <a:gd name="T18" fmla="*/ 68 w 1550"/>
                <a:gd name="T19" fmla="*/ 1591 h 3101"/>
                <a:gd name="T20" fmla="*/ 942 w 1550"/>
                <a:gd name="T21" fmla="*/ 1303 h 3101"/>
                <a:gd name="T22" fmla="*/ 72 w 1550"/>
                <a:gd name="T23" fmla="*/ 1316 h 3101"/>
                <a:gd name="T24" fmla="*/ 68 w 1550"/>
                <a:gd name="T25" fmla="*/ 1519 h 3101"/>
                <a:gd name="T26" fmla="*/ 942 w 1550"/>
                <a:gd name="T27" fmla="*/ 1532 h 3101"/>
                <a:gd name="T28" fmla="*/ 942 w 1550"/>
                <a:gd name="T29" fmla="*/ 1303 h 3101"/>
                <a:gd name="T30" fmla="*/ 946 w 1550"/>
                <a:gd name="T31" fmla="*/ 1003 h 3101"/>
                <a:gd name="T32" fmla="*/ 72 w 1550"/>
                <a:gd name="T33" fmla="*/ 1045 h 3101"/>
                <a:gd name="T34" fmla="*/ 72 w 1550"/>
                <a:gd name="T35" fmla="*/ 1248 h 3101"/>
                <a:gd name="T36" fmla="*/ 942 w 1550"/>
                <a:gd name="T37" fmla="*/ 1226 h 3101"/>
                <a:gd name="T38" fmla="*/ 946 w 1550"/>
                <a:gd name="T39" fmla="*/ 1003 h 3101"/>
                <a:gd name="T40" fmla="*/ 946 w 1550"/>
                <a:gd name="T41" fmla="*/ 699 h 3101"/>
                <a:gd name="T42" fmla="*/ 72 w 1550"/>
                <a:gd name="T43" fmla="*/ 774 h 3101"/>
                <a:gd name="T44" fmla="*/ 72 w 1550"/>
                <a:gd name="T45" fmla="*/ 977 h 3101"/>
                <a:gd name="T46" fmla="*/ 946 w 1550"/>
                <a:gd name="T47" fmla="*/ 926 h 3101"/>
                <a:gd name="T48" fmla="*/ 946 w 1550"/>
                <a:gd name="T49" fmla="*/ 699 h 3101"/>
                <a:gd name="T50" fmla="*/ 946 w 1550"/>
                <a:gd name="T51" fmla="*/ 399 h 3101"/>
                <a:gd name="T52" fmla="*/ 77 w 1550"/>
                <a:gd name="T53" fmla="*/ 503 h 3101"/>
                <a:gd name="T54" fmla="*/ 77 w 1550"/>
                <a:gd name="T55" fmla="*/ 706 h 3101"/>
                <a:gd name="T56" fmla="*/ 946 w 1550"/>
                <a:gd name="T57" fmla="*/ 622 h 3101"/>
                <a:gd name="T58" fmla="*/ 946 w 1550"/>
                <a:gd name="T59" fmla="*/ 399 h 3101"/>
                <a:gd name="T60" fmla="*/ 951 w 1550"/>
                <a:gd name="T61" fmla="*/ 93 h 3101"/>
                <a:gd name="T62" fmla="*/ 77 w 1550"/>
                <a:gd name="T63" fmla="*/ 229 h 3101"/>
                <a:gd name="T64" fmla="*/ 77 w 1550"/>
                <a:gd name="T65" fmla="*/ 432 h 3101"/>
                <a:gd name="T66" fmla="*/ 946 w 1550"/>
                <a:gd name="T67" fmla="*/ 318 h 3101"/>
                <a:gd name="T68" fmla="*/ 951 w 1550"/>
                <a:gd name="T69" fmla="*/ 93 h 3101"/>
                <a:gd name="T70" fmla="*/ 1036 w 1550"/>
                <a:gd name="T71" fmla="*/ 0 h 3101"/>
                <a:gd name="T72" fmla="*/ 1550 w 1550"/>
                <a:gd name="T73" fmla="*/ 225 h 3101"/>
                <a:gd name="T74" fmla="*/ 1534 w 1550"/>
                <a:gd name="T75" fmla="*/ 2839 h 3101"/>
                <a:gd name="T76" fmla="*/ 1014 w 1550"/>
                <a:gd name="T77" fmla="*/ 3101 h 3101"/>
                <a:gd name="T78" fmla="*/ 0 w 1550"/>
                <a:gd name="T79" fmla="*/ 2903 h 3101"/>
                <a:gd name="T80" fmla="*/ 9 w 1550"/>
                <a:gd name="T81" fmla="*/ 170 h 3101"/>
                <a:gd name="T82" fmla="*/ 1036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8" y="1861"/>
                  </a:moveTo>
                  <a:lnTo>
                    <a:pt x="68" y="2848"/>
                  </a:lnTo>
                  <a:lnTo>
                    <a:pt x="930" y="3007"/>
                  </a:lnTo>
                  <a:lnTo>
                    <a:pt x="939" y="1909"/>
                  </a:lnTo>
                  <a:lnTo>
                    <a:pt x="68" y="1861"/>
                  </a:lnTo>
                  <a:close/>
                  <a:moveTo>
                    <a:pt x="68" y="1591"/>
                  </a:moveTo>
                  <a:lnTo>
                    <a:pt x="68" y="1790"/>
                  </a:lnTo>
                  <a:lnTo>
                    <a:pt x="939" y="1832"/>
                  </a:lnTo>
                  <a:lnTo>
                    <a:pt x="939" y="1607"/>
                  </a:lnTo>
                  <a:lnTo>
                    <a:pt x="68" y="1591"/>
                  </a:lnTo>
                  <a:close/>
                  <a:moveTo>
                    <a:pt x="942" y="1303"/>
                  </a:moveTo>
                  <a:lnTo>
                    <a:pt x="72" y="1316"/>
                  </a:lnTo>
                  <a:lnTo>
                    <a:pt x="68" y="1519"/>
                  </a:lnTo>
                  <a:lnTo>
                    <a:pt x="942" y="1532"/>
                  </a:lnTo>
                  <a:lnTo>
                    <a:pt x="942" y="1303"/>
                  </a:lnTo>
                  <a:close/>
                  <a:moveTo>
                    <a:pt x="946" y="1003"/>
                  </a:moveTo>
                  <a:lnTo>
                    <a:pt x="72" y="1045"/>
                  </a:lnTo>
                  <a:lnTo>
                    <a:pt x="72" y="1248"/>
                  </a:lnTo>
                  <a:lnTo>
                    <a:pt x="942" y="1226"/>
                  </a:lnTo>
                  <a:lnTo>
                    <a:pt x="946" y="1003"/>
                  </a:lnTo>
                  <a:close/>
                  <a:moveTo>
                    <a:pt x="946" y="699"/>
                  </a:moveTo>
                  <a:lnTo>
                    <a:pt x="72" y="774"/>
                  </a:lnTo>
                  <a:lnTo>
                    <a:pt x="72" y="977"/>
                  </a:lnTo>
                  <a:lnTo>
                    <a:pt x="946" y="926"/>
                  </a:lnTo>
                  <a:lnTo>
                    <a:pt x="946" y="699"/>
                  </a:lnTo>
                  <a:close/>
                  <a:moveTo>
                    <a:pt x="946" y="399"/>
                  </a:moveTo>
                  <a:lnTo>
                    <a:pt x="77" y="503"/>
                  </a:lnTo>
                  <a:lnTo>
                    <a:pt x="77" y="706"/>
                  </a:lnTo>
                  <a:lnTo>
                    <a:pt x="946" y="622"/>
                  </a:lnTo>
                  <a:lnTo>
                    <a:pt x="946" y="399"/>
                  </a:lnTo>
                  <a:close/>
                  <a:moveTo>
                    <a:pt x="951" y="93"/>
                  </a:moveTo>
                  <a:lnTo>
                    <a:pt x="77" y="229"/>
                  </a:lnTo>
                  <a:lnTo>
                    <a:pt x="77" y="432"/>
                  </a:lnTo>
                  <a:lnTo>
                    <a:pt x="946" y="318"/>
                  </a:lnTo>
                  <a:lnTo>
                    <a:pt x="951" y="93"/>
                  </a:lnTo>
                  <a:close/>
                  <a:moveTo>
                    <a:pt x="1036" y="0"/>
                  </a:moveTo>
                  <a:lnTo>
                    <a:pt x="1550" y="225"/>
                  </a:lnTo>
                  <a:lnTo>
                    <a:pt x="1534" y="2839"/>
                  </a:lnTo>
                  <a:lnTo>
                    <a:pt x="1014" y="3101"/>
                  </a:lnTo>
                  <a:lnTo>
                    <a:pt x="0" y="2903"/>
                  </a:lnTo>
                  <a:lnTo>
                    <a:pt x="9" y="170"/>
                  </a:lnTo>
                  <a:lnTo>
                    <a:pt x="1036"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grpSp>
      <p:grpSp>
        <p:nvGrpSpPr>
          <p:cNvPr id="132109" name="Group 4"/>
          <p:cNvGrpSpPr>
            <a:grpSpLocks noChangeAspect="1"/>
          </p:cNvGrpSpPr>
          <p:nvPr/>
        </p:nvGrpSpPr>
        <p:grpSpPr bwMode="auto">
          <a:xfrm>
            <a:off x="4483911" y="2321079"/>
            <a:ext cx="468378" cy="524396"/>
            <a:chOff x="212" y="877"/>
            <a:chExt cx="1726" cy="1921"/>
          </a:xfrm>
          <a:solidFill>
            <a:schemeClr val="tx1"/>
          </a:solidFill>
        </p:grpSpPr>
        <p:grpSp>
          <p:nvGrpSpPr>
            <p:cNvPr id="132118" name="Group 205"/>
            <p:cNvGrpSpPr>
              <a:grpSpLocks/>
            </p:cNvGrpSpPr>
            <p:nvPr/>
          </p:nvGrpSpPr>
          <p:grpSpPr bwMode="auto">
            <a:xfrm>
              <a:off x="763" y="877"/>
              <a:ext cx="1175" cy="1737"/>
              <a:chOff x="763" y="877"/>
              <a:chExt cx="1175" cy="1737"/>
            </a:xfrm>
            <a:grpFill/>
          </p:grpSpPr>
          <p:sp>
            <p:nvSpPr>
              <p:cNvPr id="422" name="Freeform 6"/>
              <p:cNvSpPr>
                <a:spLocks noEditPoints="1"/>
              </p:cNvSpPr>
              <p:nvPr/>
            </p:nvSpPr>
            <p:spPr bwMode="auto">
              <a:xfrm>
                <a:off x="762" y="877"/>
                <a:ext cx="1176" cy="1739"/>
              </a:xfrm>
              <a:custGeom>
                <a:avLst/>
                <a:gdLst>
                  <a:gd name="T0" fmla="*/ 250 w 2350"/>
                  <a:gd name="T1" fmla="*/ 3304 h 3475"/>
                  <a:gd name="T2" fmla="*/ 975 w 2350"/>
                  <a:gd name="T3" fmla="*/ 3380 h 3475"/>
                  <a:gd name="T4" fmla="*/ 1822 w 2350"/>
                  <a:gd name="T5" fmla="*/ 3350 h 3475"/>
                  <a:gd name="T6" fmla="*/ 2312 w 2350"/>
                  <a:gd name="T7" fmla="*/ 3230 h 3475"/>
                  <a:gd name="T8" fmla="*/ 2248 w 2350"/>
                  <a:gd name="T9" fmla="*/ 3355 h 3475"/>
                  <a:gd name="T10" fmla="*/ 1654 w 2350"/>
                  <a:gd name="T11" fmla="*/ 3457 h 3475"/>
                  <a:gd name="T12" fmla="*/ 786 w 2350"/>
                  <a:gd name="T13" fmla="*/ 3463 h 3475"/>
                  <a:gd name="T14" fmla="*/ 145 w 2350"/>
                  <a:gd name="T15" fmla="*/ 3369 h 3475"/>
                  <a:gd name="T16" fmla="*/ 5 w 2350"/>
                  <a:gd name="T17" fmla="*/ 2319 h 3475"/>
                  <a:gd name="T18" fmla="*/ 379 w 2350"/>
                  <a:gd name="T19" fmla="*/ 2451 h 3475"/>
                  <a:gd name="T20" fmla="*/ 1176 w 2350"/>
                  <a:gd name="T21" fmla="*/ 2505 h 3475"/>
                  <a:gd name="T22" fmla="*/ 1971 w 2350"/>
                  <a:gd name="T23" fmla="*/ 2451 h 3475"/>
                  <a:gd name="T24" fmla="*/ 2346 w 2350"/>
                  <a:gd name="T25" fmla="*/ 2319 h 3475"/>
                  <a:gd name="T26" fmla="*/ 2350 w 2350"/>
                  <a:gd name="T27" fmla="*/ 2353 h 3475"/>
                  <a:gd name="T28" fmla="*/ 2346 w 2350"/>
                  <a:gd name="T29" fmla="*/ 2963 h 3475"/>
                  <a:gd name="T30" fmla="*/ 2251 w 2350"/>
                  <a:gd name="T31" fmla="*/ 3138 h 3475"/>
                  <a:gd name="T32" fmla="*/ 1673 w 2350"/>
                  <a:gd name="T33" fmla="*/ 3276 h 3475"/>
                  <a:gd name="T34" fmla="*/ 771 w 2350"/>
                  <a:gd name="T35" fmla="*/ 3282 h 3475"/>
                  <a:gd name="T36" fmla="*/ 121 w 2350"/>
                  <a:gd name="T37" fmla="*/ 3181 h 3475"/>
                  <a:gd name="T38" fmla="*/ 96 w 2350"/>
                  <a:gd name="T39" fmla="*/ 3132 h 3475"/>
                  <a:gd name="T40" fmla="*/ 0 w 2350"/>
                  <a:gd name="T41" fmla="*/ 2930 h 3475"/>
                  <a:gd name="T42" fmla="*/ 67 w 2350"/>
                  <a:gd name="T43" fmla="*/ 1487 h 3475"/>
                  <a:gd name="T44" fmla="*/ 610 w 2350"/>
                  <a:gd name="T45" fmla="*/ 1598 h 3475"/>
                  <a:gd name="T46" fmla="*/ 1472 w 2350"/>
                  <a:gd name="T47" fmla="*/ 1616 h 3475"/>
                  <a:gd name="T48" fmla="*/ 2156 w 2350"/>
                  <a:gd name="T49" fmla="*/ 1531 h 3475"/>
                  <a:gd name="T50" fmla="*/ 2350 w 2350"/>
                  <a:gd name="T51" fmla="*/ 1420 h 3475"/>
                  <a:gd name="T52" fmla="*/ 2350 w 2350"/>
                  <a:gd name="T53" fmla="*/ 1542 h 3475"/>
                  <a:gd name="T54" fmla="*/ 2332 w 2350"/>
                  <a:gd name="T55" fmla="*/ 2107 h 3475"/>
                  <a:gd name="T56" fmla="*/ 2125 w 2350"/>
                  <a:gd name="T57" fmla="*/ 2329 h 3475"/>
                  <a:gd name="T58" fmla="*/ 1383 w 2350"/>
                  <a:gd name="T59" fmla="*/ 2410 h 3475"/>
                  <a:gd name="T60" fmla="*/ 506 w 2350"/>
                  <a:gd name="T61" fmla="*/ 2376 h 3475"/>
                  <a:gd name="T62" fmla="*/ 121 w 2350"/>
                  <a:gd name="T63" fmla="*/ 2297 h 3475"/>
                  <a:gd name="T64" fmla="*/ 60 w 2350"/>
                  <a:gd name="T65" fmla="*/ 2183 h 3475"/>
                  <a:gd name="T66" fmla="*/ 0 w 2350"/>
                  <a:gd name="T67" fmla="*/ 1951 h 3475"/>
                  <a:gd name="T68" fmla="*/ 195 w 2350"/>
                  <a:gd name="T69" fmla="*/ 558 h 3475"/>
                  <a:gd name="T70" fmla="*/ 878 w 2350"/>
                  <a:gd name="T71" fmla="*/ 643 h 3475"/>
                  <a:gd name="T72" fmla="*/ 1740 w 2350"/>
                  <a:gd name="T73" fmla="*/ 624 h 3475"/>
                  <a:gd name="T74" fmla="*/ 2284 w 2350"/>
                  <a:gd name="T75" fmla="*/ 512 h 3475"/>
                  <a:gd name="T76" fmla="*/ 2350 w 2350"/>
                  <a:gd name="T77" fmla="*/ 565 h 3475"/>
                  <a:gd name="T78" fmla="*/ 2350 w 2350"/>
                  <a:gd name="T79" fmla="*/ 1191 h 3475"/>
                  <a:gd name="T80" fmla="*/ 2324 w 2350"/>
                  <a:gd name="T81" fmla="*/ 1240 h 3475"/>
                  <a:gd name="T82" fmla="*/ 2065 w 2350"/>
                  <a:gd name="T83" fmla="*/ 1460 h 3475"/>
                  <a:gd name="T84" fmla="*/ 1281 w 2350"/>
                  <a:gd name="T85" fmla="*/ 1531 h 3475"/>
                  <a:gd name="T86" fmla="*/ 427 w 2350"/>
                  <a:gd name="T87" fmla="*/ 1485 h 3475"/>
                  <a:gd name="T88" fmla="*/ 119 w 2350"/>
                  <a:gd name="T89" fmla="*/ 1412 h 3475"/>
                  <a:gd name="T90" fmla="*/ 43 w 2350"/>
                  <a:gd name="T91" fmla="*/ 1269 h 3475"/>
                  <a:gd name="T92" fmla="*/ 0 w 2350"/>
                  <a:gd name="T93" fmla="*/ 846 h 3475"/>
                  <a:gd name="T94" fmla="*/ 1620 w 2350"/>
                  <a:gd name="T95" fmla="*/ 32 h 3475"/>
                  <a:gd name="T96" fmla="*/ 1803 w 2350"/>
                  <a:gd name="T97" fmla="*/ 111 h 3475"/>
                  <a:gd name="T98" fmla="*/ 2072 w 2350"/>
                  <a:gd name="T99" fmla="*/ 223 h 3475"/>
                  <a:gd name="T100" fmla="*/ 2350 w 2350"/>
                  <a:gd name="T101" fmla="*/ 356 h 3475"/>
                  <a:gd name="T102" fmla="*/ 2039 w 2350"/>
                  <a:gd name="T103" fmla="*/ 492 h 3475"/>
                  <a:gd name="T104" fmla="*/ 1276 w 2350"/>
                  <a:gd name="T105" fmla="*/ 558 h 3475"/>
                  <a:gd name="T106" fmla="*/ 451 w 2350"/>
                  <a:gd name="T107" fmla="*/ 516 h 3475"/>
                  <a:gd name="T108" fmla="*/ 18 w 2350"/>
                  <a:gd name="T109" fmla="*/ 390 h 3475"/>
                  <a:gd name="T110" fmla="*/ 174 w 2350"/>
                  <a:gd name="T111" fmla="*/ 248 h 3475"/>
                  <a:gd name="T112" fmla="*/ 563 w 2350"/>
                  <a:gd name="T113" fmla="*/ 84 h 3475"/>
                  <a:gd name="T114" fmla="*/ 964 w 2350"/>
                  <a:gd name="T115" fmla="*/ 7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0" h="3475">
                    <a:moveTo>
                      <a:pt x="0" y="3177"/>
                    </a:moveTo>
                    <a:lnTo>
                      <a:pt x="5" y="3195"/>
                    </a:lnTo>
                    <a:lnTo>
                      <a:pt x="18" y="3212"/>
                    </a:lnTo>
                    <a:lnTo>
                      <a:pt x="39" y="3230"/>
                    </a:lnTo>
                    <a:lnTo>
                      <a:pt x="67" y="3246"/>
                    </a:lnTo>
                    <a:lnTo>
                      <a:pt x="103" y="3261"/>
                    </a:lnTo>
                    <a:lnTo>
                      <a:pt x="145" y="3276"/>
                    </a:lnTo>
                    <a:lnTo>
                      <a:pt x="195" y="3292"/>
                    </a:lnTo>
                    <a:lnTo>
                      <a:pt x="250" y="3304"/>
                    </a:lnTo>
                    <a:lnTo>
                      <a:pt x="311" y="3317"/>
                    </a:lnTo>
                    <a:lnTo>
                      <a:pt x="379" y="3329"/>
                    </a:lnTo>
                    <a:lnTo>
                      <a:pt x="451" y="3339"/>
                    </a:lnTo>
                    <a:lnTo>
                      <a:pt x="528" y="3350"/>
                    </a:lnTo>
                    <a:lnTo>
                      <a:pt x="610" y="3358"/>
                    </a:lnTo>
                    <a:lnTo>
                      <a:pt x="696" y="3365"/>
                    </a:lnTo>
                    <a:lnTo>
                      <a:pt x="786" y="3372"/>
                    </a:lnTo>
                    <a:lnTo>
                      <a:pt x="878" y="3377"/>
                    </a:lnTo>
                    <a:lnTo>
                      <a:pt x="975" y="3380"/>
                    </a:lnTo>
                    <a:lnTo>
                      <a:pt x="1074" y="3383"/>
                    </a:lnTo>
                    <a:lnTo>
                      <a:pt x="1176" y="3384"/>
                    </a:lnTo>
                    <a:lnTo>
                      <a:pt x="1276" y="3383"/>
                    </a:lnTo>
                    <a:lnTo>
                      <a:pt x="1375" y="3380"/>
                    </a:lnTo>
                    <a:lnTo>
                      <a:pt x="1472" y="3377"/>
                    </a:lnTo>
                    <a:lnTo>
                      <a:pt x="1564" y="3372"/>
                    </a:lnTo>
                    <a:lnTo>
                      <a:pt x="1654" y="3365"/>
                    </a:lnTo>
                    <a:lnTo>
                      <a:pt x="1740" y="3358"/>
                    </a:lnTo>
                    <a:lnTo>
                      <a:pt x="1822" y="3350"/>
                    </a:lnTo>
                    <a:lnTo>
                      <a:pt x="1899" y="3339"/>
                    </a:lnTo>
                    <a:lnTo>
                      <a:pt x="1971" y="3329"/>
                    </a:lnTo>
                    <a:lnTo>
                      <a:pt x="2039" y="3317"/>
                    </a:lnTo>
                    <a:lnTo>
                      <a:pt x="2101" y="3304"/>
                    </a:lnTo>
                    <a:lnTo>
                      <a:pt x="2156" y="3292"/>
                    </a:lnTo>
                    <a:lnTo>
                      <a:pt x="2206" y="3276"/>
                    </a:lnTo>
                    <a:lnTo>
                      <a:pt x="2248" y="3261"/>
                    </a:lnTo>
                    <a:lnTo>
                      <a:pt x="2284" y="3246"/>
                    </a:lnTo>
                    <a:lnTo>
                      <a:pt x="2312" y="3230"/>
                    </a:lnTo>
                    <a:lnTo>
                      <a:pt x="2333" y="3212"/>
                    </a:lnTo>
                    <a:lnTo>
                      <a:pt x="2346" y="3195"/>
                    </a:lnTo>
                    <a:lnTo>
                      <a:pt x="2350" y="3177"/>
                    </a:lnTo>
                    <a:lnTo>
                      <a:pt x="2350" y="3272"/>
                    </a:lnTo>
                    <a:lnTo>
                      <a:pt x="2346" y="3289"/>
                    </a:lnTo>
                    <a:lnTo>
                      <a:pt x="2333" y="3307"/>
                    </a:lnTo>
                    <a:lnTo>
                      <a:pt x="2312" y="3323"/>
                    </a:lnTo>
                    <a:lnTo>
                      <a:pt x="2284" y="3339"/>
                    </a:lnTo>
                    <a:lnTo>
                      <a:pt x="2248" y="3355"/>
                    </a:lnTo>
                    <a:lnTo>
                      <a:pt x="2206" y="3369"/>
                    </a:lnTo>
                    <a:lnTo>
                      <a:pt x="2156" y="3384"/>
                    </a:lnTo>
                    <a:lnTo>
                      <a:pt x="2101" y="3396"/>
                    </a:lnTo>
                    <a:lnTo>
                      <a:pt x="2039" y="3409"/>
                    </a:lnTo>
                    <a:lnTo>
                      <a:pt x="1971" y="3421"/>
                    </a:lnTo>
                    <a:lnTo>
                      <a:pt x="1899" y="3431"/>
                    </a:lnTo>
                    <a:lnTo>
                      <a:pt x="1822" y="3441"/>
                    </a:lnTo>
                    <a:lnTo>
                      <a:pt x="1740" y="3449"/>
                    </a:lnTo>
                    <a:lnTo>
                      <a:pt x="1654" y="3457"/>
                    </a:lnTo>
                    <a:lnTo>
                      <a:pt x="1564" y="3463"/>
                    </a:lnTo>
                    <a:lnTo>
                      <a:pt x="1472" y="3468"/>
                    </a:lnTo>
                    <a:lnTo>
                      <a:pt x="1375" y="3471"/>
                    </a:lnTo>
                    <a:lnTo>
                      <a:pt x="1276" y="3473"/>
                    </a:lnTo>
                    <a:lnTo>
                      <a:pt x="1176" y="3475"/>
                    </a:lnTo>
                    <a:lnTo>
                      <a:pt x="1074" y="3473"/>
                    </a:lnTo>
                    <a:lnTo>
                      <a:pt x="975" y="3471"/>
                    </a:lnTo>
                    <a:lnTo>
                      <a:pt x="878" y="3468"/>
                    </a:lnTo>
                    <a:lnTo>
                      <a:pt x="786" y="3463"/>
                    </a:lnTo>
                    <a:lnTo>
                      <a:pt x="696" y="3457"/>
                    </a:lnTo>
                    <a:lnTo>
                      <a:pt x="610" y="3449"/>
                    </a:lnTo>
                    <a:lnTo>
                      <a:pt x="528" y="3441"/>
                    </a:lnTo>
                    <a:lnTo>
                      <a:pt x="451" y="3431"/>
                    </a:lnTo>
                    <a:lnTo>
                      <a:pt x="379" y="3421"/>
                    </a:lnTo>
                    <a:lnTo>
                      <a:pt x="311" y="3409"/>
                    </a:lnTo>
                    <a:lnTo>
                      <a:pt x="250" y="3396"/>
                    </a:lnTo>
                    <a:lnTo>
                      <a:pt x="195" y="3384"/>
                    </a:lnTo>
                    <a:lnTo>
                      <a:pt x="145" y="3369"/>
                    </a:lnTo>
                    <a:lnTo>
                      <a:pt x="103" y="3355"/>
                    </a:lnTo>
                    <a:lnTo>
                      <a:pt x="67" y="3339"/>
                    </a:lnTo>
                    <a:lnTo>
                      <a:pt x="39" y="3323"/>
                    </a:lnTo>
                    <a:lnTo>
                      <a:pt x="18" y="3307"/>
                    </a:lnTo>
                    <a:lnTo>
                      <a:pt x="5" y="3289"/>
                    </a:lnTo>
                    <a:lnTo>
                      <a:pt x="0" y="3272"/>
                    </a:lnTo>
                    <a:lnTo>
                      <a:pt x="0" y="3177"/>
                    </a:lnTo>
                    <a:close/>
                    <a:moveTo>
                      <a:pt x="0" y="2302"/>
                    </a:moveTo>
                    <a:lnTo>
                      <a:pt x="5" y="2319"/>
                    </a:lnTo>
                    <a:lnTo>
                      <a:pt x="18" y="2337"/>
                    </a:lnTo>
                    <a:lnTo>
                      <a:pt x="39" y="2353"/>
                    </a:lnTo>
                    <a:lnTo>
                      <a:pt x="67" y="2369"/>
                    </a:lnTo>
                    <a:lnTo>
                      <a:pt x="103" y="2385"/>
                    </a:lnTo>
                    <a:lnTo>
                      <a:pt x="145" y="2400"/>
                    </a:lnTo>
                    <a:lnTo>
                      <a:pt x="195" y="2414"/>
                    </a:lnTo>
                    <a:lnTo>
                      <a:pt x="250" y="2427"/>
                    </a:lnTo>
                    <a:lnTo>
                      <a:pt x="311" y="2439"/>
                    </a:lnTo>
                    <a:lnTo>
                      <a:pt x="379" y="2451"/>
                    </a:lnTo>
                    <a:lnTo>
                      <a:pt x="451" y="2462"/>
                    </a:lnTo>
                    <a:lnTo>
                      <a:pt x="528" y="2471"/>
                    </a:lnTo>
                    <a:lnTo>
                      <a:pt x="610" y="2480"/>
                    </a:lnTo>
                    <a:lnTo>
                      <a:pt x="696" y="2487"/>
                    </a:lnTo>
                    <a:lnTo>
                      <a:pt x="786" y="2493"/>
                    </a:lnTo>
                    <a:lnTo>
                      <a:pt x="878" y="2498"/>
                    </a:lnTo>
                    <a:lnTo>
                      <a:pt x="975" y="2502"/>
                    </a:lnTo>
                    <a:lnTo>
                      <a:pt x="1074" y="2503"/>
                    </a:lnTo>
                    <a:lnTo>
                      <a:pt x="1176" y="2505"/>
                    </a:lnTo>
                    <a:lnTo>
                      <a:pt x="1276" y="2503"/>
                    </a:lnTo>
                    <a:lnTo>
                      <a:pt x="1375" y="2502"/>
                    </a:lnTo>
                    <a:lnTo>
                      <a:pt x="1472" y="2498"/>
                    </a:lnTo>
                    <a:lnTo>
                      <a:pt x="1564" y="2493"/>
                    </a:lnTo>
                    <a:lnTo>
                      <a:pt x="1654" y="2487"/>
                    </a:lnTo>
                    <a:lnTo>
                      <a:pt x="1740" y="2480"/>
                    </a:lnTo>
                    <a:lnTo>
                      <a:pt x="1822" y="2471"/>
                    </a:lnTo>
                    <a:lnTo>
                      <a:pt x="1899" y="2462"/>
                    </a:lnTo>
                    <a:lnTo>
                      <a:pt x="1971" y="2451"/>
                    </a:lnTo>
                    <a:lnTo>
                      <a:pt x="2039" y="2439"/>
                    </a:lnTo>
                    <a:lnTo>
                      <a:pt x="2101" y="2427"/>
                    </a:lnTo>
                    <a:lnTo>
                      <a:pt x="2156" y="2414"/>
                    </a:lnTo>
                    <a:lnTo>
                      <a:pt x="2206" y="2400"/>
                    </a:lnTo>
                    <a:lnTo>
                      <a:pt x="2248" y="2385"/>
                    </a:lnTo>
                    <a:lnTo>
                      <a:pt x="2284" y="2369"/>
                    </a:lnTo>
                    <a:lnTo>
                      <a:pt x="2312" y="2353"/>
                    </a:lnTo>
                    <a:lnTo>
                      <a:pt x="2333" y="2337"/>
                    </a:lnTo>
                    <a:lnTo>
                      <a:pt x="2346" y="2319"/>
                    </a:lnTo>
                    <a:lnTo>
                      <a:pt x="2350" y="2302"/>
                    </a:lnTo>
                    <a:lnTo>
                      <a:pt x="2350" y="2302"/>
                    </a:lnTo>
                    <a:lnTo>
                      <a:pt x="2350" y="2303"/>
                    </a:lnTo>
                    <a:lnTo>
                      <a:pt x="2350" y="2304"/>
                    </a:lnTo>
                    <a:lnTo>
                      <a:pt x="2350" y="2311"/>
                    </a:lnTo>
                    <a:lnTo>
                      <a:pt x="2350" y="2317"/>
                    </a:lnTo>
                    <a:lnTo>
                      <a:pt x="2350" y="2326"/>
                    </a:lnTo>
                    <a:lnTo>
                      <a:pt x="2350" y="2338"/>
                    </a:lnTo>
                    <a:lnTo>
                      <a:pt x="2350" y="2353"/>
                    </a:lnTo>
                    <a:lnTo>
                      <a:pt x="2350" y="2373"/>
                    </a:lnTo>
                    <a:lnTo>
                      <a:pt x="2350" y="2396"/>
                    </a:lnTo>
                    <a:lnTo>
                      <a:pt x="2350" y="2424"/>
                    </a:lnTo>
                    <a:lnTo>
                      <a:pt x="2350" y="2955"/>
                    </a:lnTo>
                    <a:lnTo>
                      <a:pt x="2350" y="2955"/>
                    </a:lnTo>
                    <a:lnTo>
                      <a:pt x="2350" y="2955"/>
                    </a:lnTo>
                    <a:lnTo>
                      <a:pt x="2349" y="2956"/>
                    </a:lnTo>
                    <a:lnTo>
                      <a:pt x="2348" y="2958"/>
                    </a:lnTo>
                    <a:lnTo>
                      <a:pt x="2346" y="2963"/>
                    </a:lnTo>
                    <a:lnTo>
                      <a:pt x="2342" y="2969"/>
                    </a:lnTo>
                    <a:lnTo>
                      <a:pt x="2338" y="2977"/>
                    </a:lnTo>
                    <a:lnTo>
                      <a:pt x="2332" y="2988"/>
                    </a:lnTo>
                    <a:lnTo>
                      <a:pt x="2324" y="3002"/>
                    </a:lnTo>
                    <a:lnTo>
                      <a:pt x="2314" y="3021"/>
                    </a:lnTo>
                    <a:lnTo>
                      <a:pt x="2303" y="3043"/>
                    </a:lnTo>
                    <a:lnTo>
                      <a:pt x="2289" y="3070"/>
                    </a:lnTo>
                    <a:lnTo>
                      <a:pt x="2271" y="3102"/>
                    </a:lnTo>
                    <a:lnTo>
                      <a:pt x="2251" y="3138"/>
                    </a:lnTo>
                    <a:lnTo>
                      <a:pt x="2229" y="3181"/>
                    </a:lnTo>
                    <a:lnTo>
                      <a:pt x="2181" y="3196"/>
                    </a:lnTo>
                    <a:lnTo>
                      <a:pt x="2125" y="3210"/>
                    </a:lnTo>
                    <a:lnTo>
                      <a:pt x="2065" y="3224"/>
                    </a:lnTo>
                    <a:lnTo>
                      <a:pt x="1997" y="3237"/>
                    </a:lnTo>
                    <a:lnTo>
                      <a:pt x="1923" y="3248"/>
                    </a:lnTo>
                    <a:lnTo>
                      <a:pt x="1844" y="3259"/>
                    </a:lnTo>
                    <a:lnTo>
                      <a:pt x="1761" y="3268"/>
                    </a:lnTo>
                    <a:lnTo>
                      <a:pt x="1673" y="3276"/>
                    </a:lnTo>
                    <a:lnTo>
                      <a:pt x="1579" y="3282"/>
                    </a:lnTo>
                    <a:lnTo>
                      <a:pt x="1484" y="3288"/>
                    </a:lnTo>
                    <a:lnTo>
                      <a:pt x="1383" y="3292"/>
                    </a:lnTo>
                    <a:lnTo>
                      <a:pt x="1281" y="3295"/>
                    </a:lnTo>
                    <a:lnTo>
                      <a:pt x="1176" y="3295"/>
                    </a:lnTo>
                    <a:lnTo>
                      <a:pt x="1070" y="3295"/>
                    </a:lnTo>
                    <a:lnTo>
                      <a:pt x="967" y="3292"/>
                    </a:lnTo>
                    <a:lnTo>
                      <a:pt x="867" y="3288"/>
                    </a:lnTo>
                    <a:lnTo>
                      <a:pt x="771" y="3282"/>
                    </a:lnTo>
                    <a:lnTo>
                      <a:pt x="678" y="3276"/>
                    </a:lnTo>
                    <a:lnTo>
                      <a:pt x="590" y="3268"/>
                    </a:lnTo>
                    <a:lnTo>
                      <a:pt x="506" y="3259"/>
                    </a:lnTo>
                    <a:lnTo>
                      <a:pt x="427" y="3248"/>
                    </a:lnTo>
                    <a:lnTo>
                      <a:pt x="353" y="3237"/>
                    </a:lnTo>
                    <a:lnTo>
                      <a:pt x="286" y="3224"/>
                    </a:lnTo>
                    <a:lnTo>
                      <a:pt x="225" y="3210"/>
                    </a:lnTo>
                    <a:lnTo>
                      <a:pt x="170" y="3196"/>
                    </a:lnTo>
                    <a:lnTo>
                      <a:pt x="121" y="3181"/>
                    </a:lnTo>
                    <a:lnTo>
                      <a:pt x="121" y="3181"/>
                    </a:lnTo>
                    <a:lnTo>
                      <a:pt x="121" y="3180"/>
                    </a:lnTo>
                    <a:lnTo>
                      <a:pt x="121" y="3178"/>
                    </a:lnTo>
                    <a:lnTo>
                      <a:pt x="119" y="3176"/>
                    </a:lnTo>
                    <a:lnTo>
                      <a:pt x="118" y="3173"/>
                    </a:lnTo>
                    <a:lnTo>
                      <a:pt x="114" y="3166"/>
                    </a:lnTo>
                    <a:lnTo>
                      <a:pt x="110" y="3158"/>
                    </a:lnTo>
                    <a:lnTo>
                      <a:pt x="104" y="3146"/>
                    </a:lnTo>
                    <a:lnTo>
                      <a:pt x="96" y="3132"/>
                    </a:lnTo>
                    <a:lnTo>
                      <a:pt x="86" y="3113"/>
                    </a:lnTo>
                    <a:lnTo>
                      <a:pt x="74" y="3091"/>
                    </a:lnTo>
                    <a:lnTo>
                      <a:pt x="60" y="3064"/>
                    </a:lnTo>
                    <a:lnTo>
                      <a:pt x="43" y="3033"/>
                    </a:lnTo>
                    <a:lnTo>
                      <a:pt x="23" y="2997"/>
                    </a:lnTo>
                    <a:lnTo>
                      <a:pt x="0" y="2955"/>
                    </a:lnTo>
                    <a:lnTo>
                      <a:pt x="0" y="2945"/>
                    </a:lnTo>
                    <a:lnTo>
                      <a:pt x="0" y="2938"/>
                    </a:lnTo>
                    <a:lnTo>
                      <a:pt x="0" y="2930"/>
                    </a:lnTo>
                    <a:lnTo>
                      <a:pt x="0" y="2884"/>
                    </a:lnTo>
                    <a:lnTo>
                      <a:pt x="0" y="2860"/>
                    </a:lnTo>
                    <a:lnTo>
                      <a:pt x="0" y="2832"/>
                    </a:lnTo>
                    <a:lnTo>
                      <a:pt x="0" y="2302"/>
                    </a:lnTo>
                    <a:close/>
                    <a:moveTo>
                      <a:pt x="0" y="1420"/>
                    </a:moveTo>
                    <a:lnTo>
                      <a:pt x="5" y="1438"/>
                    </a:lnTo>
                    <a:lnTo>
                      <a:pt x="18" y="1454"/>
                    </a:lnTo>
                    <a:lnTo>
                      <a:pt x="39" y="1471"/>
                    </a:lnTo>
                    <a:lnTo>
                      <a:pt x="67" y="1487"/>
                    </a:lnTo>
                    <a:lnTo>
                      <a:pt x="103" y="1502"/>
                    </a:lnTo>
                    <a:lnTo>
                      <a:pt x="145" y="1517"/>
                    </a:lnTo>
                    <a:lnTo>
                      <a:pt x="195" y="1531"/>
                    </a:lnTo>
                    <a:lnTo>
                      <a:pt x="250" y="1545"/>
                    </a:lnTo>
                    <a:lnTo>
                      <a:pt x="311" y="1557"/>
                    </a:lnTo>
                    <a:lnTo>
                      <a:pt x="379" y="1569"/>
                    </a:lnTo>
                    <a:lnTo>
                      <a:pt x="451" y="1580"/>
                    </a:lnTo>
                    <a:lnTo>
                      <a:pt x="528" y="1589"/>
                    </a:lnTo>
                    <a:lnTo>
                      <a:pt x="610" y="1598"/>
                    </a:lnTo>
                    <a:lnTo>
                      <a:pt x="696" y="1605"/>
                    </a:lnTo>
                    <a:lnTo>
                      <a:pt x="786" y="1612"/>
                    </a:lnTo>
                    <a:lnTo>
                      <a:pt x="878" y="1616"/>
                    </a:lnTo>
                    <a:lnTo>
                      <a:pt x="975" y="1620"/>
                    </a:lnTo>
                    <a:lnTo>
                      <a:pt x="1074" y="1622"/>
                    </a:lnTo>
                    <a:lnTo>
                      <a:pt x="1176" y="1623"/>
                    </a:lnTo>
                    <a:lnTo>
                      <a:pt x="1276" y="1622"/>
                    </a:lnTo>
                    <a:lnTo>
                      <a:pt x="1375" y="1620"/>
                    </a:lnTo>
                    <a:lnTo>
                      <a:pt x="1472" y="1616"/>
                    </a:lnTo>
                    <a:lnTo>
                      <a:pt x="1564" y="1612"/>
                    </a:lnTo>
                    <a:lnTo>
                      <a:pt x="1654" y="1605"/>
                    </a:lnTo>
                    <a:lnTo>
                      <a:pt x="1740" y="1598"/>
                    </a:lnTo>
                    <a:lnTo>
                      <a:pt x="1822" y="1589"/>
                    </a:lnTo>
                    <a:lnTo>
                      <a:pt x="1899" y="1580"/>
                    </a:lnTo>
                    <a:lnTo>
                      <a:pt x="1971" y="1569"/>
                    </a:lnTo>
                    <a:lnTo>
                      <a:pt x="2039" y="1557"/>
                    </a:lnTo>
                    <a:lnTo>
                      <a:pt x="2101" y="1545"/>
                    </a:lnTo>
                    <a:lnTo>
                      <a:pt x="2156" y="1531"/>
                    </a:lnTo>
                    <a:lnTo>
                      <a:pt x="2206" y="1517"/>
                    </a:lnTo>
                    <a:lnTo>
                      <a:pt x="2248" y="1502"/>
                    </a:lnTo>
                    <a:lnTo>
                      <a:pt x="2284" y="1487"/>
                    </a:lnTo>
                    <a:lnTo>
                      <a:pt x="2312" y="1471"/>
                    </a:lnTo>
                    <a:lnTo>
                      <a:pt x="2333" y="1454"/>
                    </a:lnTo>
                    <a:lnTo>
                      <a:pt x="2346" y="1438"/>
                    </a:lnTo>
                    <a:lnTo>
                      <a:pt x="2350" y="1420"/>
                    </a:lnTo>
                    <a:lnTo>
                      <a:pt x="2350" y="1420"/>
                    </a:lnTo>
                    <a:lnTo>
                      <a:pt x="2350" y="1420"/>
                    </a:lnTo>
                    <a:lnTo>
                      <a:pt x="2350" y="1422"/>
                    </a:lnTo>
                    <a:lnTo>
                      <a:pt x="2350" y="1429"/>
                    </a:lnTo>
                    <a:lnTo>
                      <a:pt x="2350" y="1436"/>
                    </a:lnTo>
                    <a:lnTo>
                      <a:pt x="2350" y="1444"/>
                    </a:lnTo>
                    <a:lnTo>
                      <a:pt x="2350" y="1457"/>
                    </a:lnTo>
                    <a:lnTo>
                      <a:pt x="2350" y="1472"/>
                    </a:lnTo>
                    <a:lnTo>
                      <a:pt x="2350" y="1490"/>
                    </a:lnTo>
                    <a:lnTo>
                      <a:pt x="2350" y="1514"/>
                    </a:lnTo>
                    <a:lnTo>
                      <a:pt x="2350" y="1542"/>
                    </a:lnTo>
                    <a:lnTo>
                      <a:pt x="2350" y="2072"/>
                    </a:lnTo>
                    <a:lnTo>
                      <a:pt x="2350" y="2072"/>
                    </a:lnTo>
                    <a:lnTo>
                      <a:pt x="2350" y="2073"/>
                    </a:lnTo>
                    <a:lnTo>
                      <a:pt x="2349" y="2074"/>
                    </a:lnTo>
                    <a:lnTo>
                      <a:pt x="2348" y="2077"/>
                    </a:lnTo>
                    <a:lnTo>
                      <a:pt x="2346" y="2080"/>
                    </a:lnTo>
                    <a:lnTo>
                      <a:pt x="2342" y="2087"/>
                    </a:lnTo>
                    <a:lnTo>
                      <a:pt x="2338" y="2095"/>
                    </a:lnTo>
                    <a:lnTo>
                      <a:pt x="2332" y="2107"/>
                    </a:lnTo>
                    <a:lnTo>
                      <a:pt x="2324" y="2121"/>
                    </a:lnTo>
                    <a:lnTo>
                      <a:pt x="2314" y="2140"/>
                    </a:lnTo>
                    <a:lnTo>
                      <a:pt x="2303" y="2162"/>
                    </a:lnTo>
                    <a:lnTo>
                      <a:pt x="2289" y="2189"/>
                    </a:lnTo>
                    <a:lnTo>
                      <a:pt x="2271" y="2220"/>
                    </a:lnTo>
                    <a:lnTo>
                      <a:pt x="2251" y="2256"/>
                    </a:lnTo>
                    <a:lnTo>
                      <a:pt x="2229" y="2298"/>
                    </a:lnTo>
                    <a:lnTo>
                      <a:pt x="2181" y="2313"/>
                    </a:lnTo>
                    <a:lnTo>
                      <a:pt x="2125" y="2329"/>
                    </a:lnTo>
                    <a:lnTo>
                      <a:pt x="2065" y="2341"/>
                    </a:lnTo>
                    <a:lnTo>
                      <a:pt x="1997" y="2354"/>
                    </a:lnTo>
                    <a:lnTo>
                      <a:pt x="1923" y="2366"/>
                    </a:lnTo>
                    <a:lnTo>
                      <a:pt x="1844" y="2376"/>
                    </a:lnTo>
                    <a:lnTo>
                      <a:pt x="1761" y="2386"/>
                    </a:lnTo>
                    <a:lnTo>
                      <a:pt x="1673" y="2394"/>
                    </a:lnTo>
                    <a:lnTo>
                      <a:pt x="1579" y="2401"/>
                    </a:lnTo>
                    <a:lnTo>
                      <a:pt x="1484" y="2407"/>
                    </a:lnTo>
                    <a:lnTo>
                      <a:pt x="1383" y="2410"/>
                    </a:lnTo>
                    <a:lnTo>
                      <a:pt x="1281" y="2413"/>
                    </a:lnTo>
                    <a:lnTo>
                      <a:pt x="1176" y="2414"/>
                    </a:lnTo>
                    <a:lnTo>
                      <a:pt x="1070" y="2413"/>
                    </a:lnTo>
                    <a:lnTo>
                      <a:pt x="967" y="2410"/>
                    </a:lnTo>
                    <a:lnTo>
                      <a:pt x="867" y="2407"/>
                    </a:lnTo>
                    <a:lnTo>
                      <a:pt x="771" y="2401"/>
                    </a:lnTo>
                    <a:lnTo>
                      <a:pt x="678" y="2394"/>
                    </a:lnTo>
                    <a:lnTo>
                      <a:pt x="590" y="2386"/>
                    </a:lnTo>
                    <a:lnTo>
                      <a:pt x="506" y="2376"/>
                    </a:lnTo>
                    <a:lnTo>
                      <a:pt x="427" y="2366"/>
                    </a:lnTo>
                    <a:lnTo>
                      <a:pt x="353" y="2354"/>
                    </a:lnTo>
                    <a:lnTo>
                      <a:pt x="286" y="2341"/>
                    </a:lnTo>
                    <a:lnTo>
                      <a:pt x="225" y="2329"/>
                    </a:lnTo>
                    <a:lnTo>
                      <a:pt x="170" y="2313"/>
                    </a:lnTo>
                    <a:lnTo>
                      <a:pt x="121" y="2298"/>
                    </a:lnTo>
                    <a:lnTo>
                      <a:pt x="121" y="2298"/>
                    </a:lnTo>
                    <a:lnTo>
                      <a:pt x="121" y="2298"/>
                    </a:lnTo>
                    <a:lnTo>
                      <a:pt x="121" y="2297"/>
                    </a:lnTo>
                    <a:lnTo>
                      <a:pt x="119" y="2295"/>
                    </a:lnTo>
                    <a:lnTo>
                      <a:pt x="118" y="2290"/>
                    </a:lnTo>
                    <a:lnTo>
                      <a:pt x="114" y="2284"/>
                    </a:lnTo>
                    <a:lnTo>
                      <a:pt x="110" y="2276"/>
                    </a:lnTo>
                    <a:lnTo>
                      <a:pt x="104" y="2264"/>
                    </a:lnTo>
                    <a:lnTo>
                      <a:pt x="96" y="2249"/>
                    </a:lnTo>
                    <a:lnTo>
                      <a:pt x="86" y="2232"/>
                    </a:lnTo>
                    <a:lnTo>
                      <a:pt x="74" y="2210"/>
                    </a:lnTo>
                    <a:lnTo>
                      <a:pt x="60" y="2183"/>
                    </a:lnTo>
                    <a:lnTo>
                      <a:pt x="43" y="2151"/>
                    </a:lnTo>
                    <a:lnTo>
                      <a:pt x="23" y="2114"/>
                    </a:lnTo>
                    <a:lnTo>
                      <a:pt x="0" y="2072"/>
                    </a:lnTo>
                    <a:lnTo>
                      <a:pt x="0" y="2064"/>
                    </a:lnTo>
                    <a:lnTo>
                      <a:pt x="0" y="2057"/>
                    </a:lnTo>
                    <a:lnTo>
                      <a:pt x="0" y="2048"/>
                    </a:lnTo>
                    <a:lnTo>
                      <a:pt x="0" y="2002"/>
                    </a:lnTo>
                    <a:lnTo>
                      <a:pt x="0" y="1979"/>
                    </a:lnTo>
                    <a:lnTo>
                      <a:pt x="0" y="1951"/>
                    </a:lnTo>
                    <a:lnTo>
                      <a:pt x="0" y="1420"/>
                    </a:lnTo>
                    <a:close/>
                    <a:moveTo>
                      <a:pt x="0" y="444"/>
                    </a:moveTo>
                    <a:lnTo>
                      <a:pt x="5" y="461"/>
                    </a:lnTo>
                    <a:lnTo>
                      <a:pt x="18" y="478"/>
                    </a:lnTo>
                    <a:lnTo>
                      <a:pt x="39" y="496"/>
                    </a:lnTo>
                    <a:lnTo>
                      <a:pt x="67" y="512"/>
                    </a:lnTo>
                    <a:lnTo>
                      <a:pt x="103" y="529"/>
                    </a:lnTo>
                    <a:lnTo>
                      <a:pt x="145" y="544"/>
                    </a:lnTo>
                    <a:lnTo>
                      <a:pt x="195" y="558"/>
                    </a:lnTo>
                    <a:lnTo>
                      <a:pt x="250" y="571"/>
                    </a:lnTo>
                    <a:lnTo>
                      <a:pt x="311" y="583"/>
                    </a:lnTo>
                    <a:lnTo>
                      <a:pt x="379" y="595"/>
                    </a:lnTo>
                    <a:lnTo>
                      <a:pt x="451" y="607"/>
                    </a:lnTo>
                    <a:lnTo>
                      <a:pt x="528" y="616"/>
                    </a:lnTo>
                    <a:lnTo>
                      <a:pt x="610" y="624"/>
                    </a:lnTo>
                    <a:lnTo>
                      <a:pt x="696" y="632"/>
                    </a:lnTo>
                    <a:lnTo>
                      <a:pt x="786" y="638"/>
                    </a:lnTo>
                    <a:lnTo>
                      <a:pt x="878" y="643"/>
                    </a:lnTo>
                    <a:lnTo>
                      <a:pt x="975" y="646"/>
                    </a:lnTo>
                    <a:lnTo>
                      <a:pt x="1074" y="649"/>
                    </a:lnTo>
                    <a:lnTo>
                      <a:pt x="1176" y="650"/>
                    </a:lnTo>
                    <a:lnTo>
                      <a:pt x="1276" y="649"/>
                    </a:lnTo>
                    <a:lnTo>
                      <a:pt x="1375" y="646"/>
                    </a:lnTo>
                    <a:lnTo>
                      <a:pt x="1472" y="643"/>
                    </a:lnTo>
                    <a:lnTo>
                      <a:pt x="1564" y="638"/>
                    </a:lnTo>
                    <a:lnTo>
                      <a:pt x="1654" y="632"/>
                    </a:lnTo>
                    <a:lnTo>
                      <a:pt x="1740" y="624"/>
                    </a:lnTo>
                    <a:lnTo>
                      <a:pt x="1822" y="616"/>
                    </a:lnTo>
                    <a:lnTo>
                      <a:pt x="1899" y="607"/>
                    </a:lnTo>
                    <a:lnTo>
                      <a:pt x="1971" y="595"/>
                    </a:lnTo>
                    <a:lnTo>
                      <a:pt x="2039" y="583"/>
                    </a:lnTo>
                    <a:lnTo>
                      <a:pt x="2101" y="571"/>
                    </a:lnTo>
                    <a:lnTo>
                      <a:pt x="2156" y="558"/>
                    </a:lnTo>
                    <a:lnTo>
                      <a:pt x="2206" y="544"/>
                    </a:lnTo>
                    <a:lnTo>
                      <a:pt x="2248" y="529"/>
                    </a:lnTo>
                    <a:lnTo>
                      <a:pt x="2284" y="512"/>
                    </a:lnTo>
                    <a:lnTo>
                      <a:pt x="2312" y="496"/>
                    </a:lnTo>
                    <a:lnTo>
                      <a:pt x="2333" y="478"/>
                    </a:lnTo>
                    <a:lnTo>
                      <a:pt x="2346" y="461"/>
                    </a:lnTo>
                    <a:lnTo>
                      <a:pt x="2350" y="444"/>
                    </a:lnTo>
                    <a:lnTo>
                      <a:pt x="2350" y="444"/>
                    </a:lnTo>
                    <a:lnTo>
                      <a:pt x="2350" y="445"/>
                    </a:lnTo>
                    <a:lnTo>
                      <a:pt x="2350" y="446"/>
                    </a:lnTo>
                    <a:lnTo>
                      <a:pt x="2350" y="537"/>
                    </a:lnTo>
                    <a:lnTo>
                      <a:pt x="2350" y="565"/>
                    </a:lnTo>
                    <a:lnTo>
                      <a:pt x="2350" y="597"/>
                    </a:lnTo>
                    <a:lnTo>
                      <a:pt x="2350" y="636"/>
                    </a:lnTo>
                    <a:lnTo>
                      <a:pt x="2350" y="680"/>
                    </a:lnTo>
                    <a:lnTo>
                      <a:pt x="2350" y="730"/>
                    </a:lnTo>
                    <a:lnTo>
                      <a:pt x="2350" y="789"/>
                    </a:lnTo>
                    <a:lnTo>
                      <a:pt x="2350" y="925"/>
                    </a:lnTo>
                    <a:lnTo>
                      <a:pt x="2350" y="1004"/>
                    </a:lnTo>
                    <a:lnTo>
                      <a:pt x="2350" y="1093"/>
                    </a:lnTo>
                    <a:lnTo>
                      <a:pt x="2350" y="1191"/>
                    </a:lnTo>
                    <a:lnTo>
                      <a:pt x="2350" y="1191"/>
                    </a:lnTo>
                    <a:lnTo>
                      <a:pt x="2350" y="1191"/>
                    </a:lnTo>
                    <a:lnTo>
                      <a:pt x="2349" y="1192"/>
                    </a:lnTo>
                    <a:lnTo>
                      <a:pt x="2348" y="1194"/>
                    </a:lnTo>
                    <a:lnTo>
                      <a:pt x="2346" y="1199"/>
                    </a:lnTo>
                    <a:lnTo>
                      <a:pt x="2342" y="1205"/>
                    </a:lnTo>
                    <a:lnTo>
                      <a:pt x="2338" y="1213"/>
                    </a:lnTo>
                    <a:lnTo>
                      <a:pt x="2332" y="1225"/>
                    </a:lnTo>
                    <a:lnTo>
                      <a:pt x="2324" y="1240"/>
                    </a:lnTo>
                    <a:lnTo>
                      <a:pt x="2314" y="1257"/>
                    </a:lnTo>
                    <a:lnTo>
                      <a:pt x="2303" y="1279"/>
                    </a:lnTo>
                    <a:lnTo>
                      <a:pt x="2289" y="1306"/>
                    </a:lnTo>
                    <a:lnTo>
                      <a:pt x="2271" y="1338"/>
                    </a:lnTo>
                    <a:lnTo>
                      <a:pt x="2251" y="1375"/>
                    </a:lnTo>
                    <a:lnTo>
                      <a:pt x="2229" y="1417"/>
                    </a:lnTo>
                    <a:lnTo>
                      <a:pt x="2181" y="1432"/>
                    </a:lnTo>
                    <a:lnTo>
                      <a:pt x="2125" y="1446"/>
                    </a:lnTo>
                    <a:lnTo>
                      <a:pt x="2065" y="1460"/>
                    </a:lnTo>
                    <a:lnTo>
                      <a:pt x="1997" y="1473"/>
                    </a:lnTo>
                    <a:lnTo>
                      <a:pt x="1923" y="1485"/>
                    </a:lnTo>
                    <a:lnTo>
                      <a:pt x="1844" y="1495"/>
                    </a:lnTo>
                    <a:lnTo>
                      <a:pt x="1761" y="1504"/>
                    </a:lnTo>
                    <a:lnTo>
                      <a:pt x="1673" y="1513"/>
                    </a:lnTo>
                    <a:lnTo>
                      <a:pt x="1579" y="1518"/>
                    </a:lnTo>
                    <a:lnTo>
                      <a:pt x="1484" y="1524"/>
                    </a:lnTo>
                    <a:lnTo>
                      <a:pt x="1383" y="1529"/>
                    </a:lnTo>
                    <a:lnTo>
                      <a:pt x="1281" y="1531"/>
                    </a:lnTo>
                    <a:lnTo>
                      <a:pt x="1176" y="1531"/>
                    </a:lnTo>
                    <a:lnTo>
                      <a:pt x="1070" y="1531"/>
                    </a:lnTo>
                    <a:lnTo>
                      <a:pt x="967" y="1529"/>
                    </a:lnTo>
                    <a:lnTo>
                      <a:pt x="867" y="1524"/>
                    </a:lnTo>
                    <a:lnTo>
                      <a:pt x="771" y="1518"/>
                    </a:lnTo>
                    <a:lnTo>
                      <a:pt x="678" y="1513"/>
                    </a:lnTo>
                    <a:lnTo>
                      <a:pt x="590" y="1504"/>
                    </a:lnTo>
                    <a:lnTo>
                      <a:pt x="506" y="1495"/>
                    </a:lnTo>
                    <a:lnTo>
                      <a:pt x="427" y="1485"/>
                    </a:lnTo>
                    <a:lnTo>
                      <a:pt x="353" y="1473"/>
                    </a:lnTo>
                    <a:lnTo>
                      <a:pt x="286" y="1460"/>
                    </a:lnTo>
                    <a:lnTo>
                      <a:pt x="225" y="1446"/>
                    </a:lnTo>
                    <a:lnTo>
                      <a:pt x="170" y="1432"/>
                    </a:lnTo>
                    <a:lnTo>
                      <a:pt x="121" y="1417"/>
                    </a:lnTo>
                    <a:lnTo>
                      <a:pt x="121" y="1417"/>
                    </a:lnTo>
                    <a:lnTo>
                      <a:pt x="121" y="1416"/>
                    </a:lnTo>
                    <a:lnTo>
                      <a:pt x="121" y="1415"/>
                    </a:lnTo>
                    <a:lnTo>
                      <a:pt x="119" y="1412"/>
                    </a:lnTo>
                    <a:lnTo>
                      <a:pt x="118" y="1409"/>
                    </a:lnTo>
                    <a:lnTo>
                      <a:pt x="114" y="1402"/>
                    </a:lnTo>
                    <a:lnTo>
                      <a:pt x="110" y="1394"/>
                    </a:lnTo>
                    <a:lnTo>
                      <a:pt x="104" y="1382"/>
                    </a:lnTo>
                    <a:lnTo>
                      <a:pt x="96" y="1368"/>
                    </a:lnTo>
                    <a:lnTo>
                      <a:pt x="86" y="1349"/>
                    </a:lnTo>
                    <a:lnTo>
                      <a:pt x="74" y="1327"/>
                    </a:lnTo>
                    <a:lnTo>
                      <a:pt x="60" y="1300"/>
                    </a:lnTo>
                    <a:lnTo>
                      <a:pt x="43" y="1269"/>
                    </a:lnTo>
                    <a:lnTo>
                      <a:pt x="23" y="1233"/>
                    </a:lnTo>
                    <a:lnTo>
                      <a:pt x="0" y="1191"/>
                    </a:lnTo>
                    <a:lnTo>
                      <a:pt x="0" y="1098"/>
                    </a:lnTo>
                    <a:lnTo>
                      <a:pt x="0" y="1070"/>
                    </a:lnTo>
                    <a:lnTo>
                      <a:pt x="0" y="1036"/>
                    </a:lnTo>
                    <a:lnTo>
                      <a:pt x="0" y="998"/>
                    </a:lnTo>
                    <a:lnTo>
                      <a:pt x="0" y="954"/>
                    </a:lnTo>
                    <a:lnTo>
                      <a:pt x="0" y="903"/>
                    </a:lnTo>
                    <a:lnTo>
                      <a:pt x="0" y="846"/>
                    </a:lnTo>
                    <a:lnTo>
                      <a:pt x="0" y="444"/>
                    </a:lnTo>
                    <a:close/>
                    <a:moveTo>
                      <a:pt x="1176" y="0"/>
                    </a:moveTo>
                    <a:lnTo>
                      <a:pt x="1248" y="2"/>
                    </a:lnTo>
                    <a:lnTo>
                      <a:pt x="1319" y="4"/>
                    </a:lnTo>
                    <a:lnTo>
                      <a:pt x="1387" y="7"/>
                    </a:lnTo>
                    <a:lnTo>
                      <a:pt x="1452" y="12"/>
                    </a:lnTo>
                    <a:lnTo>
                      <a:pt x="1513" y="18"/>
                    </a:lnTo>
                    <a:lnTo>
                      <a:pt x="1569" y="24"/>
                    </a:lnTo>
                    <a:lnTo>
                      <a:pt x="1620" y="32"/>
                    </a:lnTo>
                    <a:lnTo>
                      <a:pt x="1666" y="41"/>
                    </a:lnTo>
                    <a:lnTo>
                      <a:pt x="1705" y="51"/>
                    </a:lnTo>
                    <a:lnTo>
                      <a:pt x="1739" y="61"/>
                    </a:lnTo>
                    <a:lnTo>
                      <a:pt x="1767" y="73"/>
                    </a:lnTo>
                    <a:lnTo>
                      <a:pt x="1787" y="84"/>
                    </a:lnTo>
                    <a:lnTo>
                      <a:pt x="1799" y="96"/>
                    </a:lnTo>
                    <a:lnTo>
                      <a:pt x="1803" y="109"/>
                    </a:lnTo>
                    <a:lnTo>
                      <a:pt x="1803" y="109"/>
                    </a:lnTo>
                    <a:lnTo>
                      <a:pt x="1803" y="111"/>
                    </a:lnTo>
                    <a:lnTo>
                      <a:pt x="1803" y="115"/>
                    </a:lnTo>
                    <a:lnTo>
                      <a:pt x="1803" y="123"/>
                    </a:lnTo>
                    <a:lnTo>
                      <a:pt x="1803" y="136"/>
                    </a:lnTo>
                    <a:lnTo>
                      <a:pt x="1803" y="156"/>
                    </a:lnTo>
                    <a:lnTo>
                      <a:pt x="1803" y="184"/>
                    </a:lnTo>
                    <a:lnTo>
                      <a:pt x="1877" y="192"/>
                    </a:lnTo>
                    <a:lnTo>
                      <a:pt x="1947" y="201"/>
                    </a:lnTo>
                    <a:lnTo>
                      <a:pt x="2011" y="212"/>
                    </a:lnTo>
                    <a:lnTo>
                      <a:pt x="2072" y="223"/>
                    </a:lnTo>
                    <a:lnTo>
                      <a:pt x="2126" y="235"/>
                    </a:lnTo>
                    <a:lnTo>
                      <a:pt x="2177" y="248"/>
                    </a:lnTo>
                    <a:lnTo>
                      <a:pt x="2221" y="262"/>
                    </a:lnTo>
                    <a:lnTo>
                      <a:pt x="2259" y="276"/>
                    </a:lnTo>
                    <a:lnTo>
                      <a:pt x="2291" y="291"/>
                    </a:lnTo>
                    <a:lnTo>
                      <a:pt x="2317" y="306"/>
                    </a:lnTo>
                    <a:lnTo>
                      <a:pt x="2335" y="322"/>
                    </a:lnTo>
                    <a:lnTo>
                      <a:pt x="2347" y="339"/>
                    </a:lnTo>
                    <a:lnTo>
                      <a:pt x="2350" y="356"/>
                    </a:lnTo>
                    <a:lnTo>
                      <a:pt x="2346" y="374"/>
                    </a:lnTo>
                    <a:lnTo>
                      <a:pt x="2333" y="390"/>
                    </a:lnTo>
                    <a:lnTo>
                      <a:pt x="2312" y="407"/>
                    </a:lnTo>
                    <a:lnTo>
                      <a:pt x="2284" y="423"/>
                    </a:lnTo>
                    <a:lnTo>
                      <a:pt x="2248" y="439"/>
                    </a:lnTo>
                    <a:lnTo>
                      <a:pt x="2206" y="453"/>
                    </a:lnTo>
                    <a:lnTo>
                      <a:pt x="2156" y="467"/>
                    </a:lnTo>
                    <a:lnTo>
                      <a:pt x="2101" y="481"/>
                    </a:lnTo>
                    <a:lnTo>
                      <a:pt x="2039" y="492"/>
                    </a:lnTo>
                    <a:lnTo>
                      <a:pt x="1971" y="504"/>
                    </a:lnTo>
                    <a:lnTo>
                      <a:pt x="1899" y="516"/>
                    </a:lnTo>
                    <a:lnTo>
                      <a:pt x="1822" y="525"/>
                    </a:lnTo>
                    <a:lnTo>
                      <a:pt x="1740" y="533"/>
                    </a:lnTo>
                    <a:lnTo>
                      <a:pt x="1654" y="540"/>
                    </a:lnTo>
                    <a:lnTo>
                      <a:pt x="1564" y="547"/>
                    </a:lnTo>
                    <a:lnTo>
                      <a:pt x="1472" y="552"/>
                    </a:lnTo>
                    <a:lnTo>
                      <a:pt x="1375" y="555"/>
                    </a:lnTo>
                    <a:lnTo>
                      <a:pt x="1276" y="558"/>
                    </a:lnTo>
                    <a:lnTo>
                      <a:pt x="1176" y="559"/>
                    </a:lnTo>
                    <a:lnTo>
                      <a:pt x="1074" y="558"/>
                    </a:lnTo>
                    <a:lnTo>
                      <a:pt x="975" y="555"/>
                    </a:lnTo>
                    <a:lnTo>
                      <a:pt x="878" y="552"/>
                    </a:lnTo>
                    <a:lnTo>
                      <a:pt x="786" y="547"/>
                    </a:lnTo>
                    <a:lnTo>
                      <a:pt x="696" y="540"/>
                    </a:lnTo>
                    <a:lnTo>
                      <a:pt x="610" y="533"/>
                    </a:lnTo>
                    <a:lnTo>
                      <a:pt x="528" y="525"/>
                    </a:lnTo>
                    <a:lnTo>
                      <a:pt x="451" y="516"/>
                    </a:lnTo>
                    <a:lnTo>
                      <a:pt x="379" y="504"/>
                    </a:lnTo>
                    <a:lnTo>
                      <a:pt x="311" y="492"/>
                    </a:lnTo>
                    <a:lnTo>
                      <a:pt x="250" y="481"/>
                    </a:lnTo>
                    <a:lnTo>
                      <a:pt x="195" y="467"/>
                    </a:lnTo>
                    <a:lnTo>
                      <a:pt x="145" y="453"/>
                    </a:lnTo>
                    <a:lnTo>
                      <a:pt x="103" y="439"/>
                    </a:lnTo>
                    <a:lnTo>
                      <a:pt x="67" y="423"/>
                    </a:lnTo>
                    <a:lnTo>
                      <a:pt x="39" y="407"/>
                    </a:lnTo>
                    <a:lnTo>
                      <a:pt x="18" y="390"/>
                    </a:lnTo>
                    <a:lnTo>
                      <a:pt x="5" y="374"/>
                    </a:lnTo>
                    <a:lnTo>
                      <a:pt x="0" y="356"/>
                    </a:lnTo>
                    <a:lnTo>
                      <a:pt x="4" y="339"/>
                    </a:lnTo>
                    <a:lnTo>
                      <a:pt x="15" y="322"/>
                    </a:lnTo>
                    <a:lnTo>
                      <a:pt x="34" y="306"/>
                    </a:lnTo>
                    <a:lnTo>
                      <a:pt x="60" y="291"/>
                    </a:lnTo>
                    <a:lnTo>
                      <a:pt x="91" y="276"/>
                    </a:lnTo>
                    <a:lnTo>
                      <a:pt x="130" y="262"/>
                    </a:lnTo>
                    <a:lnTo>
                      <a:pt x="174" y="248"/>
                    </a:lnTo>
                    <a:lnTo>
                      <a:pt x="224" y="235"/>
                    </a:lnTo>
                    <a:lnTo>
                      <a:pt x="279" y="223"/>
                    </a:lnTo>
                    <a:lnTo>
                      <a:pt x="339" y="212"/>
                    </a:lnTo>
                    <a:lnTo>
                      <a:pt x="404" y="201"/>
                    </a:lnTo>
                    <a:lnTo>
                      <a:pt x="474" y="192"/>
                    </a:lnTo>
                    <a:lnTo>
                      <a:pt x="547" y="184"/>
                    </a:lnTo>
                    <a:lnTo>
                      <a:pt x="547" y="109"/>
                    </a:lnTo>
                    <a:lnTo>
                      <a:pt x="552" y="96"/>
                    </a:lnTo>
                    <a:lnTo>
                      <a:pt x="563" y="84"/>
                    </a:lnTo>
                    <a:lnTo>
                      <a:pt x="583" y="73"/>
                    </a:lnTo>
                    <a:lnTo>
                      <a:pt x="611" y="61"/>
                    </a:lnTo>
                    <a:lnTo>
                      <a:pt x="645" y="51"/>
                    </a:lnTo>
                    <a:lnTo>
                      <a:pt x="685" y="41"/>
                    </a:lnTo>
                    <a:lnTo>
                      <a:pt x="731" y="32"/>
                    </a:lnTo>
                    <a:lnTo>
                      <a:pt x="782" y="24"/>
                    </a:lnTo>
                    <a:lnTo>
                      <a:pt x="839" y="18"/>
                    </a:lnTo>
                    <a:lnTo>
                      <a:pt x="898" y="12"/>
                    </a:lnTo>
                    <a:lnTo>
                      <a:pt x="964" y="7"/>
                    </a:lnTo>
                    <a:lnTo>
                      <a:pt x="1031" y="4"/>
                    </a:lnTo>
                    <a:lnTo>
                      <a:pt x="1102" y="2"/>
                    </a:lnTo>
                    <a:lnTo>
                      <a:pt x="1176" y="0"/>
                    </a:lnTo>
                    <a:close/>
                  </a:path>
                </a:pathLst>
              </a:custGeom>
              <a:solidFill>
                <a:schemeClr val="bg1"/>
              </a:solid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3" name="Line 7"/>
              <p:cNvSpPr>
                <a:spLocks noChangeShapeType="1"/>
              </p:cNvSpPr>
              <p:nvPr/>
            </p:nvSpPr>
            <p:spPr bwMode="auto">
              <a:xfrm flipH="1" flipV="1">
                <a:off x="1296" y="213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4" name="Line 8"/>
              <p:cNvSpPr>
                <a:spLocks noChangeShapeType="1"/>
              </p:cNvSpPr>
              <p:nvPr/>
            </p:nvSpPr>
            <p:spPr bwMode="auto">
              <a:xfrm flipH="1" flipV="1">
                <a:off x="1250" y="2131"/>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5" name="Line 9"/>
              <p:cNvSpPr>
                <a:spLocks noChangeShapeType="1"/>
              </p:cNvSpPr>
              <p:nvPr/>
            </p:nvSpPr>
            <p:spPr bwMode="auto">
              <a:xfrm flipH="1" flipV="1">
                <a:off x="1204" y="2125"/>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6" name="Line 10"/>
              <p:cNvSpPr>
                <a:spLocks noChangeShapeType="1"/>
              </p:cNvSpPr>
              <p:nvPr/>
            </p:nvSpPr>
            <p:spPr bwMode="auto">
              <a:xfrm flipH="1" flipV="1">
                <a:off x="1158" y="2125"/>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7" name="Line 11"/>
              <p:cNvSpPr>
                <a:spLocks noChangeShapeType="1"/>
              </p:cNvSpPr>
              <p:nvPr/>
            </p:nvSpPr>
            <p:spPr bwMode="auto">
              <a:xfrm flipH="1" flipV="1">
                <a:off x="1107" y="2120"/>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8" name="Line 12"/>
              <p:cNvSpPr>
                <a:spLocks noChangeShapeType="1"/>
              </p:cNvSpPr>
              <p:nvPr/>
            </p:nvSpPr>
            <p:spPr bwMode="auto">
              <a:xfrm flipH="1" flipV="1">
                <a:off x="1066" y="2120"/>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9" name="Line 13"/>
              <p:cNvSpPr>
                <a:spLocks noChangeShapeType="1"/>
              </p:cNvSpPr>
              <p:nvPr/>
            </p:nvSpPr>
            <p:spPr bwMode="auto">
              <a:xfrm flipH="1" flipV="1">
                <a:off x="1026" y="2114"/>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0" name="Line 14"/>
              <p:cNvSpPr>
                <a:spLocks noChangeShapeType="1"/>
              </p:cNvSpPr>
              <p:nvPr/>
            </p:nvSpPr>
            <p:spPr bwMode="auto">
              <a:xfrm flipH="1" flipV="1">
                <a:off x="986" y="210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1" name="Line 15"/>
              <p:cNvSpPr>
                <a:spLocks noChangeShapeType="1"/>
              </p:cNvSpPr>
              <p:nvPr/>
            </p:nvSpPr>
            <p:spPr bwMode="auto">
              <a:xfrm flipH="1" flipV="1">
                <a:off x="952" y="2103"/>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2" name="Line 16"/>
              <p:cNvSpPr>
                <a:spLocks noChangeShapeType="1"/>
              </p:cNvSpPr>
              <p:nvPr/>
            </p:nvSpPr>
            <p:spPr bwMode="auto">
              <a:xfrm flipH="1" flipV="1">
                <a:off x="917" y="209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3" name="Line 17"/>
              <p:cNvSpPr>
                <a:spLocks noChangeShapeType="1"/>
              </p:cNvSpPr>
              <p:nvPr/>
            </p:nvSpPr>
            <p:spPr bwMode="auto">
              <a:xfrm flipH="1" flipV="1">
                <a:off x="883" y="2091"/>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4" name="Line 18"/>
              <p:cNvSpPr>
                <a:spLocks noChangeShapeType="1"/>
              </p:cNvSpPr>
              <p:nvPr/>
            </p:nvSpPr>
            <p:spPr bwMode="auto">
              <a:xfrm flipH="1" flipV="1">
                <a:off x="854" y="2085"/>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5" name="Line 19"/>
              <p:cNvSpPr>
                <a:spLocks noChangeShapeType="1"/>
              </p:cNvSpPr>
              <p:nvPr/>
            </p:nvSpPr>
            <p:spPr bwMode="auto">
              <a:xfrm flipH="1" flipV="1">
                <a:off x="831" y="2080"/>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6" name="Line 20"/>
              <p:cNvSpPr>
                <a:spLocks noChangeShapeType="1"/>
              </p:cNvSpPr>
              <p:nvPr/>
            </p:nvSpPr>
            <p:spPr bwMode="auto">
              <a:xfrm flipH="1" flipV="1">
                <a:off x="814" y="2074"/>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7" name="Line 21"/>
              <p:cNvSpPr>
                <a:spLocks noChangeShapeType="1"/>
              </p:cNvSpPr>
              <p:nvPr/>
            </p:nvSpPr>
            <p:spPr bwMode="auto">
              <a:xfrm flipH="1" flipV="1">
                <a:off x="797" y="2063"/>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8" name="Line 22"/>
              <p:cNvSpPr>
                <a:spLocks noChangeShapeType="1"/>
              </p:cNvSpPr>
              <p:nvPr/>
            </p:nvSpPr>
            <p:spPr bwMode="auto">
              <a:xfrm flipH="1" flipV="1">
                <a:off x="780" y="2051"/>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39" name="Line 23"/>
              <p:cNvSpPr>
                <a:spLocks noChangeShapeType="1"/>
              </p:cNvSpPr>
              <p:nvPr/>
            </p:nvSpPr>
            <p:spPr bwMode="auto">
              <a:xfrm flipH="1" flipV="1">
                <a:off x="774" y="2046"/>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0" name="Line 24"/>
              <p:cNvSpPr>
                <a:spLocks noChangeShapeType="1"/>
              </p:cNvSpPr>
              <p:nvPr/>
            </p:nvSpPr>
            <p:spPr bwMode="auto">
              <a:xfrm flipH="1" flipV="1">
                <a:off x="762" y="2040"/>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1" name="Line 25"/>
              <p:cNvSpPr>
                <a:spLocks noChangeShapeType="1"/>
              </p:cNvSpPr>
              <p:nvPr/>
            </p:nvSpPr>
            <p:spPr bwMode="auto">
              <a:xfrm flipH="1" flipV="1">
                <a:off x="762" y="2028"/>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2" name="Line 26"/>
              <p:cNvSpPr>
                <a:spLocks noChangeShapeType="1"/>
              </p:cNvSpPr>
              <p:nvPr/>
            </p:nvSpPr>
            <p:spPr bwMode="auto">
              <a:xfrm>
                <a:off x="762" y="2028"/>
                <a:ext cx="0" cy="268"/>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3" name="Line 27"/>
              <p:cNvSpPr>
                <a:spLocks noChangeShapeType="1"/>
              </p:cNvSpPr>
              <p:nvPr/>
            </p:nvSpPr>
            <p:spPr bwMode="auto">
              <a:xfrm>
                <a:off x="762" y="2296"/>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4" name="Line 28"/>
              <p:cNvSpPr>
                <a:spLocks noChangeShapeType="1"/>
              </p:cNvSpPr>
              <p:nvPr/>
            </p:nvSpPr>
            <p:spPr bwMode="auto">
              <a:xfrm>
                <a:off x="762" y="2308"/>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5" name="Line 29"/>
              <p:cNvSpPr>
                <a:spLocks noChangeShapeType="1"/>
              </p:cNvSpPr>
              <p:nvPr/>
            </p:nvSpPr>
            <p:spPr bwMode="auto">
              <a:xfrm>
                <a:off x="762" y="2319"/>
                <a:ext cx="0"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6" name="Line 30"/>
              <p:cNvSpPr>
                <a:spLocks noChangeShapeType="1"/>
              </p:cNvSpPr>
              <p:nvPr/>
            </p:nvSpPr>
            <p:spPr bwMode="auto">
              <a:xfrm>
                <a:off x="762" y="2342"/>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7" name="Line 31"/>
              <p:cNvSpPr>
                <a:spLocks noChangeShapeType="1"/>
              </p:cNvSpPr>
              <p:nvPr/>
            </p:nvSpPr>
            <p:spPr bwMode="auto">
              <a:xfrm>
                <a:off x="762" y="2348"/>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8" name="Line 32"/>
              <p:cNvSpPr>
                <a:spLocks noChangeShapeType="1"/>
              </p:cNvSpPr>
              <p:nvPr/>
            </p:nvSpPr>
            <p:spPr bwMode="auto">
              <a:xfrm>
                <a:off x="762" y="2353"/>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49" name="Line 33"/>
              <p:cNvSpPr>
                <a:spLocks noChangeShapeType="1"/>
              </p:cNvSpPr>
              <p:nvPr/>
            </p:nvSpPr>
            <p:spPr bwMode="auto">
              <a:xfrm>
                <a:off x="762" y="2353"/>
                <a:ext cx="6"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0" name="Line 34"/>
              <p:cNvSpPr>
                <a:spLocks noChangeShapeType="1"/>
              </p:cNvSpPr>
              <p:nvPr/>
            </p:nvSpPr>
            <p:spPr bwMode="auto">
              <a:xfrm>
                <a:off x="774" y="2376"/>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1" name="Line 35"/>
              <p:cNvSpPr>
                <a:spLocks noChangeShapeType="1"/>
              </p:cNvSpPr>
              <p:nvPr/>
            </p:nvSpPr>
            <p:spPr bwMode="auto">
              <a:xfrm>
                <a:off x="780" y="2393"/>
                <a:ext cx="11"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2" name="Line 36"/>
              <p:cNvSpPr>
                <a:spLocks noChangeShapeType="1"/>
              </p:cNvSpPr>
              <p:nvPr/>
            </p:nvSpPr>
            <p:spPr bwMode="auto">
              <a:xfrm>
                <a:off x="791" y="2410"/>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3" name="Line 37"/>
              <p:cNvSpPr>
                <a:spLocks noChangeShapeType="1"/>
              </p:cNvSpPr>
              <p:nvPr/>
            </p:nvSpPr>
            <p:spPr bwMode="auto">
              <a:xfrm>
                <a:off x="797" y="2422"/>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4" name="Line 38"/>
              <p:cNvSpPr>
                <a:spLocks noChangeShapeType="1"/>
              </p:cNvSpPr>
              <p:nvPr/>
            </p:nvSpPr>
            <p:spPr bwMode="auto">
              <a:xfrm>
                <a:off x="803" y="2439"/>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5" name="Line 39"/>
              <p:cNvSpPr>
                <a:spLocks noChangeShapeType="1"/>
              </p:cNvSpPr>
              <p:nvPr/>
            </p:nvSpPr>
            <p:spPr bwMode="auto">
              <a:xfrm>
                <a:off x="808" y="2445"/>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6" name="Line 40"/>
              <p:cNvSpPr>
                <a:spLocks noChangeShapeType="1"/>
              </p:cNvSpPr>
              <p:nvPr/>
            </p:nvSpPr>
            <p:spPr bwMode="auto">
              <a:xfrm>
                <a:off x="814" y="2450"/>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7" name="Line 41"/>
              <p:cNvSpPr>
                <a:spLocks noChangeShapeType="1"/>
              </p:cNvSpPr>
              <p:nvPr/>
            </p:nvSpPr>
            <p:spPr bwMode="auto">
              <a:xfrm>
                <a:off x="814" y="2456"/>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8" name="Line 42"/>
              <p:cNvSpPr>
                <a:spLocks noChangeShapeType="1"/>
              </p:cNvSpPr>
              <p:nvPr/>
            </p:nvSpPr>
            <p:spPr bwMode="auto">
              <a:xfrm>
                <a:off x="820" y="2462"/>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59" name="Line 43"/>
              <p:cNvSpPr>
                <a:spLocks noChangeShapeType="1"/>
              </p:cNvSpPr>
              <p:nvPr/>
            </p:nvSpPr>
            <p:spPr bwMode="auto">
              <a:xfrm>
                <a:off x="820" y="2462"/>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0" name="Line 44"/>
              <p:cNvSpPr>
                <a:spLocks noChangeShapeType="1"/>
              </p:cNvSpPr>
              <p:nvPr/>
            </p:nvSpPr>
            <p:spPr bwMode="auto">
              <a:xfrm>
                <a:off x="820" y="2462"/>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1" name="Line 45"/>
              <p:cNvSpPr>
                <a:spLocks noChangeShapeType="1"/>
              </p:cNvSpPr>
              <p:nvPr/>
            </p:nvSpPr>
            <p:spPr bwMode="auto">
              <a:xfrm>
                <a:off x="826" y="2467"/>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2" name="Line 46"/>
              <p:cNvSpPr>
                <a:spLocks noChangeShapeType="1"/>
              </p:cNvSpPr>
              <p:nvPr/>
            </p:nvSpPr>
            <p:spPr bwMode="auto">
              <a:xfrm>
                <a:off x="826" y="2467"/>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3" name="Line 47"/>
              <p:cNvSpPr>
                <a:spLocks noChangeShapeType="1"/>
              </p:cNvSpPr>
              <p:nvPr/>
            </p:nvSpPr>
            <p:spPr bwMode="auto">
              <a:xfrm>
                <a:off x="826" y="2467"/>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4" name="Line 48"/>
              <p:cNvSpPr>
                <a:spLocks noChangeShapeType="1"/>
              </p:cNvSpPr>
              <p:nvPr/>
            </p:nvSpPr>
            <p:spPr bwMode="auto">
              <a:xfrm>
                <a:off x="826" y="2467"/>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5" name="Line 49"/>
              <p:cNvSpPr>
                <a:spLocks noChangeShapeType="1"/>
              </p:cNvSpPr>
              <p:nvPr/>
            </p:nvSpPr>
            <p:spPr bwMode="auto">
              <a:xfrm>
                <a:off x="848" y="2473"/>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6" name="Line 50"/>
              <p:cNvSpPr>
                <a:spLocks noChangeShapeType="1"/>
              </p:cNvSpPr>
              <p:nvPr/>
            </p:nvSpPr>
            <p:spPr bwMode="auto">
              <a:xfrm>
                <a:off x="877" y="2484"/>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7" name="Line 51"/>
              <p:cNvSpPr>
                <a:spLocks noChangeShapeType="1"/>
              </p:cNvSpPr>
              <p:nvPr/>
            </p:nvSpPr>
            <p:spPr bwMode="auto">
              <a:xfrm>
                <a:off x="906" y="2490"/>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8" name="Line 52"/>
              <p:cNvSpPr>
                <a:spLocks noChangeShapeType="1"/>
              </p:cNvSpPr>
              <p:nvPr/>
            </p:nvSpPr>
            <p:spPr bwMode="auto">
              <a:xfrm>
                <a:off x="935" y="2496"/>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69" name="Line 53"/>
              <p:cNvSpPr>
                <a:spLocks noChangeShapeType="1"/>
              </p:cNvSpPr>
              <p:nvPr/>
            </p:nvSpPr>
            <p:spPr bwMode="auto">
              <a:xfrm>
                <a:off x="975" y="2502"/>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0" name="Line 54"/>
              <p:cNvSpPr>
                <a:spLocks noChangeShapeType="1"/>
              </p:cNvSpPr>
              <p:nvPr/>
            </p:nvSpPr>
            <p:spPr bwMode="auto">
              <a:xfrm>
                <a:off x="1015" y="2507"/>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1" name="Line 55"/>
              <p:cNvSpPr>
                <a:spLocks noChangeShapeType="1"/>
              </p:cNvSpPr>
              <p:nvPr/>
            </p:nvSpPr>
            <p:spPr bwMode="auto">
              <a:xfrm>
                <a:off x="1055" y="2513"/>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2" name="Line 56"/>
              <p:cNvSpPr>
                <a:spLocks noChangeShapeType="1"/>
              </p:cNvSpPr>
              <p:nvPr/>
            </p:nvSpPr>
            <p:spPr bwMode="auto">
              <a:xfrm>
                <a:off x="1101" y="2519"/>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3" name="Line 57"/>
              <p:cNvSpPr>
                <a:spLocks noChangeShapeType="1"/>
              </p:cNvSpPr>
              <p:nvPr/>
            </p:nvSpPr>
            <p:spPr bwMode="auto">
              <a:xfrm>
                <a:off x="1147" y="2519"/>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4" name="Line 58"/>
              <p:cNvSpPr>
                <a:spLocks noChangeShapeType="1"/>
              </p:cNvSpPr>
              <p:nvPr/>
            </p:nvSpPr>
            <p:spPr bwMode="auto">
              <a:xfrm>
                <a:off x="1193" y="2519"/>
                <a:ext cx="52"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5" name="Line 59"/>
              <p:cNvSpPr>
                <a:spLocks noChangeShapeType="1"/>
              </p:cNvSpPr>
              <p:nvPr/>
            </p:nvSpPr>
            <p:spPr bwMode="auto">
              <a:xfrm>
                <a:off x="1244" y="2524"/>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6" name="Line 60"/>
              <p:cNvSpPr>
                <a:spLocks noChangeShapeType="1"/>
              </p:cNvSpPr>
              <p:nvPr/>
            </p:nvSpPr>
            <p:spPr bwMode="auto">
              <a:xfrm>
                <a:off x="1296" y="2524"/>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7" name="Line 61"/>
              <p:cNvSpPr>
                <a:spLocks noChangeShapeType="1"/>
              </p:cNvSpPr>
              <p:nvPr/>
            </p:nvSpPr>
            <p:spPr bwMode="auto">
              <a:xfrm>
                <a:off x="1347" y="2524"/>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8" name="Line 62"/>
              <p:cNvSpPr>
                <a:spLocks noChangeShapeType="1"/>
              </p:cNvSpPr>
              <p:nvPr/>
            </p:nvSpPr>
            <p:spPr bwMode="auto">
              <a:xfrm flipV="1">
                <a:off x="1399" y="2524"/>
                <a:ext cx="57"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79" name="Line 63"/>
              <p:cNvSpPr>
                <a:spLocks noChangeShapeType="1"/>
              </p:cNvSpPr>
              <p:nvPr/>
            </p:nvSpPr>
            <p:spPr bwMode="auto">
              <a:xfrm flipV="1">
                <a:off x="1456" y="2519"/>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0" name="Line 64"/>
              <p:cNvSpPr>
                <a:spLocks noChangeShapeType="1"/>
              </p:cNvSpPr>
              <p:nvPr/>
            </p:nvSpPr>
            <p:spPr bwMode="auto">
              <a:xfrm flipV="1">
                <a:off x="1502" y="2519"/>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1" name="Line 65"/>
              <p:cNvSpPr>
                <a:spLocks noChangeShapeType="1"/>
              </p:cNvSpPr>
              <p:nvPr/>
            </p:nvSpPr>
            <p:spPr bwMode="auto">
              <a:xfrm flipV="1">
                <a:off x="1554" y="2519"/>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2" name="Line 66"/>
              <p:cNvSpPr>
                <a:spLocks noChangeShapeType="1"/>
              </p:cNvSpPr>
              <p:nvPr/>
            </p:nvSpPr>
            <p:spPr bwMode="auto">
              <a:xfrm flipV="1">
                <a:off x="1600" y="2513"/>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3" name="Line 67"/>
              <p:cNvSpPr>
                <a:spLocks noChangeShapeType="1"/>
              </p:cNvSpPr>
              <p:nvPr/>
            </p:nvSpPr>
            <p:spPr bwMode="auto">
              <a:xfrm flipV="1">
                <a:off x="1646" y="2507"/>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4" name="Line 68"/>
              <p:cNvSpPr>
                <a:spLocks noChangeShapeType="1"/>
              </p:cNvSpPr>
              <p:nvPr/>
            </p:nvSpPr>
            <p:spPr bwMode="auto">
              <a:xfrm flipV="1">
                <a:off x="1686" y="2502"/>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5" name="Line 69"/>
              <p:cNvSpPr>
                <a:spLocks noChangeShapeType="1"/>
              </p:cNvSpPr>
              <p:nvPr/>
            </p:nvSpPr>
            <p:spPr bwMode="auto">
              <a:xfrm flipV="1">
                <a:off x="1726" y="249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6" name="Line 70"/>
              <p:cNvSpPr>
                <a:spLocks noChangeShapeType="1"/>
              </p:cNvSpPr>
              <p:nvPr/>
            </p:nvSpPr>
            <p:spPr bwMode="auto">
              <a:xfrm flipV="1">
                <a:off x="1760" y="2490"/>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7" name="Line 71"/>
              <p:cNvSpPr>
                <a:spLocks noChangeShapeType="1"/>
              </p:cNvSpPr>
              <p:nvPr/>
            </p:nvSpPr>
            <p:spPr bwMode="auto">
              <a:xfrm flipV="1">
                <a:off x="1795" y="2484"/>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8" name="Line 72"/>
              <p:cNvSpPr>
                <a:spLocks noChangeShapeType="1"/>
              </p:cNvSpPr>
              <p:nvPr/>
            </p:nvSpPr>
            <p:spPr bwMode="auto">
              <a:xfrm flipV="1">
                <a:off x="1823" y="2473"/>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89" name="Line 73"/>
              <p:cNvSpPr>
                <a:spLocks noChangeShapeType="1"/>
              </p:cNvSpPr>
              <p:nvPr/>
            </p:nvSpPr>
            <p:spPr bwMode="auto">
              <a:xfrm flipV="1">
                <a:off x="1852" y="2467"/>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0" name="Line 74"/>
              <p:cNvSpPr>
                <a:spLocks noChangeShapeType="1"/>
              </p:cNvSpPr>
              <p:nvPr/>
            </p:nvSpPr>
            <p:spPr bwMode="auto">
              <a:xfrm flipV="1">
                <a:off x="1875" y="2445"/>
                <a:ext cx="11"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1" name="Line 75"/>
              <p:cNvSpPr>
                <a:spLocks noChangeShapeType="1"/>
              </p:cNvSpPr>
              <p:nvPr/>
            </p:nvSpPr>
            <p:spPr bwMode="auto">
              <a:xfrm flipV="1">
                <a:off x="1886" y="2427"/>
                <a:ext cx="11"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2" name="Line 76"/>
              <p:cNvSpPr>
                <a:spLocks noChangeShapeType="1"/>
              </p:cNvSpPr>
              <p:nvPr/>
            </p:nvSpPr>
            <p:spPr bwMode="auto">
              <a:xfrm flipV="1">
                <a:off x="1898" y="2410"/>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3" name="Line 77"/>
              <p:cNvSpPr>
                <a:spLocks noChangeShapeType="1"/>
              </p:cNvSpPr>
              <p:nvPr/>
            </p:nvSpPr>
            <p:spPr bwMode="auto">
              <a:xfrm flipV="1">
                <a:off x="1904" y="2399"/>
                <a:ext cx="11"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4" name="Line 78"/>
              <p:cNvSpPr>
                <a:spLocks noChangeShapeType="1"/>
              </p:cNvSpPr>
              <p:nvPr/>
            </p:nvSpPr>
            <p:spPr bwMode="auto">
              <a:xfrm flipV="1">
                <a:off x="1915" y="2388"/>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5" name="Line 79"/>
              <p:cNvSpPr>
                <a:spLocks noChangeShapeType="1"/>
              </p:cNvSpPr>
              <p:nvPr/>
            </p:nvSpPr>
            <p:spPr bwMode="auto">
              <a:xfrm flipV="1">
                <a:off x="1921" y="2382"/>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6" name="Line 80"/>
              <p:cNvSpPr>
                <a:spLocks noChangeShapeType="1"/>
              </p:cNvSpPr>
              <p:nvPr/>
            </p:nvSpPr>
            <p:spPr bwMode="auto">
              <a:xfrm flipV="1">
                <a:off x="1927" y="2376"/>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7" name="Line 81"/>
              <p:cNvSpPr>
                <a:spLocks noChangeShapeType="1"/>
              </p:cNvSpPr>
              <p:nvPr/>
            </p:nvSpPr>
            <p:spPr bwMode="auto">
              <a:xfrm flipV="1">
                <a:off x="1927" y="2365"/>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8" name="Line 82"/>
              <p:cNvSpPr>
                <a:spLocks noChangeShapeType="1"/>
              </p:cNvSpPr>
              <p:nvPr/>
            </p:nvSpPr>
            <p:spPr bwMode="auto">
              <a:xfrm flipV="1">
                <a:off x="1932" y="2359"/>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99" name="Line 83"/>
              <p:cNvSpPr>
                <a:spLocks noChangeShapeType="1"/>
              </p:cNvSpPr>
              <p:nvPr/>
            </p:nvSpPr>
            <p:spPr bwMode="auto">
              <a:xfrm flipV="1">
                <a:off x="1932" y="2359"/>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0" name="Line 84"/>
              <p:cNvSpPr>
                <a:spLocks noChangeShapeType="1"/>
              </p:cNvSpPr>
              <p:nvPr/>
            </p:nvSpPr>
            <p:spPr bwMode="auto">
              <a:xfrm flipV="1">
                <a:off x="1932" y="2353"/>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1" name="Line 85"/>
              <p:cNvSpPr>
                <a:spLocks noChangeShapeType="1"/>
              </p:cNvSpPr>
              <p:nvPr/>
            </p:nvSpPr>
            <p:spPr bwMode="auto">
              <a:xfrm flipV="1">
                <a:off x="1938" y="235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2" name="Line 86"/>
              <p:cNvSpPr>
                <a:spLocks noChangeShapeType="1"/>
              </p:cNvSpPr>
              <p:nvPr/>
            </p:nvSpPr>
            <p:spPr bwMode="auto">
              <a:xfrm flipV="1">
                <a:off x="1938" y="235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3" name="Line 87"/>
              <p:cNvSpPr>
                <a:spLocks noChangeShapeType="1"/>
              </p:cNvSpPr>
              <p:nvPr/>
            </p:nvSpPr>
            <p:spPr bwMode="auto">
              <a:xfrm>
                <a:off x="1938" y="235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4" name="Line 88"/>
              <p:cNvSpPr>
                <a:spLocks noChangeShapeType="1"/>
              </p:cNvSpPr>
              <p:nvPr/>
            </p:nvSpPr>
            <p:spPr bwMode="auto">
              <a:xfrm>
                <a:off x="1938" y="235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5" name="Line 89"/>
              <p:cNvSpPr>
                <a:spLocks noChangeShapeType="1"/>
              </p:cNvSpPr>
              <p:nvPr/>
            </p:nvSpPr>
            <p:spPr bwMode="auto">
              <a:xfrm flipV="1">
                <a:off x="1938" y="2091"/>
                <a:ext cx="0" cy="262"/>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6" name="Line 90"/>
              <p:cNvSpPr>
                <a:spLocks noChangeShapeType="1"/>
              </p:cNvSpPr>
              <p:nvPr/>
            </p:nvSpPr>
            <p:spPr bwMode="auto">
              <a:xfrm flipV="1">
                <a:off x="1938" y="2080"/>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7" name="Line 91"/>
              <p:cNvSpPr>
                <a:spLocks noChangeShapeType="1"/>
              </p:cNvSpPr>
              <p:nvPr/>
            </p:nvSpPr>
            <p:spPr bwMode="auto">
              <a:xfrm flipV="1">
                <a:off x="1938" y="2063"/>
                <a:ext cx="0"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8" name="Line 92"/>
              <p:cNvSpPr>
                <a:spLocks noChangeShapeType="1"/>
              </p:cNvSpPr>
              <p:nvPr/>
            </p:nvSpPr>
            <p:spPr bwMode="auto">
              <a:xfrm flipV="1">
                <a:off x="1938" y="2051"/>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09" name="Line 93"/>
              <p:cNvSpPr>
                <a:spLocks noChangeShapeType="1"/>
              </p:cNvSpPr>
              <p:nvPr/>
            </p:nvSpPr>
            <p:spPr bwMode="auto">
              <a:xfrm flipV="1">
                <a:off x="1938" y="2046"/>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0" name="Line 94"/>
              <p:cNvSpPr>
                <a:spLocks noChangeShapeType="1"/>
              </p:cNvSpPr>
              <p:nvPr/>
            </p:nvSpPr>
            <p:spPr bwMode="auto">
              <a:xfrm flipV="1">
                <a:off x="1938" y="2040"/>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1" name="Line 95"/>
              <p:cNvSpPr>
                <a:spLocks noChangeShapeType="1"/>
              </p:cNvSpPr>
              <p:nvPr/>
            </p:nvSpPr>
            <p:spPr bwMode="auto">
              <a:xfrm flipV="1">
                <a:off x="1938" y="2034"/>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2" name="Line 96"/>
              <p:cNvSpPr>
                <a:spLocks noChangeShapeType="1"/>
              </p:cNvSpPr>
              <p:nvPr/>
            </p:nvSpPr>
            <p:spPr bwMode="auto">
              <a:xfrm flipV="1">
                <a:off x="1938" y="203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3" name="Line 97"/>
              <p:cNvSpPr>
                <a:spLocks noChangeShapeType="1"/>
              </p:cNvSpPr>
              <p:nvPr/>
            </p:nvSpPr>
            <p:spPr bwMode="auto">
              <a:xfrm flipV="1">
                <a:off x="1938" y="2028"/>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4" name="Line 98"/>
              <p:cNvSpPr>
                <a:spLocks noChangeShapeType="1"/>
              </p:cNvSpPr>
              <p:nvPr/>
            </p:nvSpPr>
            <p:spPr bwMode="auto">
              <a:xfrm flipV="1">
                <a:off x="1938" y="202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5" name="Line 99"/>
              <p:cNvSpPr>
                <a:spLocks noChangeShapeType="1"/>
              </p:cNvSpPr>
              <p:nvPr/>
            </p:nvSpPr>
            <p:spPr bwMode="auto">
              <a:xfrm flipV="1">
                <a:off x="1938" y="202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6" name="Line 100"/>
              <p:cNvSpPr>
                <a:spLocks noChangeShapeType="1"/>
              </p:cNvSpPr>
              <p:nvPr/>
            </p:nvSpPr>
            <p:spPr bwMode="auto">
              <a:xfrm>
                <a:off x="1938" y="202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7" name="Line 101"/>
              <p:cNvSpPr>
                <a:spLocks noChangeShapeType="1"/>
              </p:cNvSpPr>
              <p:nvPr/>
            </p:nvSpPr>
            <p:spPr bwMode="auto">
              <a:xfrm flipH="1">
                <a:off x="1932" y="2028"/>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8" name="Line 102"/>
              <p:cNvSpPr>
                <a:spLocks noChangeShapeType="1"/>
              </p:cNvSpPr>
              <p:nvPr/>
            </p:nvSpPr>
            <p:spPr bwMode="auto">
              <a:xfrm flipH="1">
                <a:off x="1927" y="2040"/>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19" name="Line 103"/>
              <p:cNvSpPr>
                <a:spLocks noChangeShapeType="1"/>
              </p:cNvSpPr>
              <p:nvPr/>
            </p:nvSpPr>
            <p:spPr bwMode="auto">
              <a:xfrm flipH="1">
                <a:off x="1921" y="2046"/>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0" name="Line 104"/>
              <p:cNvSpPr>
                <a:spLocks noChangeShapeType="1"/>
              </p:cNvSpPr>
              <p:nvPr/>
            </p:nvSpPr>
            <p:spPr bwMode="auto">
              <a:xfrm flipH="1">
                <a:off x="1904" y="2051"/>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1" name="Line 105"/>
              <p:cNvSpPr>
                <a:spLocks noChangeShapeType="1"/>
              </p:cNvSpPr>
              <p:nvPr/>
            </p:nvSpPr>
            <p:spPr bwMode="auto">
              <a:xfrm flipH="1">
                <a:off x="1886" y="2063"/>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2" name="Line 106"/>
              <p:cNvSpPr>
                <a:spLocks noChangeShapeType="1"/>
              </p:cNvSpPr>
              <p:nvPr/>
            </p:nvSpPr>
            <p:spPr bwMode="auto">
              <a:xfrm flipH="1">
                <a:off x="1869" y="2074"/>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3" name="Line 107"/>
              <p:cNvSpPr>
                <a:spLocks noChangeShapeType="1"/>
              </p:cNvSpPr>
              <p:nvPr/>
            </p:nvSpPr>
            <p:spPr bwMode="auto">
              <a:xfrm flipH="1">
                <a:off x="1841" y="2080"/>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4" name="Line 108"/>
              <p:cNvSpPr>
                <a:spLocks noChangeShapeType="1"/>
              </p:cNvSpPr>
              <p:nvPr/>
            </p:nvSpPr>
            <p:spPr bwMode="auto">
              <a:xfrm flipH="1">
                <a:off x="1818" y="2085"/>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5" name="Line 109"/>
              <p:cNvSpPr>
                <a:spLocks noChangeShapeType="1"/>
              </p:cNvSpPr>
              <p:nvPr/>
            </p:nvSpPr>
            <p:spPr bwMode="auto">
              <a:xfrm flipH="1">
                <a:off x="1783" y="2091"/>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6" name="Line 110"/>
              <p:cNvSpPr>
                <a:spLocks noChangeShapeType="1"/>
              </p:cNvSpPr>
              <p:nvPr/>
            </p:nvSpPr>
            <p:spPr bwMode="auto">
              <a:xfrm flipH="1">
                <a:off x="1749" y="209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7" name="Line 111"/>
              <p:cNvSpPr>
                <a:spLocks noChangeShapeType="1"/>
              </p:cNvSpPr>
              <p:nvPr/>
            </p:nvSpPr>
            <p:spPr bwMode="auto">
              <a:xfrm flipH="1">
                <a:off x="1709" y="2103"/>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8" name="Line 112"/>
              <p:cNvSpPr>
                <a:spLocks noChangeShapeType="1"/>
              </p:cNvSpPr>
              <p:nvPr/>
            </p:nvSpPr>
            <p:spPr bwMode="auto">
              <a:xfrm flipH="1">
                <a:off x="1674" y="2108"/>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29" name="Line 113"/>
              <p:cNvSpPr>
                <a:spLocks noChangeShapeType="1"/>
              </p:cNvSpPr>
              <p:nvPr/>
            </p:nvSpPr>
            <p:spPr bwMode="auto">
              <a:xfrm flipH="1">
                <a:off x="1634" y="2114"/>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0" name="Line 114"/>
              <p:cNvSpPr>
                <a:spLocks noChangeShapeType="1"/>
              </p:cNvSpPr>
              <p:nvPr/>
            </p:nvSpPr>
            <p:spPr bwMode="auto">
              <a:xfrm flipH="1">
                <a:off x="1594" y="2120"/>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1" name="Line 115"/>
              <p:cNvSpPr>
                <a:spLocks noChangeShapeType="1"/>
              </p:cNvSpPr>
              <p:nvPr/>
            </p:nvSpPr>
            <p:spPr bwMode="auto">
              <a:xfrm flipH="1">
                <a:off x="1542" y="2120"/>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2" name="Line 116"/>
              <p:cNvSpPr>
                <a:spLocks noChangeShapeType="1"/>
              </p:cNvSpPr>
              <p:nvPr/>
            </p:nvSpPr>
            <p:spPr bwMode="auto">
              <a:xfrm flipH="1">
                <a:off x="1496" y="2125"/>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3" name="Line 117"/>
              <p:cNvSpPr>
                <a:spLocks noChangeShapeType="1"/>
              </p:cNvSpPr>
              <p:nvPr/>
            </p:nvSpPr>
            <p:spPr bwMode="auto">
              <a:xfrm flipH="1">
                <a:off x="1451" y="2125"/>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4" name="Line 118"/>
              <p:cNvSpPr>
                <a:spLocks noChangeShapeType="1"/>
              </p:cNvSpPr>
              <p:nvPr/>
            </p:nvSpPr>
            <p:spPr bwMode="auto">
              <a:xfrm flipH="1">
                <a:off x="1399" y="213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5" name="Line 119"/>
              <p:cNvSpPr>
                <a:spLocks noChangeShapeType="1"/>
              </p:cNvSpPr>
              <p:nvPr/>
            </p:nvSpPr>
            <p:spPr bwMode="auto">
              <a:xfrm flipH="1">
                <a:off x="1347" y="213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6" name="Line 120"/>
              <p:cNvSpPr>
                <a:spLocks noChangeShapeType="1"/>
              </p:cNvSpPr>
              <p:nvPr/>
            </p:nvSpPr>
            <p:spPr bwMode="auto">
              <a:xfrm flipH="1" flipV="1">
                <a:off x="1296" y="1692"/>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7" name="Line 121"/>
              <p:cNvSpPr>
                <a:spLocks noChangeShapeType="1"/>
              </p:cNvSpPr>
              <p:nvPr/>
            </p:nvSpPr>
            <p:spPr bwMode="auto">
              <a:xfrm flipH="1" flipV="1">
                <a:off x="1250" y="1686"/>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8" name="Line 122"/>
              <p:cNvSpPr>
                <a:spLocks noChangeShapeType="1"/>
              </p:cNvSpPr>
              <p:nvPr/>
            </p:nvSpPr>
            <p:spPr bwMode="auto">
              <a:xfrm flipH="1" flipV="1">
                <a:off x="1204" y="168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39" name="Line 123"/>
              <p:cNvSpPr>
                <a:spLocks noChangeShapeType="1"/>
              </p:cNvSpPr>
              <p:nvPr/>
            </p:nvSpPr>
            <p:spPr bwMode="auto">
              <a:xfrm flipH="1" flipV="1">
                <a:off x="1158" y="168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0" name="Line 124"/>
              <p:cNvSpPr>
                <a:spLocks noChangeShapeType="1"/>
              </p:cNvSpPr>
              <p:nvPr/>
            </p:nvSpPr>
            <p:spPr bwMode="auto">
              <a:xfrm flipH="1" flipV="1">
                <a:off x="1107" y="1681"/>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1" name="Line 125"/>
              <p:cNvSpPr>
                <a:spLocks noChangeShapeType="1"/>
              </p:cNvSpPr>
              <p:nvPr/>
            </p:nvSpPr>
            <p:spPr bwMode="auto">
              <a:xfrm flipH="1" flipV="1">
                <a:off x="1066" y="1675"/>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2" name="Line 126"/>
              <p:cNvSpPr>
                <a:spLocks noChangeShapeType="1"/>
              </p:cNvSpPr>
              <p:nvPr/>
            </p:nvSpPr>
            <p:spPr bwMode="auto">
              <a:xfrm flipH="1" flipV="1">
                <a:off x="1026" y="1669"/>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3" name="Line 127"/>
              <p:cNvSpPr>
                <a:spLocks noChangeShapeType="1"/>
              </p:cNvSpPr>
              <p:nvPr/>
            </p:nvSpPr>
            <p:spPr bwMode="auto">
              <a:xfrm flipH="1" flipV="1">
                <a:off x="986" y="1664"/>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4" name="Line 128"/>
              <p:cNvSpPr>
                <a:spLocks noChangeShapeType="1"/>
              </p:cNvSpPr>
              <p:nvPr/>
            </p:nvSpPr>
            <p:spPr bwMode="auto">
              <a:xfrm flipH="1" flipV="1">
                <a:off x="952" y="1664"/>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5" name="Line 129"/>
              <p:cNvSpPr>
                <a:spLocks noChangeShapeType="1"/>
              </p:cNvSpPr>
              <p:nvPr/>
            </p:nvSpPr>
            <p:spPr bwMode="auto">
              <a:xfrm flipH="1" flipV="1">
                <a:off x="917" y="1658"/>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6" name="Line 130"/>
              <p:cNvSpPr>
                <a:spLocks noChangeShapeType="1"/>
              </p:cNvSpPr>
              <p:nvPr/>
            </p:nvSpPr>
            <p:spPr bwMode="auto">
              <a:xfrm flipH="1" flipV="1">
                <a:off x="883" y="165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7" name="Line 131"/>
              <p:cNvSpPr>
                <a:spLocks noChangeShapeType="1"/>
              </p:cNvSpPr>
              <p:nvPr/>
            </p:nvSpPr>
            <p:spPr bwMode="auto">
              <a:xfrm flipH="1" flipV="1">
                <a:off x="854" y="1641"/>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8" name="Line 132"/>
              <p:cNvSpPr>
                <a:spLocks noChangeShapeType="1"/>
              </p:cNvSpPr>
              <p:nvPr/>
            </p:nvSpPr>
            <p:spPr bwMode="auto">
              <a:xfrm flipH="1" flipV="1">
                <a:off x="831" y="1635"/>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49" name="Line 133"/>
              <p:cNvSpPr>
                <a:spLocks noChangeShapeType="1"/>
              </p:cNvSpPr>
              <p:nvPr/>
            </p:nvSpPr>
            <p:spPr bwMode="auto">
              <a:xfrm flipH="1" flipV="1">
                <a:off x="814" y="1629"/>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0" name="Line 134"/>
              <p:cNvSpPr>
                <a:spLocks noChangeShapeType="1"/>
              </p:cNvSpPr>
              <p:nvPr/>
            </p:nvSpPr>
            <p:spPr bwMode="auto">
              <a:xfrm flipH="1" flipV="1">
                <a:off x="797" y="1618"/>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1" name="Line 135"/>
              <p:cNvSpPr>
                <a:spLocks noChangeShapeType="1"/>
              </p:cNvSpPr>
              <p:nvPr/>
            </p:nvSpPr>
            <p:spPr bwMode="auto">
              <a:xfrm flipH="1" flipV="1">
                <a:off x="780" y="161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2" name="Line 136"/>
              <p:cNvSpPr>
                <a:spLocks noChangeShapeType="1"/>
              </p:cNvSpPr>
              <p:nvPr/>
            </p:nvSpPr>
            <p:spPr bwMode="auto">
              <a:xfrm flipH="1" flipV="1">
                <a:off x="774" y="1607"/>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3" name="Line 137"/>
              <p:cNvSpPr>
                <a:spLocks noChangeShapeType="1"/>
              </p:cNvSpPr>
              <p:nvPr/>
            </p:nvSpPr>
            <p:spPr bwMode="auto">
              <a:xfrm flipH="1" flipV="1">
                <a:off x="762" y="1595"/>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4" name="Line 138"/>
              <p:cNvSpPr>
                <a:spLocks noChangeShapeType="1"/>
              </p:cNvSpPr>
              <p:nvPr/>
            </p:nvSpPr>
            <p:spPr bwMode="auto">
              <a:xfrm flipH="1" flipV="1">
                <a:off x="762" y="1584"/>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5" name="Line 139"/>
              <p:cNvSpPr>
                <a:spLocks noChangeShapeType="1"/>
              </p:cNvSpPr>
              <p:nvPr/>
            </p:nvSpPr>
            <p:spPr bwMode="auto">
              <a:xfrm>
                <a:off x="762" y="1584"/>
                <a:ext cx="0" cy="274"/>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6" name="Line 140"/>
              <p:cNvSpPr>
                <a:spLocks noChangeShapeType="1"/>
              </p:cNvSpPr>
              <p:nvPr/>
            </p:nvSpPr>
            <p:spPr bwMode="auto">
              <a:xfrm>
                <a:off x="762" y="1857"/>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7" name="Line 141"/>
              <p:cNvSpPr>
                <a:spLocks noChangeShapeType="1"/>
              </p:cNvSpPr>
              <p:nvPr/>
            </p:nvSpPr>
            <p:spPr bwMode="auto">
              <a:xfrm>
                <a:off x="762" y="1869"/>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8" name="Line 142"/>
              <p:cNvSpPr>
                <a:spLocks noChangeShapeType="1"/>
              </p:cNvSpPr>
              <p:nvPr/>
            </p:nvSpPr>
            <p:spPr bwMode="auto">
              <a:xfrm>
                <a:off x="762" y="1880"/>
                <a:ext cx="0"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59" name="Line 143"/>
              <p:cNvSpPr>
                <a:spLocks noChangeShapeType="1"/>
              </p:cNvSpPr>
              <p:nvPr/>
            </p:nvSpPr>
            <p:spPr bwMode="auto">
              <a:xfrm>
                <a:off x="762" y="1903"/>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0" name="Line 144"/>
              <p:cNvSpPr>
                <a:spLocks noChangeShapeType="1"/>
              </p:cNvSpPr>
              <p:nvPr/>
            </p:nvSpPr>
            <p:spPr bwMode="auto">
              <a:xfrm>
                <a:off x="762" y="1909"/>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1" name="Line 145"/>
              <p:cNvSpPr>
                <a:spLocks noChangeShapeType="1"/>
              </p:cNvSpPr>
              <p:nvPr/>
            </p:nvSpPr>
            <p:spPr bwMode="auto">
              <a:xfrm>
                <a:off x="762" y="1909"/>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2" name="Line 146"/>
              <p:cNvSpPr>
                <a:spLocks noChangeShapeType="1"/>
              </p:cNvSpPr>
              <p:nvPr/>
            </p:nvSpPr>
            <p:spPr bwMode="auto">
              <a:xfrm>
                <a:off x="762" y="1914"/>
                <a:ext cx="6"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3" name="Line 147"/>
              <p:cNvSpPr>
                <a:spLocks noChangeShapeType="1"/>
              </p:cNvSpPr>
              <p:nvPr/>
            </p:nvSpPr>
            <p:spPr bwMode="auto">
              <a:xfrm>
                <a:off x="774" y="1937"/>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4" name="Line 148"/>
              <p:cNvSpPr>
                <a:spLocks noChangeShapeType="1"/>
              </p:cNvSpPr>
              <p:nvPr/>
            </p:nvSpPr>
            <p:spPr bwMode="auto">
              <a:xfrm>
                <a:off x="780" y="1954"/>
                <a:ext cx="11"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5" name="Line 149"/>
              <p:cNvSpPr>
                <a:spLocks noChangeShapeType="1"/>
              </p:cNvSpPr>
              <p:nvPr/>
            </p:nvSpPr>
            <p:spPr bwMode="auto">
              <a:xfrm>
                <a:off x="791" y="1966"/>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6" name="Line 150"/>
              <p:cNvSpPr>
                <a:spLocks noChangeShapeType="1"/>
              </p:cNvSpPr>
              <p:nvPr/>
            </p:nvSpPr>
            <p:spPr bwMode="auto">
              <a:xfrm>
                <a:off x="797" y="1983"/>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7" name="Line 151"/>
              <p:cNvSpPr>
                <a:spLocks noChangeShapeType="1"/>
              </p:cNvSpPr>
              <p:nvPr/>
            </p:nvSpPr>
            <p:spPr bwMode="auto">
              <a:xfrm>
                <a:off x="803" y="1994"/>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8" name="Line 152"/>
              <p:cNvSpPr>
                <a:spLocks noChangeShapeType="1"/>
              </p:cNvSpPr>
              <p:nvPr/>
            </p:nvSpPr>
            <p:spPr bwMode="auto">
              <a:xfrm>
                <a:off x="808" y="2000"/>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69" name="Line 153"/>
              <p:cNvSpPr>
                <a:spLocks noChangeShapeType="1"/>
              </p:cNvSpPr>
              <p:nvPr/>
            </p:nvSpPr>
            <p:spPr bwMode="auto">
              <a:xfrm>
                <a:off x="814" y="2011"/>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0" name="Line 154"/>
              <p:cNvSpPr>
                <a:spLocks noChangeShapeType="1"/>
              </p:cNvSpPr>
              <p:nvPr/>
            </p:nvSpPr>
            <p:spPr bwMode="auto">
              <a:xfrm>
                <a:off x="814" y="2017"/>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1" name="Line 155"/>
              <p:cNvSpPr>
                <a:spLocks noChangeShapeType="1"/>
              </p:cNvSpPr>
              <p:nvPr/>
            </p:nvSpPr>
            <p:spPr bwMode="auto">
              <a:xfrm>
                <a:off x="820" y="202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2" name="Line 156"/>
              <p:cNvSpPr>
                <a:spLocks noChangeShapeType="1"/>
              </p:cNvSpPr>
              <p:nvPr/>
            </p:nvSpPr>
            <p:spPr bwMode="auto">
              <a:xfrm>
                <a:off x="820" y="202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3" name="Line 157"/>
              <p:cNvSpPr>
                <a:spLocks noChangeShapeType="1"/>
              </p:cNvSpPr>
              <p:nvPr/>
            </p:nvSpPr>
            <p:spPr bwMode="auto">
              <a:xfrm>
                <a:off x="820" y="2023"/>
                <a:ext cx="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4" name="Line 158"/>
              <p:cNvSpPr>
                <a:spLocks noChangeShapeType="1"/>
              </p:cNvSpPr>
              <p:nvPr/>
            </p:nvSpPr>
            <p:spPr bwMode="auto">
              <a:xfrm>
                <a:off x="826" y="202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5" name="Line 159"/>
              <p:cNvSpPr>
                <a:spLocks noChangeShapeType="1"/>
              </p:cNvSpPr>
              <p:nvPr/>
            </p:nvSpPr>
            <p:spPr bwMode="auto">
              <a:xfrm>
                <a:off x="826" y="202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6" name="Line 160"/>
              <p:cNvSpPr>
                <a:spLocks noChangeShapeType="1"/>
              </p:cNvSpPr>
              <p:nvPr/>
            </p:nvSpPr>
            <p:spPr bwMode="auto">
              <a:xfrm>
                <a:off x="826" y="202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7" name="Line 161"/>
              <p:cNvSpPr>
                <a:spLocks noChangeShapeType="1"/>
              </p:cNvSpPr>
              <p:nvPr/>
            </p:nvSpPr>
            <p:spPr bwMode="auto">
              <a:xfrm>
                <a:off x="826" y="2023"/>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8" name="Line 162"/>
              <p:cNvSpPr>
                <a:spLocks noChangeShapeType="1"/>
              </p:cNvSpPr>
              <p:nvPr/>
            </p:nvSpPr>
            <p:spPr bwMode="auto">
              <a:xfrm>
                <a:off x="848" y="2034"/>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79" name="Line 163"/>
              <p:cNvSpPr>
                <a:spLocks noChangeShapeType="1"/>
              </p:cNvSpPr>
              <p:nvPr/>
            </p:nvSpPr>
            <p:spPr bwMode="auto">
              <a:xfrm>
                <a:off x="877" y="2046"/>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0" name="Line 164"/>
              <p:cNvSpPr>
                <a:spLocks noChangeShapeType="1"/>
              </p:cNvSpPr>
              <p:nvPr/>
            </p:nvSpPr>
            <p:spPr bwMode="auto">
              <a:xfrm>
                <a:off x="906" y="2051"/>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1" name="Line 165"/>
              <p:cNvSpPr>
                <a:spLocks noChangeShapeType="1"/>
              </p:cNvSpPr>
              <p:nvPr/>
            </p:nvSpPr>
            <p:spPr bwMode="auto">
              <a:xfrm>
                <a:off x="935" y="2051"/>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2" name="Line 166"/>
              <p:cNvSpPr>
                <a:spLocks noChangeShapeType="1"/>
              </p:cNvSpPr>
              <p:nvPr/>
            </p:nvSpPr>
            <p:spPr bwMode="auto">
              <a:xfrm>
                <a:off x="975" y="2057"/>
                <a:ext cx="4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3" name="Line 167"/>
              <p:cNvSpPr>
                <a:spLocks noChangeShapeType="1"/>
              </p:cNvSpPr>
              <p:nvPr/>
            </p:nvSpPr>
            <p:spPr bwMode="auto">
              <a:xfrm>
                <a:off x="1015" y="206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4" name="Line 168"/>
              <p:cNvSpPr>
                <a:spLocks noChangeShapeType="1"/>
              </p:cNvSpPr>
              <p:nvPr/>
            </p:nvSpPr>
            <p:spPr bwMode="auto">
              <a:xfrm>
                <a:off x="1055" y="207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5" name="Line 169"/>
              <p:cNvSpPr>
                <a:spLocks noChangeShapeType="1"/>
              </p:cNvSpPr>
              <p:nvPr/>
            </p:nvSpPr>
            <p:spPr bwMode="auto">
              <a:xfrm>
                <a:off x="1101" y="2074"/>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6" name="Line 170"/>
              <p:cNvSpPr>
                <a:spLocks noChangeShapeType="1"/>
              </p:cNvSpPr>
              <p:nvPr/>
            </p:nvSpPr>
            <p:spPr bwMode="auto">
              <a:xfrm>
                <a:off x="1147" y="2080"/>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7" name="Line 171"/>
              <p:cNvSpPr>
                <a:spLocks noChangeShapeType="1"/>
              </p:cNvSpPr>
              <p:nvPr/>
            </p:nvSpPr>
            <p:spPr bwMode="auto">
              <a:xfrm>
                <a:off x="1193" y="2080"/>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8" name="Line 172"/>
              <p:cNvSpPr>
                <a:spLocks noChangeShapeType="1"/>
              </p:cNvSpPr>
              <p:nvPr/>
            </p:nvSpPr>
            <p:spPr bwMode="auto">
              <a:xfrm>
                <a:off x="1244" y="2080"/>
                <a:ext cx="52"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89" name="Line 173"/>
              <p:cNvSpPr>
                <a:spLocks noChangeShapeType="1"/>
              </p:cNvSpPr>
              <p:nvPr/>
            </p:nvSpPr>
            <p:spPr bwMode="auto">
              <a:xfrm>
                <a:off x="1296" y="2085"/>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0" name="Line 174"/>
              <p:cNvSpPr>
                <a:spLocks noChangeShapeType="1"/>
              </p:cNvSpPr>
              <p:nvPr/>
            </p:nvSpPr>
            <p:spPr bwMode="auto">
              <a:xfrm flipV="1">
                <a:off x="1347" y="2085"/>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1" name="Line 175"/>
              <p:cNvSpPr>
                <a:spLocks noChangeShapeType="1"/>
              </p:cNvSpPr>
              <p:nvPr/>
            </p:nvSpPr>
            <p:spPr bwMode="auto">
              <a:xfrm flipV="1">
                <a:off x="1399" y="2080"/>
                <a:ext cx="5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2" name="Line 176"/>
              <p:cNvSpPr>
                <a:spLocks noChangeShapeType="1"/>
              </p:cNvSpPr>
              <p:nvPr/>
            </p:nvSpPr>
            <p:spPr bwMode="auto">
              <a:xfrm flipV="1">
                <a:off x="1456" y="2080"/>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3" name="Line 177"/>
              <p:cNvSpPr>
                <a:spLocks noChangeShapeType="1"/>
              </p:cNvSpPr>
              <p:nvPr/>
            </p:nvSpPr>
            <p:spPr bwMode="auto">
              <a:xfrm flipV="1">
                <a:off x="1502" y="2080"/>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4" name="Line 178"/>
              <p:cNvSpPr>
                <a:spLocks noChangeShapeType="1"/>
              </p:cNvSpPr>
              <p:nvPr/>
            </p:nvSpPr>
            <p:spPr bwMode="auto">
              <a:xfrm flipV="1">
                <a:off x="1554" y="2074"/>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5" name="Line 179"/>
              <p:cNvSpPr>
                <a:spLocks noChangeShapeType="1"/>
              </p:cNvSpPr>
              <p:nvPr/>
            </p:nvSpPr>
            <p:spPr bwMode="auto">
              <a:xfrm flipV="1">
                <a:off x="1600" y="207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6" name="Line 180"/>
              <p:cNvSpPr>
                <a:spLocks noChangeShapeType="1"/>
              </p:cNvSpPr>
              <p:nvPr/>
            </p:nvSpPr>
            <p:spPr bwMode="auto">
              <a:xfrm flipV="1">
                <a:off x="1646" y="206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7" name="Line 181"/>
              <p:cNvSpPr>
                <a:spLocks noChangeShapeType="1"/>
              </p:cNvSpPr>
              <p:nvPr/>
            </p:nvSpPr>
            <p:spPr bwMode="auto">
              <a:xfrm flipV="1">
                <a:off x="1686" y="2057"/>
                <a:ext cx="4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8" name="Line 182"/>
              <p:cNvSpPr>
                <a:spLocks noChangeShapeType="1"/>
              </p:cNvSpPr>
              <p:nvPr/>
            </p:nvSpPr>
            <p:spPr bwMode="auto">
              <a:xfrm flipV="1">
                <a:off x="1726" y="2051"/>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599" name="Line 183"/>
              <p:cNvSpPr>
                <a:spLocks noChangeShapeType="1"/>
              </p:cNvSpPr>
              <p:nvPr/>
            </p:nvSpPr>
            <p:spPr bwMode="auto">
              <a:xfrm flipV="1">
                <a:off x="1760" y="2051"/>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0" name="Line 184"/>
              <p:cNvSpPr>
                <a:spLocks noChangeShapeType="1"/>
              </p:cNvSpPr>
              <p:nvPr/>
            </p:nvSpPr>
            <p:spPr bwMode="auto">
              <a:xfrm flipV="1">
                <a:off x="1795" y="2046"/>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1" name="Line 185"/>
              <p:cNvSpPr>
                <a:spLocks noChangeShapeType="1"/>
              </p:cNvSpPr>
              <p:nvPr/>
            </p:nvSpPr>
            <p:spPr bwMode="auto">
              <a:xfrm flipV="1">
                <a:off x="1823" y="2034"/>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2" name="Line 186"/>
              <p:cNvSpPr>
                <a:spLocks noChangeShapeType="1"/>
              </p:cNvSpPr>
              <p:nvPr/>
            </p:nvSpPr>
            <p:spPr bwMode="auto">
              <a:xfrm flipV="1">
                <a:off x="1852" y="2023"/>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3" name="Line 187"/>
              <p:cNvSpPr>
                <a:spLocks noChangeShapeType="1"/>
              </p:cNvSpPr>
              <p:nvPr/>
            </p:nvSpPr>
            <p:spPr bwMode="auto">
              <a:xfrm flipV="1">
                <a:off x="1875" y="2006"/>
                <a:ext cx="11"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4" name="Line 188"/>
              <p:cNvSpPr>
                <a:spLocks noChangeShapeType="1"/>
              </p:cNvSpPr>
              <p:nvPr/>
            </p:nvSpPr>
            <p:spPr bwMode="auto">
              <a:xfrm flipV="1">
                <a:off x="1886" y="1989"/>
                <a:ext cx="11"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5" name="Line 189"/>
              <p:cNvSpPr>
                <a:spLocks noChangeShapeType="1"/>
              </p:cNvSpPr>
              <p:nvPr/>
            </p:nvSpPr>
            <p:spPr bwMode="auto">
              <a:xfrm flipV="1">
                <a:off x="1898" y="1971"/>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6" name="Line 190"/>
              <p:cNvSpPr>
                <a:spLocks noChangeShapeType="1"/>
              </p:cNvSpPr>
              <p:nvPr/>
            </p:nvSpPr>
            <p:spPr bwMode="auto">
              <a:xfrm flipV="1">
                <a:off x="1904" y="1960"/>
                <a:ext cx="11"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7" name="Line 191"/>
              <p:cNvSpPr>
                <a:spLocks noChangeShapeType="1"/>
              </p:cNvSpPr>
              <p:nvPr/>
            </p:nvSpPr>
            <p:spPr bwMode="auto">
              <a:xfrm flipV="1">
                <a:off x="1915" y="1943"/>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8" name="Line 192"/>
              <p:cNvSpPr>
                <a:spLocks noChangeShapeType="1"/>
              </p:cNvSpPr>
              <p:nvPr/>
            </p:nvSpPr>
            <p:spPr bwMode="auto">
              <a:xfrm flipV="1">
                <a:off x="1921" y="1937"/>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09" name="Line 193"/>
              <p:cNvSpPr>
                <a:spLocks noChangeShapeType="1"/>
              </p:cNvSpPr>
              <p:nvPr/>
            </p:nvSpPr>
            <p:spPr bwMode="auto">
              <a:xfrm flipV="1">
                <a:off x="1927" y="1932"/>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0" name="Line 194"/>
              <p:cNvSpPr>
                <a:spLocks noChangeShapeType="1"/>
              </p:cNvSpPr>
              <p:nvPr/>
            </p:nvSpPr>
            <p:spPr bwMode="auto">
              <a:xfrm flipV="1">
                <a:off x="1927" y="1926"/>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1" name="Line 195"/>
              <p:cNvSpPr>
                <a:spLocks noChangeShapeType="1"/>
              </p:cNvSpPr>
              <p:nvPr/>
            </p:nvSpPr>
            <p:spPr bwMode="auto">
              <a:xfrm flipV="1">
                <a:off x="1932" y="1920"/>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2" name="Line 196"/>
              <p:cNvSpPr>
                <a:spLocks noChangeShapeType="1"/>
              </p:cNvSpPr>
              <p:nvPr/>
            </p:nvSpPr>
            <p:spPr bwMode="auto">
              <a:xfrm flipV="1">
                <a:off x="1932" y="1914"/>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3" name="Line 197"/>
              <p:cNvSpPr>
                <a:spLocks noChangeShapeType="1"/>
              </p:cNvSpPr>
              <p:nvPr/>
            </p:nvSpPr>
            <p:spPr bwMode="auto">
              <a:xfrm flipV="1">
                <a:off x="1932" y="1914"/>
                <a:ext cx="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4" name="Line 198"/>
              <p:cNvSpPr>
                <a:spLocks noChangeShapeType="1"/>
              </p:cNvSpPr>
              <p:nvPr/>
            </p:nvSpPr>
            <p:spPr bwMode="auto">
              <a:xfrm flipV="1">
                <a:off x="1938" y="191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5" name="Line 199"/>
              <p:cNvSpPr>
                <a:spLocks noChangeShapeType="1"/>
              </p:cNvSpPr>
              <p:nvPr/>
            </p:nvSpPr>
            <p:spPr bwMode="auto">
              <a:xfrm flipV="1">
                <a:off x="1938" y="191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6" name="Line 200"/>
              <p:cNvSpPr>
                <a:spLocks noChangeShapeType="1"/>
              </p:cNvSpPr>
              <p:nvPr/>
            </p:nvSpPr>
            <p:spPr bwMode="auto">
              <a:xfrm flipV="1">
                <a:off x="1938" y="191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7" name="Line 201"/>
              <p:cNvSpPr>
                <a:spLocks noChangeShapeType="1"/>
              </p:cNvSpPr>
              <p:nvPr/>
            </p:nvSpPr>
            <p:spPr bwMode="auto">
              <a:xfrm>
                <a:off x="1938" y="191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8" name="Line 202"/>
              <p:cNvSpPr>
                <a:spLocks noChangeShapeType="1"/>
              </p:cNvSpPr>
              <p:nvPr/>
            </p:nvSpPr>
            <p:spPr bwMode="auto">
              <a:xfrm flipV="1">
                <a:off x="1938" y="1647"/>
                <a:ext cx="0" cy="262"/>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19" name="Line 203"/>
              <p:cNvSpPr>
                <a:spLocks noChangeShapeType="1"/>
              </p:cNvSpPr>
              <p:nvPr/>
            </p:nvSpPr>
            <p:spPr bwMode="auto">
              <a:xfrm flipV="1">
                <a:off x="1938" y="1635"/>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0" name="Line 204"/>
              <p:cNvSpPr>
                <a:spLocks noChangeShapeType="1"/>
              </p:cNvSpPr>
              <p:nvPr/>
            </p:nvSpPr>
            <p:spPr bwMode="auto">
              <a:xfrm flipV="1">
                <a:off x="1938" y="1624"/>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grpSp>
        <p:grpSp>
          <p:nvGrpSpPr>
            <p:cNvPr id="132119" name="Group 406"/>
            <p:cNvGrpSpPr>
              <a:grpSpLocks/>
            </p:cNvGrpSpPr>
            <p:nvPr/>
          </p:nvGrpSpPr>
          <p:grpSpPr bwMode="auto">
            <a:xfrm>
              <a:off x="763" y="877"/>
              <a:ext cx="1175" cy="811"/>
              <a:chOff x="763" y="877"/>
              <a:chExt cx="1175" cy="811"/>
            </a:xfrm>
            <a:grpFill/>
          </p:grpSpPr>
          <p:sp>
            <p:nvSpPr>
              <p:cNvPr id="222" name="Line 206"/>
              <p:cNvSpPr>
                <a:spLocks noChangeShapeType="1"/>
              </p:cNvSpPr>
              <p:nvPr/>
            </p:nvSpPr>
            <p:spPr bwMode="auto">
              <a:xfrm flipV="1">
                <a:off x="1938" y="1612"/>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3" name="Line 207"/>
              <p:cNvSpPr>
                <a:spLocks noChangeShapeType="1"/>
              </p:cNvSpPr>
              <p:nvPr/>
            </p:nvSpPr>
            <p:spPr bwMode="auto">
              <a:xfrm flipV="1">
                <a:off x="1938" y="1601"/>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4" name="Line 208"/>
              <p:cNvSpPr>
                <a:spLocks noChangeShapeType="1"/>
              </p:cNvSpPr>
              <p:nvPr/>
            </p:nvSpPr>
            <p:spPr bwMode="auto">
              <a:xfrm flipV="1">
                <a:off x="1938" y="1595"/>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5" name="Line 209"/>
              <p:cNvSpPr>
                <a:spLocks noChangeShapeType="1"/>
              </p:cNvSpPr>
              <p:nvPr/>
            </p:nvSpPr>
            <p:spPr bwMode="auto">
              <a:xfrm flipV="1">
                <a:off x="1938" y="1595"/>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6" name="Line 210"/>
              <p:cNvSpPr>
                <a:spLocks noChangeShapeType="1"/>
              </p:cNvSpPr>
              <p:nvPr/>
            </p:nvSpPr>
            <p:spPr bwMode="auto">
              <a:xfrm flipV="1">
                <a:off x="1938" y="1590"/>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7" name="Line 211"/>
              <p:cNvSpPr>
                <a:spLocks noChangeShapeType="1"/>
              </p:cNvSpPr>
              <p:nvPr/>
            </p:nvSpPr>
            <p:spPr bwMode="auto">
              <a:xfrm flipV="1">
                <a:off x="1938" y="159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8" name="Line 212"/>
              <p:cNvSpPr>
                <a:spLocks noChangeShapeType="1"/>
              </p:cNvSpPr>
              <p:nvPr/>
            </p:nvSpPr>
            <p:spPr bwMode="auto">
              <a:xfrm flipV="1">
                <a:off x="1938" y="159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9" name="Line 213"/>
              <p:cNvSpPr>
                <a:spLocks noChangeShapeType="1"/>
              </p:cNvSpPr>
              <p:nvPr/>
            </p:nvSpPr>
            <p:spPr bwMode="auto">
              <a:xfrm>
                <a:off x="1938" y="159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0" name="Line 214"/>
              <p:cNvSpPr>
                <a:spLocks noChangeShapeType="1"/>
              </p:cNvSpPr>
              <p:nvPr/>
            </p:nvSpPr>
            <p:spPr bwMode="auto">
              <a:xfrm>
                <a:off x="1938" y="159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1" name="Line 215"/>
              <p:cNvSpPr>
                <a:spLocks noChangeShapeType="1"/>
              </p:cNvSpPr>
              <p:nvPr/>
            </p:nvSpPr>
            <p:spPr bwMode="auto">
              <a:xfrm flipH="1">
                <a:off x="1932" y="1590"/>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2" name="Line 216"/>
              <p:cNvSpPr>
                <a:spLocks noChangeShapeType="1"/>
              </p:cNvSpPr>
              <p:nvPr/>
            </p:nvSpPr>
            <p:spPr bwMode="auto">
              <a:xfrm flipH="1">
                <a:off x="1927" y="1595"/>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3" name="Line 217"/>
              <p:cNvSpPr>
                <a:spLocks noChangeShapeType="1"/>
              </p:cNvSpPr>
              <p:nvPr/>
            </p:nvSpPr>
            <p:spPr bwMode="auto">
              <a:xfrm flipH="1">
                <a:off x="1921" y="1601"/>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4" name="Line 218"/>
              <p:cNvSpPr>
                <a:spLocks noChangeShapeType="1"/>
              </p:cNvSpPr>
              <p:nvPr/>
            </p:nvSpPr>
            <p:spPr bwMode="auto">
              <a:xfrm flipH="1">
                <a:off x="1904" y="161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5" name="Line 219"/>
              <p:cNvSpPr>
                <a:spLocks noChangeShapeType="1"/>
              </p:cNvSpPr>
              <p:nvPr/>
            </p:nvSpPr>
            <p:spPr bwMode="auto">
              <a:xfrm flipH="1">
                <a:off x="1886" y="1624"/>
                <a:ext cx="17"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6" name="Line 220"/>
              <p:cNvSpPr>
                <a:spLocks noChangeShapeType="1"/>
              </p:cNvSpPr>
              <p:nvPr/>
            </p:nvSpPr>
            <p:spPr bwMode="auto">
              <a:xfrm flipH="1">
                <a:off x="1869" y="1624"/>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7" name="Line 221"/>
              <p:cNvSpPr>
                <a:spLocks noChangeShapeType="1"/>
              </p:cNvSpPr>
              <p:nvPr/>
            </p:nvSpPr>
            <p:spPr bwMode="auto">
              <a:xfrm flipH="1">
                <a:off x="1841" y="1635"/>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8" name="Line 222"/>
              <p:cNvSpPr>
                <a:spLocks noChangeShapeType="1"/>
              </p:cNvSpPr>
              <p:nvPr/>
            </p:nvSpPr>
            <p:spPr bwMode="auto">
              <a:xfrm flipH="1">
                <a:off x="1818" y="1641"/>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39" name="Line 223"/>
              <p:cNvSpPr>
                <a:spLocks noChangeShapeType="1"/>
              </p:cNvSpPr>
              <p:nvPr/>
            </p:nvSpPr>
            <p:spPr bwMode="auto">
              <a:xfrm flipH="1">
                <a:off x="1783" y="1652"/>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0" name="Line 224"/>
              <p:cNvSpPr>
                <a:spLocks noChangeShapeType="1"/>
              </p:cNvSpPr>
              <p:nvPr/>
            </p:nvSpPr>
            <p:spPr bwMode="auto">
              <a:xfrm flipH="1">
                <a:off x="1749" y="165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1" name="Line 225"/>
              <p:cNvSpPr>
                <a:spLocks noChangeShapeType="1"/>
              </p:cNvSpPr>
              <p:nvPr/>
            </p:nvSpPr>
            <p:spPr bwMode="auto">
              <a:xfrm flipH="1">
                <a:off x="1709" y="1658"/>
                <a:ext cx="4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2" name="Line 226"/>
              <p:cNvSpPr>
                <a:spLocks noChangeShapeType="1"/>
              </p:cNvSpPr>
              <p:nvPr/>
            </p:nvSpPr>
            <p:spPr bwMode="auto">
              <a:xfrm flipH="1">
                <a:off x="1674" y="1669"/>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3" name="Line 227"/>
              <p:cNvSpPr>
                <a:spLocks noChangeShapeType="1"/>
              </p:cNvSpPr>
              <p:nvPr/>
            </p:nvSpPr>
            <p:spPr bwMode="auto">
              <a:xfrm flipH="1">
                <a:off x="1634" y="1669"/>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4" name="Line 228"/>
              <p:cNvSpPr>
                <a:spLocks noChangeShapeType="1"/>
              </p:cNvSpPr>
              <p:nvPr/>
            </p:nvSpPr>
            <p:spPr bwMode="auto">
              <a:xfrm flipH="1">
                <a:off x="1594" y="1675"/>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5" name="Line 229"/>
              <p:cNvSpPr>
                <a:spLocks noChangeShapeType="1"/>
              </p:cNvSpPr>
              <p:nvPr/>
            </p:nvSpPr>
            <p:spPr bwMode="auto">
              <a:xfrm flipH="1">
                <a:off x="1542" y="1675"/>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6" name="Line 230"/>
              <p:cNvSpPr>
                <a:spLocks noChangeShapeType="1"/>
              </p:cNvSpPr>
              <p:nvPr/>
            </p:nvSpPr>
            <p:spPr bwMode="auto">
              <a:xfrm flipH="1">
                <a:off x="1496" y="1681"/>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7" name="Line 231"/>
              <p:cNvSpPr>
                <a:spLocks noChangeShapeType="1"/>
              </p:cNvSpPr>
              <p:nvPr/>
            </p:nvSpPr>
            <p:spPr bwMode="auto">
              <a:xfrm flipH="1">
                <a:off x="1451" y="1681"/>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8" name="Line 232"/>
              <p:cNvSpPr>
                <a:spLocks noChangeShapeType="1"/>
              </p:cNvSpPr>
              <p:nvPr/>
            </p:nvSpPr>
            <p:spPr bwMode="auto">
              <a:xfrm flipH="1">
                <a:off x="1399" y="1686"/>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49" name="Line 233"/>
              <p:cNvSpPr>
                <a:spLocks noChangeShapeType="1"/>
              </p:cNvSpPr>
              <p:nvPr/>
            </p:nvSpPr>
            <p:spPr bwMode="auto">
              <a:xfrm flipH="1">
                <a:off x="1347" y="1686"/>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0" name="Line 234"/>
              <p:cNvSpPr>
                <a:spLocks noChangeShapeType="1"/>
              </p:cNvSpPr>
              <p:nvPr/>
            </p:nvSpPr>
            <p:spPr bwMode="auto">
              <a:xfrm flipH="1" flipV="1">
                <a:off x="1296" y="1202"/>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1" name="Line 235"/>
              <p:cNvSpPr>
                <a:spLocks noChangeShapeType="1"/>
              </p:cNvSpPr>
              <p:nvPr/>
            </p:nvSpPr>
            <p:spPr bwMode="auto">
              <a:xfrm flipH="1" flipV="1">
                <a:off x="1250" y="1202"/>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2" name="Line 236"/>
              <p:cNvSpPr>
                <a:spLocks noChangeShapeType="1"/>
              </p:cNvSpPr>
              <p:nvPr/>
            </p:nvSpPr>
            <p:spPr bwMode="auto">
              <a:xfrm flipH="1" flipV="1">
                <a:off x="1204" y="1196"/>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3" name="Line 237"/>
              <p:cNvSpPr>
                <a:spLocks noChangeShapeType="1"/>
              </p:cNvSpPr>
              <p:nvPr/>
            </p:nvSpPr>
            <p:spPr bwMode="auto">
              <a:xfrm flipH="1" flipV="1">
                <a:off x="1158" y="119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4" name="Line 238"/>
              <p:cNvSpPr>
                <a:spLocks noChangeShapeType="1"/>
              </p:cNvSpPr>
              <p:nvPr/>
            </p:nvSpPr>
            <p:spPr bwMode="auto">
              <a:xfrm flipH="1" flipV="1">
                <a:off x="1107" y="1191"/>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5" name="Line 239"/>
              <p:cNvSpPr>
                <a:spLocks noChangeShapeType="1"/>
              </p:cNvSpPr>
              <p:nvPr/>
            </p:nvSpPr>
            <p:spPr bwMode="auto">
              <a:xfrm flipH="1" flipV="1">
                <a:off x="1066" y="1191"/>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6" name="Line 240"/>
              <p:cNvSpPr>
                <a:spLocks noChangeShapeType="1"/>
              </p:cNvSpPr>
              <p:nvPr/>
            </p:nvSpPr>
            <p:spPr bwMode="auto">
              <a:xfrm flipH="1" flipV="1">
                <a:off x="1026" y="1185"/>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7" name="Line 241"/>
              <p:cNvSpPr>
                <a:spLocks noChangeShapeType="1"/>
              </p:cNvSpPr>
              <p:nvPr/>
            </p:nvSpPr>
            <p:spPr bwMode="auto">
              <a:xfrm flipH="1" flipV="1">
                <a:off x="986" y="1179"/>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8" name="Line 242"/>
              <p:cNvSpPr>
                <a:spLocks noChangeShapeType="1"/>
              </p:cNvSpPr>
              <p:nvPr/>
            </p:nvSpPr>
            <p:spPr bwMode="auto">
              <a:xfrm flipH="1" flipV="1">
                <a:off x="952" y="1173"/>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59" name="Line 243"/>
              <p:cNvSpPr>
                <a:spLocks noChangeShapeType="1"/>
              </p:cNvSpPr>
              <p:nvPr/>
            </p:nvSpPr>
            <p:spPr bwMode="auto">
              <a:xfrm flipH="1" flipV="1">
                <a:off x="917" y="1168"/>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0" name="Line 244"/>
              <p:cNvSpPr>
                <a:spLocks noChangeShapeType="1"/>
              </p:cNvSpPr>
              <p:nvPr/>
            </p:nvSpPr>
            <p:spPr bwMode="auto">
              <a:xfrm flipH="1" flipV="1">
                <a:off x="883" y="116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1" name="Line 245"/>
              <p:cNvSpPr>
                <a:spLocks noChangeShapeType="1"/>
              </p:cNvSpPr>
              <p:nvPr/>
            </p:nvSpPr>
            <p:spPr bwMode="auto">
              <a:xfrm flipH="1" flipV="1">
                <a:off x="854" y="1156"/>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2" name="Line 246"/>
              <p:cNvSpPr>
                <a:spLocks noChangeShapeType="1"/>
              </p:cNvSpPr>
              <p:nvPr/>
            </p:nvSpPr>
            <p:spPr bwMode="auto">
              <a:xfrm flipH="1" flipV="1">
                <a:off x="831" y="1145"/>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3" name="Line 247"/>
              <p:cNvSpPr>
                <a:spLocks noChangeShapeType="1"/>
              </p:cNvSpPr>
              <p:nvPr/>
            </p:nvSpPr>
            <p:spPr bwMode="auto">
              <a:xfrm flipH="1" flipV="1">
                <a:off x="814" y="1139"/>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4" name="Line 248"/>
              <p:cNvSpPr>
                <a:spLocks noChangeShapeType="1"/>
              </p:cNvSpPr>
              <p:nvPr/>
            </p:nvSpPr>
            <p:spPr bwMode="auto">
              <a:xfrm flipH="1" flipV="1">
                <a:off x="797" y="1134"/>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5" name="Line 249"/>
              <p:cNvSpPr>
                <a:spLocks noChangeShapeType="1"/>
              </p:cNvSpPr>
              <p:nvPr/>
            </p:nvSpPr>
            <p:spPr bwMode="auto">
              <a:xfrm flipH="1" flipV="1">
                <a:off x="780" y="112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6" name="Line 250"/>
              <p:cNvSpPr>
                <a:spLocks noChangeShapeType="1"/>
              </p:cNvSpPr>
              <p:nvPr/>
            </p:nvSpPr>
            <p:spPr bwMode="auto">
              <a:xfrm flipH="1" flipV="1">
                <a:off x="774" y="1116"/>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7" name="Line 251"/>
              <p:cNvSpPr>
                <a:spLocks noChangeShapeType="1"/>
              </p:cNvSpPr>
              <p:nvPr/>
            </p:nvSpPr>
            <p:spPr bwMode="auto">
              <a:xfrm flipH="1" flipV="1">
                <a:off x="762" y="1105"/>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8" name="Line 252"/>
              <p:cNvSpPr>
                <a:spLocks noChangeShapeType="1"/>
              </p:cNvSpPr>
              <p:nvPr/>
            </p:nvSpPr>
            <p:spPr bwMode="auto">
              <a:xfrm flipH="1" flipV="1">
                <a:off x="762" y="1099"/>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69" name="Line 253"/>
              <p:cNvSpPr>
                <a:spLocks noChangeShapeType="1"/>
              </p:cNvSpPr>
              <p:nvPr/>
            </p:nvSpPr>
            <p:spPr bwMode="auto">
              <a:xfrm>
                <a:off x="762" y="1099"/>
                <a:ext cx="0" cy="20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0" name="Line 254"/>
              <p:cNvSpPr>
                <a:spLocks noChangeShapeType="1"/>
              </p:cNvSpPr>
              <p:nvPr/>
            </p:nvSpPr>
            <p:spPr bwMode="auto">
              <a:xfrm>
                <a:off x="762" y="1299"/>
                <a:ext cx="0" cy="28"/>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1" name="Line 255"/>
              <p:cNvSpPr>
                <a:spLocks noChangeShapeType="1"/>
              </p:cNvSpPr>
              <p:nvPr/>
            </p:nvSpPr>
            <p:spPr bwMode="auto">
              <a:xfrm>
                <a:off x="762" y="1327"/>
                <a:ext cx="0" cy="29"/>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2" name="Line 256"/>
              <p:cNvSpPr>
                <a:spLocks noChangeShapeType="1"/>
              </p:cNvSpPr>
              <p:nvPr/>
            </p:nvSpPr>
            <p:spPr bwMode="auto">
              <a:xfrm>
                <a:off x="762" y="1356"/>
                <a:ext cx="0"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3" name="Line 257"/>
              <p:cNvSpPr>
                <a:spLocks noChangeShapeType="1"/>
              </p:cNvSpPr>
              <p:nvPr/>
            </p:nvSpPr>
            <p:spPr bwMode="auto">
              <a:xfrm>
                <a:off x="762" y="1379"/>
                <a:ext cx="0"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4" name="Line 258"/>
              <p:cNvSpPr>
                <a:spLocks noChangeShapeType="1"/>
              </p:cNvSpPr>
              <p:nvPr/>
            </p:nvSpPr>
            <p:spPr bwMode="auto">
              <a:xfrm>
                <a:off x="762" y="1396"/>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5" name="Line 259"/>
              <p:cNvSpPr>
                <a:spLocks noChangeShapeType="1"/>
              </p:cNvSpPr>
              <p:nvPr/>
            </p:nvSpPr>
            <p:spPr bwMode="auto">
              <a:xfrm>
                <a:off x="762" y="1407"/>
                <a:ext cx="0"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6" name="Line 260"/>
              <p:cNvSpPr>
                <a:spLocks noChangeShapeType="1"/>
              </p:cNvSpPr>
              <p:nvPr/>
            </p:nvSpPr>
            <p:spPr bwMode="auto">
              <a:xfrm>
                <a:off x="762" y="1424"/>
                <a:ext cx="0" cy="4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7" name="Line 261"/>
              <p:cNvSpPr>
                <a:spLocks noChangeShapeType="1"/>
              </p:cNvSpPr>
              <p:nvPr/>
            </p:nvSpPr>
            <p:spPr bwMode="auto">
              <a:xfrm>
                <a:off x="762" y="1470"/>
                <a:ext cx="6"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8" name="Line 262"/>
              <p:cNvSpPr>
                <a:spLocks noChangeShapeType="1"/>
              </p:cNvSpPr>
              <p:nvPr/>
            </p:nvSpPr>
            <p:spPr bwMode="auto">
              <a:xfrm>
                <a:off x="774" y="1493"/>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79" name="Line 263"/>
              <p:cNvSpPr>
                <a:spLocks noChangeShapeType="1"/>
              </p:cNvSpPr>
              <p:nvPr/>
            </p:nvSpPr>
            <p:spPr bwMode="auto">
              <a:xfrm>
                <a:off x="780" y="1510"/>
                <a:ext cx="11"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0" name="Line 264"/>
              <p:cNvSpPr>
                <a:spLocks noChangeShapeType="1"/>
              </p:cNvSpPr>
              <p:nvPr/>
            </p:nvSpPr>
            <p:spPr bwMode="auto">
              <a:xfrm>
                <a:off x="791" y="1527"/>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1" name="Line 265"/>
              <p:cNvSpPr>
                <a:spLocks noChangeShapeType="1"/>
              </p:cNvSpPr>
              <p:nvPr/>
            </p:nvSpPr>
            <p:spPr bwMode="auto">
              <a:xfrm>
                <a:off x="797" y="1544"/>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2" name="Line 266"/>
              <p:cNvSpPr>
                <a:spLocks noChangeShapeType="1"/>
              </p:cNvSpPr>
              <p:nvPr/>
            </p:nvSpPr>
            <p:spPr bwMode="auto">
              <a:xfrm>
                <a:off x="803" y="1550"/>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3" name="Line 267"/>
              <p:cNvSpPr>
                <a:spLocks noChangeShapeType="1"/>
              </p:cNvSpPr>
              <p:nvPr/>
            </p:nvSpPr>
            <p:spPr bwMode="auto">
              <a:xfrm>
                <a:off x="808" y="1561"/>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4" name="Line 268"/>
              <p:cNvSpPr>
                <a:spLocks noChangeShapeType="1"/>
              </p:cNvSpPr>
              <p:nvPr/>
            </p:nvSpPr>
            <p:spPr bwMode="auto">
              <a:xfrm>
                <a:off x="814" y="1567"/>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5" name="Line 269"/>
              <p:cNvSpPr>
                <a:spLocks noChangeShapeType="1"/>
              </p:cNvSpPr>
              <p:nvPr/>
            </p:nvSpPr>
            <p:spPr bwMode="auto">
              <a:xfrm>
                <a:off x="814" y="1572"/>
                <a:ext cx="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6" name="Line 270"/>
              <p:cNvSpPr>
                <a:spLocks noChangeShapeType="1"/>
              </p:cNvSpPr>
              <p:nvPr/>
            </p:nvSpPr>
            <p:spPr bwMode="auto">
              <a:xfrm>
                <a:off x="820" y="1572"/>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7" name="Line 271"/>
              <p:cNvSpPr>
                <a:spLocks noChangeShapeType="1"/>
              </p:cNvSpPr>
              <p:nvPr/>
            </p:nvSpPr>
            <p:spPr bwMode="auto">
              <a:xfrm>
                <a:off x="820" y="1578"/>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8" name="Line 272"/>
              <p:cNvSpPr>
                <a:spLocks noChangeShapeType="1"/>
              </p:cNvSpPr>
              <p:nvPr/>
            </p:nvSpPr>
            <p:spPr bwMode="auto">
              <a:xfrm>
                <a:off x="820" y="1584"/>
                <a:ext cx="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89" name="Line 273"/>
              <p:cNvSpPr>
                <a:spLocks noChangeShapeType="1"/>
              </p:cNvSpPr>
              <p:nvPr/>
            </p:nvSpPr>
            <p:spPr bwMode="auto">
              <a:xfrm>
                <a:off x="826" y="158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0" name="Line 274"/>
              <p:cNvSpPr>
                <a:spLocks noChangeShapeType="1"/>
              </p:cNvSpPr>
              <p:nvPr/>
            </p:nvSpPr>
            <p:spPr bwMode="auto">
              <a:xfrm>
                <a:off x="826" y="158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1" name="Line 275"/>
              <p:cNvSpPr>
                <a:spLocks noChangeShapeType="1"/>
              </p:cNvSpPr>
              <p:nvPr/>
            </p:nvSpPr>
            <p:spPr bwMode="auto">
              <a:xfrm>
                <a:off x="826" y="158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2" name="Line 276"/>
              <p:cNvSpPr>
                <a:spLocks noChangeShapeType="1"/>
              </p:cNvSpPr>
              <p:nvPr/>
            </p:nvSpPr>
            <p:spPr bwMode="auto">
              <a:xfrm>
                <a:off x="826" y="1584"/>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3" name="Line 277"/>
              <p:cNvSpPr>
                <a:spLocks noChangeShapeType="1"/>
              </p:cNvSpPr>
              <p:nvPr/>
            </p:nvSpPr>
            <p:spPr bwMode="auto">
              <a:xfrm>
                <a:off x="848" y="1595"/>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4" name="Line 278"/>
              <p:cNvSpPr>
                <a:spLocks noChangeShapeType="1"/>
              </p:cNvSpPr>
              <p:nvPr/>
            </p:nvSpPr>
            <p:spPr bwMode="auto">
              <a:xfrm>
                <a:off x="877" y="1595"/>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5" name="Line 279"/>
              <p:cNvSpPr>
                <a:spLocks noChangeShapeType="1"/>
              </p:cNvSpPr>
              <p:nvPr/>
            </p:nvSpPr>
            <p:spPr bwMode="auto">
              <a:xfrm>
                <a:off x="906" y="1607"/>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6" name="Line 280"/>
              <p:cNvSpPr>
                <a:spLocks noChangeShapeType="1"/>
              </p:cNvSpPr>
              <p:nvPr/>
            </p:nvSpPr>
            <p:spPr bwMode="auto">
              <a:xfrm>
                <a:off x="935" y="1612"/>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7" name="Line 281"/>
              <p:cNvSpPr>
                <a:spLocks noChangeShapeType="1"/>
              </p:cNvSpPr>
              <p:nvPr/>
            </p:nvSpPr>
            <p:spPr bwMode="auto">
              <a:xfrm>
                <a:off x="975" y="161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8" name="Line 282"/>
              <p:cNvSpPr>
                <a:spLocks noChangeShapeType="1"/>
              </p:cNvSpPr>
              <p:nvPr/>
            </p:nvSpPr>
            <p:spPr bwMode="auto">
              <a:xfrm>
                <a:off x="1015" y="1624"/>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99" name="Line 283"/>
              <p:cNvSpPr>
                <a:spLocks noChangeShapeType="1"/>
              </p:cNvSpPr>
              <p:nvPr/>
            </p:nvSpPr>
            <p:spPr bwMode="auto">
              <a:xfrm>
                <a:off x="1055" y="1624"/>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0" name="Line 284"/>
              <p:cNvSpPr>
                <a:spLocks noChangeShapeType="1"/>
              </p:cNvSpPr>
              <p:nvPr/>
            </p:nvSpPr>
            <p:spPr bwMode="auto">
              <a:xfrm>
                <a:off x="1101" y="1629"/>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1" name="Line 285"/>
              <p:cNvSpPr>
                <a:spLocks noChangeShapeType="1"/>
              </p:cNvSpPr>
              <p:nvPr/>
            </p:nvSpPr>
            <p:spPr bwMode="auto">
              <a:xfrm>
                <a:off x="1147" y="1635"/>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2" name="Line 286"/>
              <p:cNvSpPr>
                <a:spLocks noChangeShapeType="1"/>
              </p:cNvSpPr>
              <p:nvPr/>
            </p:nvSpPr>
            <p:spPr bwMode="auto">
              <a:xfrm>
                <a:off x="1193" y="164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3" name="Line 287"/>
              <p:cNvSpPr>
                <a:spLocks noChangeShapeType="1"/>
              </p:cNvSpPr>
              <p:nvPr/>
            </p:nvSpPr>
            <p:spPr bwMode="auto">
              <a:xfrm>
                <a:off x="1244" y="164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4" name="Line 288"/>
              <p:cNvSpPr>
                <a:spLocks noChangeShapeType="1"/>
              </p:cNvSpPr>
              <p:nvPr/>
            </p:nvSpPr>
            <p:spPr bwMode="auto">
              <a:xfrm>
                <a:off x="1296" y="164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5" name="Line 289"/>
              <p:cNvSpPr>
                <a:spLocks noChangeShapeType="1"/>
              </p:cNvSpPr>
              <p:nvPr/>
            </p:nvSpPr>
            <p:spPr bwMode="auto">
              <a:xfrm>
                <a:off x="1347" y="1641"/>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6" name="Line 290"/>
              <p:cNvSpPr>
                <a:spLocks noChangeShapeType="1"/>
              </p:cNvSpPr>
              <p:nvPr/>
            </p:nvSpPr>
            <p:spPr bwMode="auto">
              <a:xfrm flipV="1">
                <a:off x="1399" y="1641"/>
                <a:ext cx="57"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7" name="Line 291"/>
              <p:cNvSpPr>
                <a:spLocks noChangeShapeType="1"/>
              </p:cNvSpPr>
              <p:nvPr/>
            </p:nvSpPr>
            <p:spPr bwMode="auto">
              <a:xfrm flipV="1">
                <a:off x="1456" y="1641"/>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8" name="Line 292"/>
              <p:cNvSpPr>
                <a:spLocks noChangeShapeType="1"/>
              </p:cNvSpPr>
              <p:nvPr/>
            </p:nvSpPr>
            <p:spPr bwMode="auto">
              <a:xfrm flipV="1">
                <a:off x="1502" y="1635"/>
                <a:ext cx="52"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09" name="Line 293"/>
              <p:cNvSpPr>
                <a:spLocks noChangeShapeType="1"/>
              </p:cNvSpPr>
              <p:nvPr/>
            </p:nvSpPr>
            <p:spPr bwMode="auto">
              <a:xfrm flipV="1">
                <a:off x="1554" y="1629"/>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0" name="Line 294"/>
              <p:cNvSpPr>
                <a:spLocks noChangeShapeType="1"/>
              </p:cNvSpPr>
              <p:nvPr/>
            </p:nvSpPr>
            <p:spPr bwMode="auto">
              <a:xfrm flipV="1">
                <a:off x="1600" y="1624"/>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1" name="Line 295"/>
              <p:cNvSpPr>
                <a:spLocks noChangeShapeType="1"/>
              </p:cNvSpPr>
              <p:nvPr/>
            </p:nvSpPr>
            <p:spPr bwMode="auto">
              <a:xfrm flipV="1">
                <a:off x="1646" y="1624"/>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2" name="Line 296"/>
              <p:cNvSpPr>
                <a:spLocks noChangeShapeType="1"/>
              </p:cNvSpPr>
              <p:nvPr/>
            </p:nvSpPr>
            <p:spPr bwMode="auto">
              <a:xfrm flipV="1">
                <a:off x="1686" y="161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3" name="Line 297"/>
              <p:cNvSpPr>
                <a:spLocks noChangeShapeType="1"/>
              </p:cNvSpPr>
              <p:nvPr/>
            </p:nvSpPr>
            <p:spPr bwMode="auto">
              <a:xfrm flipV="1">
                <a:off x="1726" y="161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4" name="Line 298"/>
              <p:cNvSpPr>
                <a:spLocks noChangeShapeType="1"/>
              </p:cNvSpPr>
              <p:nvPr/>
            </p:nvSpPr>
            <p:spPr bwMode="auto">
              <a:xfrm flipV="1">
                <a:off x="1760" y="160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5" name="Line 299"/>
              <p:cNvSpPr>
                <a:spLocks noChangeShapeType="1"/>
              </p:cNvSpPr>
              <p:nvPr/>
            </p:nvSpPr>
            <p:spPr bwMode="auto">
              <a:xfrm flipV="1">
                <a:off x="1795" y="1595"/>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6" name="Line 300"/>
              <p:cNvSpPr>
                <a:spLocks noChangeShapeType="1"/>
              </p:cNvSpPr>
              <p:nvPr/>
            </p:nvSpPr>
            <p:spPr bwMode="auto">
              <a:xfrm flipV="1">
                <a:off x="1823" y="1595"/>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7" name="Line 301"/>
              <p:cNvSpPr>
                <a:spLocks noChangeShapeType="1"/>
              </p:cNvSpPr>
              <p:nvPr/>
            </p:nvSpPr>
            <p:spPr bwMode="auto">
              <a:xfrm flipV="1">
                <a:off x="1852" y="1584"/>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8" name="Line 302"/>
              <p:cNvSpPr>
                <a:spLocks noChangeShapeType="1"/>
              </p:cNvSpPr>
              <p:nvPr/>
            </p:nvSpPr>
            <p:spPr bwMode="auto">
              <a:xfrm flipV="1">
                <a:off x="1875" y="1567"/>
                <a:ext cx="11"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19" name="Line 303"/>
              <p:cNvSpPr>
                <a:spLocks noChangeShapeType="1"/>
              </p:cNvSpPr>
              <p:nvPr/>
            </p:nvSpPr>
            <p:spPr bwMode="auto">
              <a:xfrm flipV="1">
                <a:off x="1886" y="1544"/>
                <a:ext cx="11"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0" name="Line 304"/>
              <p:cNvSpPr>
                <a:spLocks noChangeShapeType="1"/>
              </p:cNvSpPr>
              <p:nvPr/>
            </p:nvSpPr>
            <p:spPr bwMode="auto">
              <a:xfrm flipV="1">
                <a:off x="1898" y="1527"/>
                <a:ext cx="6"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1" name="Line 305"/>
              <p:cNvSpPr>
                <a:spLocks noChangeShapeType="1"/>
              </p:cNvSpPr>
              <p:nvPr/>
            </p:nvSpPr>
            <p:spPr bwMode="auto">
              <a:xfrm flipV="1">
                <a:off x="1904" y="1515"/>
                <a:ext cx="11"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2" name="Line 306"/>
              <p:cNvSpPr>
                <a:spLocks noChangeShapeType="1"/>
              </p:cNvSpPr>
              <p:nvPr/>
            </p:nvSpPr>
            <p:spPr bwMode="auto">
              <a:xfrm flipV="1">
                <a:off x="1915" y="1504"/>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3" name="Line 307"/>
              <p:cNvSpPr>
                <a:spLocks noChangeShapeType="1"/>
              </p:cNvSpPr>
              <p:nvPr/>
            </p:nvSpPr>
            <p:spPr bwMode="auto">
              <a:xfrm flipV="1">
                <a:off x="1921" y="1493"/>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4" name="Line 308"/>
              <p:cNvSpPr>
                <a:spLocks noChangeShapeType="1"/>
              </p:cNvSpPr>
              <p:nvPr/>
            </p:nvSpPr>
            <p:spPr bwMode="auto">
              <a:xfrm flipV="1">
                <a:off x="1927" y="1493"/>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5" name="Line 309"/>
              <p:cNvSpPr>
                <a:spLocks noChangeShapeType="1"/>
              </p:cNvSpPr>
              <p:nvPr/>
            </p:nvSpPr>
            <p:spPr bwMode="auto">
              <a:xfrm flipV="1">
                <a:off x="1927" y="1487"/>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6" name="Line 310"/>
              <p:cNvSpPr>
                <a:spLocks noChangeShapeType="1"/>
              </p:cNvSpPr>
              <p:nvPr/>
            </p:nvSpPr>
            <p:spPr bwMode="auto">
              <a:xfrm flipV="1">
                <a:off x="1932" y="1481"/>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7" name="Line 311"/>
              <p:cNvSpPr>
                <a:spLocks noChangeShapeType="1"/>
              </p:cNvSpPr>
              <p:nvPr/>
            </p:nvSpPr>
            <p:spPr bwMode="auto">
              <a:xfrm flipV="1">
                <a:off x="1932" y="1476"/>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8" name="Line 312"/>
              <p:cNvSpPr>
                <a:spLocks noChangeShapeType="1"/>
              </p:cNvSpPr>
              <p:nvPr/>
            </p:nvSpPr>
            <p:spPr bwMode="auto">
              <a:xfrm flipV="1">
                <a:off x="1932" y="1476"/>
                <a:ext cx="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29" name="Line 313"/>
              <p:cNvSpPr>
                <a:spLocks noChangeShapeType="1"/>
              </p:cNvSpPr>
              <p:nvPr/>
            </p:nvSpPr>
            <p:spPr bwMode="auto">
              <a:xfrm flipV="1">
                <a:off x="1938" y="1470"/>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0" name="Line 314"/>
              <p:cNvSpPr>
                <a:spLocks noChangeShapeType="1"/>
              </p:cNvSpPr>
              <p:nvPr/>
            </p:nvSpPr>
            <p:spPr bwMode="auto">
              <a:xfrm flipV="1">
                <a:off x="1938" y="147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1" name="Line 315"/>
              <p:cNvSpPr>
                <a:spLocks noChangeShapeType="1"/>
              </p:cNvSpPr>
              <p:nvPr/>
            </p:nvSpPr>
            <p:spPr bwMode="auto">
              <a:xfrm>
                <a:off x="1938" y="147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2" name="Line 316"/>
              <p:cNvSpPr>
                <a:spLocks noChangeShapeType="1"/>
              </p:cNvSpPr>
              <p:nvPr/>
            </p:nvSpPr>
            <p:spPr bwMode="auto">
              <a:xfrm>
                <a:off x="1938" y="1470"/>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3" name="Line 317"/>
              <p:cNvSpPr>
                <a:spLocks noChangeShapeType="1"/>
              </p:cNvSpPr>
              <p:nvPr/>
            </p:nvSpPr>
            <p:spPr bwMode="auto">
              <a:xfrm flipV="1">
                <a:off x="1938" y="1424"/>
                <a:ext cx="0" cy="4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4" name="Line 318"/>
              <p:cNvSpPr>
                <a:spLocks noChangeShapeType="1"/>
              </p:cNvSpPr>
              <p:nvPr/>
            </p:nvSpPr>
            <p:spPr bwMode="auto">
              <a:xfrm flipV="1">
                <a:off x="1938" y="1379"/>
                <a:ext cx="0" cy="4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5" name="Line 319"/>
              <p:cNvSpPr>
                <a:spLocks noChangeShapeType="1"/>
              </p:cNvSpPr>
              <p:nvPr/>
            </p:nvSpPr>
            <p:spPr bwMode="auto">
              <a:xfrm flipV="1">
                <a:off x="1938" y="1339"/>
                <a:ext cx="0" cy="4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6" name="Line 320"/>
              <p:cNvSpPr>
                <a:spLocks noChangeShapeType="1"/>
              </p:cNvSpPr>
              <p:nvPr/>
            </p:nvSpPr>
            <p:spPr bwMode="auto">
              <a:xfrm flipV="1">
                <a:off x="1938" y="1270"/>
                <a:ext cx="0" cy="68"/>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7" name="Line 321"/>
              <p:cNvSpPr>
                <a:spLocks noChangeShapeType="1"/>
              </p:cNvSpPr>
              <p:nvPr/>
            </p:nvSpPr>
            <p:spPr bwMode="auto">
              <a:xfrm flipV="1">
                <a:off x="1938" y="1242"/>
                <a:ext cx="0" cy="28"/>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8" name="Line 322"/>
              <p:cNvSpPr>
                <a:spLocks noChangeShapeType="1"/>
              </p:cNvSpPr>
              <p:nvPr/>
            </p:nvSpPr>
            <p:spPr bwMode="auto">
              <a:xfrm flipV="1">
                <a:off x="1938" y="1219"/>
                <a:ext cx="0" cy="23"/>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39" name="Line 323"/>
              <p:cNvSpPr>
                <a:spLocks noChangeShapeType="1"/>
              </p:cNvSpPr>
              <p:nvPr/>
            </p:nvSpPr>
            <p:spPr bwMode="auto">
              <a:xfrm flipV="1">
                <a:off x="1938" y="1191"/>
                <a:ext cx="0" cy="29"/>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0" name="Line 324"/>
              <p:cNvSpPr>
                <a:spLocks noChangeShapeType="1"/>
              </p:cNvSpPr>
              <p:nvPr/>
            </p:nvSpPr>
            <p:spPr bwMode="auto">
              <a:xfrm flipV="1">
                <a:off x="1938" y="1173"/>
                <a:ext cx="0"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1" name="Line 325"/>
              <p:cNvSpPr>
                <a:spLocks noChangeShapeType="1"/>
              </p:cNvSpPr>
              <p:nvPr/>
            </p:nvSpPr>
            <p:spPr bwMode="auto">
              <a:xfrm flipV="1">
                <a:off x="1938" y="1162"/>
                <a:ext cx="0"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2" name="Line 326"/>
              <p:cNvSpPr>
                <a:spLocks noChangeShapeType="1"/>
              </p:cNvSpPr>
              <p:nvPr/>
            </p:nvSpPr>
            <p:spPr bwMode="auto">
              <a:xfrm flipV="1">
                <a:off x="1938" y="1145"/>
                <a:ext cx="0"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3" name="Line 327"/>
              <p:cNvSpPr>
                <a:spLocks noChangeShapeType="1"/>
              </p:cNvSpPr>
              <p:nvPr/>
            </p:nvSpPr>
            <p:spPr bwMode="auto">
              <a:xfrm flipV="1">
                <a:off x="1938" y="1099"/>
                <a:ext cx="0" cy="4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4" name="Line 328"/>
              <p:cNvSpPr>
                <a:spLocks noChangeShapeType="1"/>
              </p:cNvSpPr>
              <p:nvPr/>
            </p:nvSpPr>
            <p:spPr bwMode="auto">
              <a:xfrm flipV="1">
                <a:off x="1938" y="1099"/>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5" name="Line 329"/>
              <p:cNvSpPr>
                <a:spLocks noChangeShapeType="1"/>
              </p:cNvSpPr>
              <p:nvPr/>
            </p:nvSpPr>
            <p:spPr bwMode="auto">
              <a:xfrm flipV="1">
                <a:off x="1938" y="1099"/>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6" name="Line 330"/>
              <p:cNvSpPr>
                <a:spLocks noChangeShapeType="1"/>
              </p:cNvSpPr>
              <p:nvPr/>
            </p:nvSpPr>
            <p:spPr bwMode="auto">
              <a:xfrm>
                <a:off x="1938" y="1099"/>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7" name="Line 331"/>
              <p:cNvSpPr>
                <a:spLocks noChangeShapeType="1"/>
              </p:cNvSpPr>
              <p:nvPr/>
            </p:nvSpPr>
            <p:spPr bwMode="auto">
              <a:xfrm flipH="1">
                <a:off x="1932" y="1099"/>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8" name="Line 332"/>
              <p:cNvSpPr>
                <a:spLocks noChangeShapeType="1"/>
              </p:cNvSpPr>
              <p:nvPr/>
            </p:nvSpPr>
            <p:spPr bwMode="auto">
              <a:xfrm flipH="1">
                <a:off x="1927" y="1105"/>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49" name="Line 333"/>
              <p:cNvSpPr>
                <a:spLocks noChangeShapeType="1"/>
              </p:cNvSpPr>
              <p:nvPr/>
            </p:nvSpPr>
            <p:spPr bwMode="auto">
              <a:xfrm flipH="1">
                <a:off x="1921" y="1116"/>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0" name="Line 334"/>
              <p:cNvSpPr>
                <a:spLocks noChangeShapeType="1"/>
              </p:cNvSpPr>
              <p:nvPr/>
            </p:nvSpPr>
            <p:spPr bwMode="auto">
              <a:xfrm flipH="1">
                <a:off x="1904" y="112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1" name="Line 335"/>
              <p:cNvSpPr>
                <a:spLocks noChangeShapeType="1"/>
              </p:cNvSpPr>
              <p:nvPr/>
            </p:nvSpPr>
            <p:spPr bwMode="auto">
              <a:xfrm flipH="1">
                <a:off x="1886" y="1134"/>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2" name="Line 336"/>
              <p:cNvSpPr>
                <a:spLocks noChangeShapeType="1"/>
              </p:cNvSpPr>
              <p:nvPr/>
            </p:nvSpPr>
            <p:spPr bwMode="auto">
              <a:xfrm flipH="1">
                <a:off x="1869" y="1139"/>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3" name="Line 337"/>
              <p:cNvSpPr>
                <a:spLocks noChangeShapeType="1"/>
              </p:cNvSpPr>
              <p:nvPr/>
            </p:nvSpPr>
            <p:spPr bwMode="auto">
              <a:xfrm flipH="1">
                <a:off x="1841" y="1145"/>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4" name="Line 338"/>
              <p:cNvSpPr>
                <a:spLocks noChangeShapeType="1"/>
              </p:cNvSpPr>
              <p:nvPr/>
            </p:nvSpPr>
            <p:spPr bwMode="auto">
              <a:xfrm flipH="1">
                <a:off x="1818" y="1156"/>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5" name="Line 339"/>
              <p:cNvSpPr>
                <a:spLocks noChangeShapeType="1"/>
              </p:cNvSpPr>
              <p:nvPr/>
            </p:nvSpPr>
            <p:spPr bwMode="auto">
              <a:xfrm flipH="1">
                <a:off x="1783" y="116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6" name="Line 340"/>
              <p:cNvSpPr>
                <a:spLocks noChangeShapeType="1"/>
              </p:cNvSpPr>
              <p:nvPr/>
            </p:nvSpPr>
            <p:spPr bwMode="auto">
              <a:xfrm flipH="1">
                <a:off x="1749" y="1168"/>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7" name="Line 341"/>
              <p:cNvSpPr>
                <a:spLocks noChangeShapeType="1"/>
              </p:cNvSpPr>
              <p:nvPr/>
            </p:nvSpPr>
            <p:spPr bwMode="auto">
              <a:xfrm flipH="1">
                <a:off x="1709" y="1173"/>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8" name="Line 342"/>
              <p:cNvSpPr>
                <a:spLocks noChangeShapeType="1"/>
              </p:cNvSpPr>
              <p:nvPr/>
            </p:nvSpPr>
            <p:spPr bwMode="auto">
              <a:xfrm flipH="1">
                <a:off x="1674" y="1179"/>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59" name="Line 343"/>
              <p:cNvSpPr>
                <a:spLocks noChangeShapeType="1"/>
              </p:cNvSpPr>
              <p:nvPr/>
            </p:nvSpPr>
            <p:spPr bwMode="auto">
              <a:xfrm flipH="1">
                <a:off x="1634" y="1185"/>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0" name="Line 344"/>
              <p:cNvSpPr>
                <a:spLocks noChangeShapeType="1"/>
              </p:cNvSpPr>
              <p:nvPr/>
            </p:nvSpPr>
            <p:spPr bwMode="auto">
              <a:xfrm flipH="1">
                <a:off x="1594" y="1191"/>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1" name="Line 345"/>
              <p:cNvSpPr>
                <a:spLocks noChangeShapeType="1"/>
              </p:cNvSpPr>
              <p:nvPr/>
            </p:nvSpPr>
            <p:spPr bwMode="auto">
              <a:xfrm flipH="1">
                <a:off x="1542" y="1191"/>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2" name="Line 346"/>
              <p:cNvSpPr>
                <a:spLocks noChangeShapeType="1"/>
              </p:cNvSpPr>
              <p:nvPr/>
            </p:nvSpPr>
            <p:spPr bwMode="auto">
              <a:xfrm flipH="1">
                <a:off x="1496" y="119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3" name="Line 347"/>
              <p:cNvSpPr>
                <a:spLocks noChangeShapeType="1"/>
              </p:cNvSpPr>
              <p:nvPr/>
            </p:nvSpPr>
            <p:spPr bwMode="auto">
              <a:xfrm flipH="1">
                <a:off x="1451" y="1196"/>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4" name="Line 348"/>
              <p:cNvSpPr>
                <a:spLocks noChangeShapeType="1"/>
              </p:cNvSpPr>
              <p:nvPr/>
            </p:nvSpPr>
            <p:spPr bwMode="auto">
              <a:xfrm flipH="1">
                <a:off x="1399" y="1202"/>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5" name="Line 349"/>
              <p:cNvSpPr>
                <a:spLocks noChangeShapeType="1"/>
              </p:cNvSpPr>
              <p:nvPr/>
            </p:nvSpPr>
            <p:spPr bwMode="auto">
              <a:xfrm flipH="1">
                <a:off x="1347" y="1202"/>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6" name="Line 350"/>
              <p:cNvSpPr>
                <a:spLocks noChangeShapeType="1"/>
              </p:cNvSpPr>
              <p:nvPr/>
            </p:nvSpPr>
            <p:spPr bwMode="auto">
              <a:xfrm flipV="1">
                <a:off x="1347" y="1156"/>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7" name="Line 351"/>
              <p:cNvSpPr>
                <a:spLocks noChangeShapeType="1"/>
              </p:cNvSpPr>
              <p:nvPr/>
            </p:nvSpPr>
            <p:spPr bwMode="auto">
              <a:xfrm flipV="1">
                <a:off x="1399" y="1156"/>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8" name="Line 352"/>
              <p:cNvSpPr>
                <a:spLocks noChangeShapeType="1"/>
              </p:cNvSpPr>
              <p:nvPr/>
            </p:nvSpPr>
            <p:spPr bwMode="auto">
              <a:xfrm flipV="1">
                <a:off x="1451" y="1151"/>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69" name="Line 353"/>
              <p:cNvSpPr>
                <a:spLocks noChangeShapeType="1"/>
              </p:cNvSpPr>
              <p:nvPr/>
            </p:nvSpPr>
            <p:spPr bwMode="auto">
              <a:xfrm flipV="1">
                <a:off x="1496" y="1151"/>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0" name="Line 354"/>
              <p:cNvSpPr>
                <a:spLocks noChangeShapeType="1"/>
              </p:cNvSpPr>
              <p:nvPr/>
            </p:nvSpPr>
            <p:spPr bwMode="auto">
              <a:xfrm flipV="1">
                <a:off x="1542" y="1145"/>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1" name="Line 355"/>
              <p:cNvSpPr>
                <a:spLocks noChangeShapeType="1"/>
              </p:cNvSpPr>
              <p:nvPr/>
            </p:nvSpPr>
            <p:spPr bwMode="auto">
              <a:xfrm flipV="1">
                <a:off x="1594" y="1139"/>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2" name="Line 356"/>
              <p:cNvSpPr>
                <a:spLocks noChangeShapeType="1"/>
              </p:cNvSpPr>
              <p:nvPr/>
            </p:nvSpPr>
            <p:spPr bwMode="auto">
              <a:xfrm flipV="1">
                <a:off x="1634" y="1139"/>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3" name="Line 357"/>
              <p:cNvSpPr>
                <a:spLocks noChangeShapeType="1"/>
              </p:cNvSpPr>
              <p:nvPr/>
            </p:nvSpPr>
            <p:spPr bwMode="auto">
              <a:xfrm flipV="1">
                <a:off x="1674" y="1139"/>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4" name="Line 358"/>
              <p:cNvSpPr>
                <a:spLocks noChangeShapeType="1"/>
              </p:cNvSpPr>
              <p:nvPr/>
            </p:nvSpPr>
            <p:spPr bwMode="auto">
              <a:xfrm flipV="1">
                <a:off x="1709" y="112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5" name="Line 359"/>
              <p:cNvSpPr>
                <a:spLocks noChangeShapeType="1"/>
              </p:cNvSpPr>
              <p:nvPr/>
            </p:nvSpPr>
            <p:spPr bwMode="auto">
              <a:xfrm flipV="1">
                <a:off x="1749" y="112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6" name="Line 360"/>
              <p:cNvSpPr>
                <a:spLocks noChangeShapeType="1"/>
              </p:cNvSpPr>
              <p:nvPr/>
            </p:nvSpPr>
            <p:spPr bwMode="auto">
              <a:xfrm flipV="1">
                <a:off x="1783" y="111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7" name="Line 361"/>
              <p:cNvSpPr>
                <a:spLocks noChangeShapeType="1"/>
              </p:cNvSpPr>
              <p:nvPr/>
            </p:nvSpPr>
            <p:spPr bwMode="auto">
              <a:xfrm flipV="1">
                <a:off x="1818" y="1105"/>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8" name="Line 362"/>
              <p:cNvSpPr>
                <a:spLocks noChangeShapeType="1"/>
              </p:cNvSpPr>
              <p:nvPr/>
            </p:nvSpPr>
            <p:spPr bwMode="auto">
              <a:xfrm flipV="1">
                <a:off x="1841" y="1105"/>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79" name="Line 363"/>
              <p:cNvSpPr>
                <a:spLocks noChangeShapeType="1"/>
              </p:cNvSpPr>
              <p:nvPr/>
            </p:nvSpPr>
            <p:spPr bwMode="auto">
              <a:xfrm flipV="1">
                <a:off x="1869" y="1094"/>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0" name="Line 364"/>
              <p:cNvSpPr>
                <a:spLocks noChangeShapeType="1"/>
              </p:cNvSpPr>
              <p:nvPr/>
            </p:nvSpPr>
            <p:spPr bwMode="auto">
              <a:xfrm flipV="1">
                <a:off x="1886" y="1088"/>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1" name="Line 365"/>
              <p:cNvSpPr>
                <a:spLocks noChangeShapeType="1"/>
              </p:cNvSpPr>
              <p:nvPr/>
            </p:nvSpPr>
            <p:spPr bwMode="auto">
              <a:xfrm flipV="1">
                <a:off x="1904" y="108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2" name="Line 366"/>
              <p:cNvSpPr>
                <a:spLocks noChangeShapeType="1"/>
              </p:cNvSpPr>
              <p:nvPr/>
            </p:nvSpPr>
            <p:spPr bwMode="auto">
              <a:xfrm flipV="1">
                <a:off x="1921" y="1071"/>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3" name="Line 367"/>
              <p:cNvSpPr>
                <a:spLocks noChangeShapeType="1"/>
              </p:cNvSpPr>
              <p:nvPr/>
            </p:nvSpPr>
            <p:spPr bwMode="auto">
              <a:xfrm flipV="1">
                <a:off x="1927" y="1059"/>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4" name="Line 368"/>
              <p:cNvSpPr>
                <a:spLocks noChangeShapeType="1"/>
              </p:cNvSpPr>
              <p:nvPr/>
            </p:nvSpPr>
            <p:spPr bwMode="auto">
              <a:xfrm flipV="1">
                <a:off x="1932" y="1054"/>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5" name="Line 369"/>
              <p:cNvSpPr>
                <a:spLocks noChangeShapeType="1"/>
              </p:cNvSpPr>
              <p:nvPr/>
            </p:nvSpPr>
            <p:spPr bwMode="auto">
              <a:xfrm flipH="1" flipV="1">
                <a:off x="1938" y="1048"/>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6" name="Line 370"/>
              <p:cNvSpPr>
                <a:spLocks noChangeShapeType="1"/>
              </p:cNvSpPr>
              <p:nvPr/>
            </p:nvSpPr>
            <p:spPr bwMode="auto">
              <a:xfrm flipH="1" flipV="1">
                <a:off x="1927" y="1037"/>
                <a:ext cx="11"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7" name="Line 371"/>
              <p:cNvSpPr>
                <a:spLocks noChangeShapeType="1"/>
              </p:cNvSpPr>
              <p:nvPr/>
            </p:nvSpPr>
            <p:spPr bwMode="auto">
              <a:xfrm flipH="1" flipV="1">
                <a:off x="1921" y="1025"/>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8" name="Line 372"/>
              <p:cNvSpPr>
                <a:spLocks noChangeShapeType="1"/>
              </p:cNvSpPr>
              <p:nvPr/>
            </p:nvSpPr>
            <p:spPr bwMode="auto">
              <a:xfrm flipH="1" flipV="1">
                <a:off x="1909" y="1025"/>
                <a:ext cx="11"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89" name="Line 373"/>
              <p:cNvSpPr>
                <a:spLocks noChangeShapeType="1"/>
              </p:cNvSpPr>
              <p:nvPr/>
            </p:nvSpPr>
            <p:spPr bwMode="auto">
              <a:xfrm flipH="1" flipV="1">
                <a:off x="1892" y="1014"/>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0" name="Line 374"/>
              <p:cNvSpPr>
                <a:spLocks noChangeShapeType="1"/>
              </p:cNvSpPr>
              <p:nvPr/>
            </p:nvSpPr>
            <p:spPr bwMode="auto">
              <a:xfrm flipH="1" flipV="1">
                <a:off x="1869" y="1008"/>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1" name="Line 375"/>
              <p:cNvSpPr>
                <a:spLocks noChangeShapeType="1"/>
              </p:cNvSpPr>
              <p:nvPr/>
            </p:nvSpPr>
            <p:spPr bwMode="auto">
              <a:xfrm flipH="1" flipV="1">
                <a:off x="1852" y="100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2" name="Line 376"/>
              <p:cNvSpPr>
                <a:spLocks noChangeShapeType="1"/>
              </p:cNvSpPr>
              <p:nvPr/>
            </p:nvSpPr>
            <p:spPr bwMode="auto">
              <a:xfrm flipH="1" flipV="1">
                <a:off x="1823" y="997"/>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3" name="Line 377"/>
              <p:cNvSpPr>
                <a:spLocks noChangeShapeType="1"/>
              </p:cNvSpPr>
              <p:nvPr/>
            </p:nvSpPr>
            <p:spPr bwMode="auto">
              <a:xfrm flipH="1" flipV="1">
                <a:off x="1795" y="991"/>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4" name="Line 378"/>
              <p:cNvSpPr>
                <a:spLocks noChangeShapeType="1"/>
              </p:cNvSpPr>
              <p:nvPr/>
            </p:nvSpPr>
            <p:spPr bwMode="auto">
              <a:xfrm flipH="1" flipV="1">
                <a:off x="1766" y="980"/>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5" name="Line 379"/>
              <p:cNvSpPr>
                <a:spLocks noChangeShapeType="1"/>
              </p:cNvSpPr>
              <p:nvPr/>
            </p:nvSpPr>
            <p:spPr bwMode="auto">
              <a:xfrm flipH="1" flipV="1">
                <a:off x="1732" y="974"/>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6" name="Line 380"/>
              <p:cNvSpPr>
                <a:spLocks noChangeShapeType="1"/>
              </p:cNvSpPr>
              <p:nvPr/>
            </p:nvSpPr>
            <p:spPr bwMode="auto">
              <a:xfrm flipH="1" flipV="1">
                <a:off x="1703" y="968"/>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7" name="Line 381"/>
              <p:cNvSpPr>
                <a:spLocks noChangeShapeType="1"/>
              </p:cNvSpPr>
              <p:nvPr/>
            </p:nvSpPr>
            <p:spPr bwMode="auto">
              <a:xfrm flipH="1" flipV="1">
                <a:off x="1663" y="96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8" name="Line 382"/>
              <p:cNvSpPr>
                <a:spLocks noChangeShapeType="1"/>
              </p:cNvSpPr>
              <p:nvPr/>
            </p:nvSpPr>
            <p:spPr bwMode="auto">
              <a:xfrm flipV="1">
                <a:off x="1663" y="951"/>
                <a:ext cx="0" cy="17"/>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399" name="Line 383"/>
              <p:cNvSpPr>
                <a:spLocks noChangeShapeType="1"/>
              </p:cNvSpPr>
              <p:nvPr/>
            </p:nvSpPr>
            <p:spPr bwMode="auto">
              <a:xfrm flipV="1">
                <a:off x="1663" y="945"/>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0" name="Line 384"/>
              <p:cNvSpPr>
                <a:spLocks noChangeShapeType="1"/>
              </p:cNvSpPr>
              <p:nvPr/>
            </p:nvSpPr>
            <p:spPr bwMode="auto">
              <a:xfrm flipV="1">
                <a:off x="1663" y="940"/>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1" name="Line 385"/>
              <p:cNvSpPr>
                <a:spLocks noChangeShapeType="1"/>
              </p:cNvSpPr>
              <p:nvPr/>
            </p:nvSpPr>
            <p:spPr bwMode="auto">
              <a:xfrm flipV="1">
                <a:off x="1663" y="934"/>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2" name="Line 386"/>
              <p:cNvSpPr>
                <a:spLocks noChangeShapeType="1"/>
              </p:cNvSpPr>
              <p:nvPr/>
            </p:nvSpPr>
            <p:spPr bwMode="auto">
              <a:xfrm flipV="1">
                <a:off x="1663" y="934"/>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3" name="Line 387"/>
              <p:cNvSpPr>
                <a:spLocks noChangeShapeType="1"/>
              </p:cNvSpPr>
              <p:nvPr/>
            </p:nvSpPr>
            <p:spPr bwMode="auto">
              <a:xfrm flipV="1">
                <a:off x="1663" y="928"/>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4" name="Line 388"/>
              <p:cNvSpPr>
                <a:spLocks noChangeShapeType="1"/>
              </p:cNvSpPr>
              <p:nvPr/>
            </p:nvSpPr>
            <p:spPr bwMode="auto">
              <a:xfrm>
                <a:off x="1663" y="92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5" name="Line 389"/>
              <p:cNvSpPr>
                <a:spLocks noChangeShapeType="1"/>
              </p:cNvSpPr>
              <p:nvPr/>
            </p:nvSpPr>
            <p:spPr bwMode="auto">
              <a:xfrm flipH="1" flipV="1">
                <a:off x="1663" y="923"/>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6" name="Line 390"/>
              <p:cNvSpPr>
                <a:spLocks noChangeShapeType="1"/>
              </p:cNvSpPr>
              <p:nvPr/>
            </p:nvSpPr>
            <p:spPr bwMode="auto">
              <a:xfrm flipH="1" flipV="1">
                <a:off x="1651" y="917"/>
                <a:ext cx="11"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7" name="Line 391"/>
              <p:cNvSpPr>
                <a:spLocks noChangeShapeType="1"/>
              </p:cNvSpPr>
              <p:nvPr/>
            </p:nvSpPr>
            <p:spPr bwMode="auto">
              <a:xfrm flipH="1" flipV="1">
                <a:off x="1646" y="917"/>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8" name="Line 392"/>
              <p:cNvSpPr>
                <a:spLocks noChangeShapeType="1"/>
              </p:cNvSpPr>
              <p:nvPr/>
            </p:nvSpPr>
            <p:spPr bwMode="auto">
              <a:xfrm flipH="1" flipV="1">
                <a:off x="1628" y="905"/>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09" name="Line 393"/>
              <p:cNvSpPr>
                <a:spLocks noChangeShapeType="1"/>
              </p:cNvSpPr>
              <p:nvPr/>
            </p:nvSpPr>
            <p:spPr bwMode="auto">
              <a:xfrm flipH="1" flipV="1">
                <a:off x="1617" y="900"/>
                <a:ext cx="11"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0" name="Line 394"/>
              <p:cNvSpPr>
                <a:spLocks noChangeShapeType="1"/>
              </p:cNvSpPr>
              <p:nvPr/>
            </p:nvSpPr>
            <p:spPr bwMode="auto">
              <a:xfrm flipH="1" flipV="1">
                <a:off x="1600" y="894"/>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1" name="Line 395"/>
              <p:cNvSpPr>
                <a:spLocks noChangeShapeType="1"/>
              </p:cNvSpPr>
              <p:nvPr/>
            </p:nvSpPr>
            <p:spPr bwMode="auto">
              <a:xfrm flipH="1" flipV="1">
                <a:off x="1571" y="888"/>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2" name="Line 396"/>
              <p:cNvSpPr>
                <a:spLocks noChangeShapeType="1"/>
              </p:cNvSpPr>
              <p:nvPr/>
            </p:nvSpPr>
            <p:spPr bwMode="auto">
              <a:xfrm flipH="1" flipV="1">
                <a:off x="1542" y="888"/>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3" name="Line 397"/>
              <p:cNvSpPr>
                <a:spLocks noChangeShapeType="1"/>
              </p:cNvSpPr>
              <p:nvPr/>
            </p:nvSpPr>
            <p:spPr bwMode="auto">
              <a:xfrm flipH="1" flipV="1">
                <a:off x="1519" y="888"/>
                <a:ext cx="23"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4" name="Line 398"/>
              <p:cNvSpPr>
                <a:spLocks noChangeShapeType="1"/>
              </p:cNvSpPr>
              <p:nvPr/>
            </p:nvSpPr>
            <p:spPr bwMode="auto">
              <a:xfrm flipH="1" flipV="1">
                <a:off x="1485" y="883"/>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5" name="Line 399"/>
              <p:cNvSpPr>
                <a:spLocks noChangeShapeType="1"/>
              </p:cNvSpPr>
              <p:nvPr/>
            </p:nvSpPr>
            <p:spPr bwMode="auto">
              <a:xfrm flipH="1" flipV="1">
                <a:off x="1456" y="883"/>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6" name="Line 400"/>
              <p:cNvSpPr>
                <a:spLocks noChangeShapeType="1"/>
              </p:cNvSpPr>
              <p:nvPr/>
            </p:nvSpPr>
            <p:spPr bwMode="auto">
              <a:xfrm flipH="1" flipV="1">
                <a:off x="1422" y="87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7" name="Line 401"/>
              <p:cNvSpPr>
                <a:spLocks noChangeShapeType="1"/>
              </p:cNvSpPr>
              <p:nvPr/>
            </p:nvSpPr>
            <p:spPr bwMode="auto">
              <a:xfrm flipH="1" flipV="1">
                <a:off x="1388" y="877"/>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8" name="Line 402"/>
              <p:cNvSpPr>
                <a:spLocks noChangeShapeType="1"/>
              </p:cNvSpPr>
              <p:nvPr/>
            </p:nvSpPr>
            <p:spPr bwMode="auto">
              <a:xfrm flipH="1" flipV="1">
                <a:off x="1347" y="877"/>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19" name="Line 403"/>
              <p:cNvSpPr>
                <a:spLocks noChangeShapeType="1"/>
              </p:cNvSpPr>
              <p:nvPr/>
            </p:nvSpPr>
            <p:spPr bwMode="auto">
              <a:xfrm flipH="1">
                <a:off x="1313" y="877"/>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0" name="Line 404"/>
              <p:cNvSpPr>
                <a:spLocks noChangeShapeType="1"/>
              </p:cNvSpPr>
              <p:nvPr/>
            </p:nvSpPr>
            <p:spPr bwMode="auto">
              <a:xfrm flipH="1">
                <a:off x="1279" y="877"/>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421" name="Line 405"/>
              <p:cNvSpPr>
                <a:spLocks noChangeShapeType="1"/>
              </p:cNvSpPr>
              <p:nvPr/>
            </p:nvSpPr>
            <p:spPr bwMode="auto">
              <a:xfrm flipH="1">
                <a:off x="1244" y="87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grpSp>
        <p:sp>
          <p:nvSpPr>
            <p:cNvPr id="77" name="Line 407"/>
            <p:cNvSpPr>
              <a:spLocks noChangeShapeType="1"/>
            </p:cNvSpPr>
            <p:nvPr/>
          </p:nvSpPr>
          <p:spPr bwMode="auto">
            <a:xfrm flipH="1">
              <a:off x="1215" y="883"/>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78" name="Line 408"/>
            <p:cNvSpPr>
              <a:spLocks noChangeShapeType="1"/>
            </p:cNvSpPr>
            <p:nvPr/>
          </p:nvSpPr>
          <p:spPr bwMode="auto">
            <a:xfrm flipH="1">
              <a:off x="1187" y="883"/>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79" name="Line 409"/>
            <p:cNvSpPr>
              <a:spLocks noChangeShapeType="1"/>
            </p:cNvSpPr>
            <p:nvPr/>
          </p:nvSpPr>
          <p:spPr bwMode="auto">
            <a:xfrm flipH="1">
              <a:off x="1152" y="888"/>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0" name="Line 410"/>
            <p:cNvSpPr>
              <a:spLocks noChangeShapeType="1"/>
            </p:cNvSpPr>
            <p:nvPr/>
          </p:nvSpPr>
          <p:spPr bwMode="auto">
            <a:xfrm flipH="1">
              <a:off x="1129" y="888"/>
              <a:ext cx="23"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1" name="Line 411"/>
            <p:cNvSpPr>
              <a:spLocks noChangeShapeType="1"/>
            </p:cNvSpPr>
            <p:nvPr/>
          </p:nvSpPr>
          <p:spPr bwMode="auto">
            <a:xfrm flipH="1">
              <a:off x="1101" y="888"/>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2" name="Line 412"/>
            <p:cNvSpPr>
              <a:spLocks noChangeShapeType="1"/>
            </p:cNvSpPr>
            <p:nvPr/>
          </p:nvSpPr>
          <p:spPr bwMode="auto">
            <a:xfrm flipH="1">
              <a:off x="1084" y="894"/>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3" name="Line 413"/>
            <p:cNvSpPr>
              <a:spLocks noChangeShapeType="1"/>
            </p:cNvSpPr>
            <p:nvPr/>
          </p:nvSpPr>
          <p:spPr bwMode="auto">
            <a:xfrm flipH="1">
              <a:off x="1072" y="900"/>
              <a:ext cx="11"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4" name="Line 414"/>
            <p:cNvSpPr>
              <a:spLocks noChangeShapeType="1"/>
            </p:cNvSpPr>
            <p:nvPr/>
          </p:nvSpPr>
          <p:spPr bwMode="auto">
            <a:xfrm flipH="1">
              <a:off x="1055" y="905"/>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5" name="Line 415"/>
            <p:cNvSpPr>
              <a:spLocks noChangeShapeType="1"/>
            </p:cNvSpPr>
            <p:nvPr/>
          </p:nvSpPr>
          <p:spPr bwMode="auto">
            <a:xfrm flipH="1">
              <a:off x="1043" y="917"/>
              <a:ext cx="11"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6" name="Line 416"/>
            <p:cNvSpPr>
              <a:spLocks noChangeShapeType="1"/>
            </p:cNvSpPr>
            <p:nvPr/>
          </p:nvSpPr>
          <p:spPr bwMode="auto">
            <a:xfrm flipH="1">
              <a:off x="1038" y="917"/>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7" name="Line 417"/>
            <p:cNvSpPr>
              <a:spLocks noChangeShapeType="1"/>
            </p:cNvSpPr>
            <p:nvPr/>
          </p:nvSpPr>
          <p:spPr bwMode="auto">
            <a:xfrm flipH="1">
              <a:off x="1038" y="923"/>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8" name="Line 418"/>
            <p:cNvSpPr>
              <a:spLocks noChangeShapeType="1"/>
            </p:cNvSpPr>
            <p:nvPr/>
          </p:nvSpPr>
          <p:spPr bwMode="auto">
            <a:xfrm>
              <a:off x="1038" y="928"/>
              <a:ext cx="0" cy="4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89" name="Line 419"/>
            <p:cNvSpPr>
              <a:spLocks noChangeShapeType="1"/>
            </p:cNvSpPr>
            <p:nvPr/>
          </p:nvSpPr>
          <p:spPr bwMode="auto">
            <a:xfrm>
              <a:off x="1038" y="96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0" name="Line 420"/>
            <p:cNvSpPr>
              <a:spLocks noChangeShapeType="1"/>
            </p:cNvSpPr>
            <p:nvPr/>
          </p:nvSpPr>
          <p:spPr bwMode="auto">
            <a:xfrm>
              <a:off x="1038" y="96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1" name="Line 421"/>
            <p:cNvSpPr>
              <a:spLocks noChangeShapeType="1"/>
            </p:cNvSpPr>
            <p:nvPr/>
          </p:nvSpPr>
          <p:spPr bwMode="auto">
            <a:xfrm>
              <a:off x="1038" y="968"/>
              <a:ext cx="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2" name="Line 422"/>
            <p:cNvSpPr>
              <a:spLocks noChangeShapeType="1"/>
            </p:cNvSpPr>
            <p:nvPr/>
          </p:nvSpPr>
          <p:spPr bwMode="auto">
            <a:xfrm flipH="1">
              <a:off x="998" y="96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3" name="Line 423"/>
            <p:cNvSpPr>
              <a:spLocks noChangeShapeType="1"/>
            </p:cNvSpPr>
            <p:nvPr/>
          </p:nvSpPr>
          <p:spPr bwMode="auto">
            <a:xfrm flipH="1">
              <a:off x="963" y="968"/>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4" name="Line 424"/>
            <p:cNvSpPr>
              <a:spLocks noChangeShapeType="1"/>
            </p:cNvSpPr>
            <p:nvPr/>
          </p:nvSpPr>
          <p:spPr bwMode="auto">
            <a:xfrm flipH="1">
              <a:off x="935" y="974"/>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5" name="Line 425"/>
            <p:cNvSpPr>
              <a:spLocks noChangeShapeType="1"/>
            </p:cNvSpPr>
            <p:nvPr/>
          </p:nvSpPr>
          <p:spPr bwMode="auto">
            <a:xfrm flipH="1">
              <a:off x="906" y="980"/>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6" name="Line 426"/>
            <p:cNvSpPr>
              <a:spLocks noChangeShapeType="1"/>
            </p:cNvSpPr>
            <p:nvPr/>
          </p:nvSpPr>
          <p:spPr bwMode="auto">
            <a:xfrm flipH="1">
              <a:off x="877" y="991"/>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7" name="Line 427"/>
            <p:cNvSpPr>
              <a:spLocks noChangeShapeType="1"/>
            </p:cNvSpPr>
            <p:nvPr/>
          </p:nvSpPr>
          <p:spPr bwMode="auto">
            <a:xfrm flipH="1">
              <a:off x="848" y="997"/>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8" name="Line 428"/>
            <p:cNvSpPr>
              <a:spLocks noChangeShapeType="1"/>
            </p:cNvSpPr>
            <p:nvPr/>
          </p:nvSpPr>
          <p:spPr bwMode="auto">
            <a:xfrm flipH="1">
              <a:off x="826" y="1002"/>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99" name="Line 429"/>
            <p:cNvSpPr>
              <a:spLocks noChangeShapeType="1"/>
            </p:cNvSpPr>
            <p:nvPr/>
          </p:nvSpPr>
          <p:spPr bwMode="auto">
            <a:xfrm flipH="1">
              <a:off x="808" y="1008"/>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0" name="Line 430"/>
            <p:cNvSpPr>
              <a:spLocks noChangeShapeType="1"/>
            </p:cNvSpPr>
            <p:nvPr/>
          </p:nvSpPr>
          <p:spPr bwMode="auto">
            <a:xfrm flipH="1">
              <a:off x="791" y="1014"/>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1" name="Line 431"/>
            <p:cNvSpPr>
              <a:spLocks noChangeShapeType="1"/>
            </p:cNvSpPr>
            <p:nvPr/>
          </p:nvSpPr>
          <p:spPr bwMode="auto">
            <a:xfrm flipH="1">
              <a:off x="780" y="1025"/>
              <a:ext cx="11"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2" name="Line 432"/>
            <p:cNvSpPr>
              <a:spLocks noChangeShapeType="1"/>
            </p:cNvSpPr>
            <p:nvPr/>
          </p:nvSpPr>
          <p:spPr bwMode="auto">
            <a:xfrm flipH="1">
              <a:off x="774" y="1025"/>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3" name="Line 433"/>
            <p:cNvSpPr>
              <a:spLocks noChangeShapeType="1"/>
            </p:cNvSpPr>
            <p:nvPr/>
          </p:nvSpPr>
          <p:spPr bwMode="auto">
            <a:xfrm flipH="1">
              <a:off x="762" y="1037"/>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4" name="Line 434"/>
            <p:cNvSpPr>
              <a:spLocks noChangeShapeType="1"/>
            </p:cNvSpPr>
            <p:nvPr/>
          </p:nvSpPr>
          <p:spPr bwMode="auto">
            <a:xfrm flipH="1">
              <a:off x="762" y="1048"/>
              <a:ext cx="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5" name="Line 435"/>
            <p:cNvSpPr>
              <a:spLocks noChangeShapeType="1"/>
            </p:cNvSpPr>
            <p:nvPr/>
          </p:nvSpPr>
          <p:spPr bwMode="auto">
            <a:xfrm>
              <a:off x="762" y="1054"/>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6" name="Line 436"/>
            <p:cNvSpPr>
              <a:spLocks noChangeShapeType="1"/>
            </p:cNvSpPr>
            <p:nvPr/>
          </p:nvSpPr>
          <p:spPr bwMode="auto">
            <a:xfrm>
              <a:off x="768" y="1059"/>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7" name="Line 437"/>
            <p:cNvSpPr>
              <a:spLocks noChangeShapeType="1"/>
            </p:cNvSpPr>
            <p:nvPr/>
          </p:nvSpPr>
          <p:spPr bwMode="auto">
            <a:xfrm>
              <a:off x="774" y="1071"/>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8" name="Line 438"/>
            <p:cNvSpPr>
              <a:spLocks noChangeShapeType="1"/>
            </p:cNvSpPr>
            <p:nvPr/>
          </p:nvSpPr>
          <p:spPr bwMode="auto">
            <a:xfrm>
              <a:off x="780" y="108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09" name="Line 439"/>
            <p:cNvSpPr>
              <a:spLocks noChangeShapeType="1"/>
            </p:cNvSpPr>
            <p:nvPr/>
          </p:nvSpPr>
          <p:spPr bwMode="auto">
            <a:xfrm>
              <a:off x="797" y="1088"/>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0" name="Line 440"/>
            <p:cNvSpPr>
              <a:spLocks noChangeShapeType="1"/>
            </p:cNvSpPr>
            <p:nvPr/>
          </p:nvSpPr>
          <p:spPr bwMode="auto">
            <a:xfrm>
              <a:off x="814" y="1094"/>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1" name="Line 441"/>
            <p:cNvSpPr>
              <a:spLocks noChangeShapeType="1"/>
            </p:cNvSpPr>
            <p:nvPr/>
          </p:nvSpPr>
          <p:spPr bwMode="auto">
            <a:xfrm>
              <a:off x="831" y="1105"/>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2" name="Line 442"/>
            <p:cNvSpPr>
              <a:spLocks noChangeShapeType="1"/>
            </p:cNvSpPr>
            <p:nvPr/>
          </p:nvSpPr>
          <p:spPr bwMode="auto">
            <a:xfrm>
              <a:off x="860" y="1111"/>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3" name="Line 443"/>
            <p:cNvSpPr>
              <a:spLocks noChangeShapeType="1"/>
            </p:cNvSpPr>
            <p:nvPr/>
          </p:nvSpPr>
          <p:spPr bwMode="auto">
            <a:xfrm>
              <a:off x="883" y="111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4" name="Line 444"/>
            <p:cNvSpPr>
              <a:spLocks noChangeShapeType="1"/>
            </p:cNvSpPr>
            <p:nvPr/>
          </p:nvSpPr>
          <p:spPr bwMode="auto">
            <a:xfrm>
              <a:off x="917" y="1122"/>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5" name="Line 445"/>
            <p:cNvSpPr>
              <a:spLocks noChangeShapeType="1"/>
            </p:cNvSpPr>
            <p:nvPr/>
          </p:nvSpPr>
          <p:spPr bwMode="auto">
            <a:xfrm>
              <a:off x="952" y="112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6" name="Line 446"/>
            <p:cNvSpPr>
              <a:spLocks noChangeShapeType="1"/>
            </p:cNvSpPr>
            <p:nvPr/>
          </p:nvSpPr>
          <p:spPr bwMode="auto">
            <a:xfrm>
              <a:off x="992" y="1134"/>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7" name="Line 447"/>
            <p:cNvSpPr>
              <a:spLocks noChangeShapeType="1"/>
            </p:cNvSpPr>
            <p:nvPr/>
          </p:nvSpPr>
          <p:spPr bwMode="auto">
            <a:xfrm>
              <a:off x="1026" y="1139"/>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8" name="Line 448"/>
            <p:cNvSpPr>
              <a:spLocks noChangeShapeType="1"/>
            </p:cNvSpPr>
            <p:nvPr/>
          </p:nvSpPr>
          <p:spPr bwMode="auto">
            <a:xfrm>
              <a:off x="1072" y="1139"/>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19" name="Line 449"/>
            <p:cNvSpPr>
              <a:spLocks noChangeShapeType="1"/>
            </p:cNvSpPr>
            <p:nvPr/>
          </p:nvSpPr>
          <p:spPr bwMode="auto">
            <a:xfrm>
              <a:off x="1112" y="1145"/>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0" name="Line 450"/>
            <p:cNvSpPr>
              <a:spLocks noChangeShapeType="1"/>
            </p:cNvSpPr>
            <p:nvPr/>
          </p:nvSpPr>
          <p:spPr bwMode="auto">
            <a:xfrm>
              <a:off x="1158" y="1151"/>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1" name="Line 451"/>
            <p:cNvSpPr>
              <a:spLocks noChangeShapeType="1"/>
            </p:cNvSpPr>
            <p:nvPr/>
          </p:nvSpPr>
          <p:spPr bwMode="auto">
            <a:xfrm>
              <a:off x="1204" y="1151"/>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2" name="Line 452"/>
            <p:cNvSpPr>
              <a:spLocks noChangeShapeType="1"/>
            </p:cNvSpPr>
            <p:nvPr/>
          </p:nvSpPr>
          <p:spPr bwMode="auto">
            <a:xfrm>
              <a:off x="1250" y="115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3" name="Line 453"/>
            <p:cNvSpPr>
              <a:spLocks noChangeShapeType="1"/>
            </p:cNvSpPr>
            <p:nvPr/>
          </p:nvSpPr>
          <p:spPr bwMode="auto">
            <a:xfrm>
              <a:off x="1296" y="1156"/>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4" name="Line 454"/>
            <p:cNvSpPr>
              <a:spLocks noChangeShapeType="1"/>
            </p:cNvSpPr>
            <p:nvPr/>
          </p:nvSpPr>
          <p:spPr bwMode="auto">
            <a:xfrm flipH="1" flipV="1">
              <a:off x="1296" y="2564"/>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5" name="Line 455"/>
            <p:cNvSpPr>
              <a:spLocks noChangeShapeType="1"/>
            </p:cNvSpPr>
            <p:nvPr/>
          </p:nvSpPr>
          <p:spPr bwMode="auto">
            <a:xfrm flipH="1" flipV="1">
              <a:off x="1250" y="256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6" name="Line 456"/>
            <p:cNvSpPr>
              <a:spLocks noChangeShapeType="1"/>
            </p:cNvSpPr>
            <p:nvPr/>
          </p:nvSpPr>
          <p:spPr bwMode="auto">
            <a:xfrm flipH="1" flipV="1">
              <a:off x="1204" y="256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7" name="Line 457"/>
            <p:cNvSpPr>
              <a:spLocks noChangeShapeType="1"/>
            </p:cNvSpPr>
            <p:nvPr/>
          </p:nvSpPr>
          <p:spPr bwMode="auto">
            <a:xfrm flipH="1" flipV="1">
              <a:off x="1158" y="256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8" name="Line 458"/>
            <p:cNvSpPr>
              <a:spLocks noChangeShapeType="1"/>
            </p:cNvSpPr>
            <p:nvPr/>
          </p:nvSpPr>
          <p:spPr bwMode="auto">
            <a:xfrm flipH="1" flipV="1">
              <a:off x="1112" y="2559"/>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29" name="Line 459"/>
            <p:cNvSpPr>
              <a:spLocks noChangeShapeType="1"/>
            </p:cNvSpPr>
            <p:nvPr/>
          </p:nvSpPr>
          <p:spPr bwMode="auto">
            <a:xfrm flipH="1" flipV="1">
              <a:off x="1072" y="2559"/>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0" name="Line 460"/>
            <p:cNvSpPr>
              <a:spLocks noChangeShapeType="1"/>
            </p:cNvSpPr>
            <p:nvPr/>
          </p:nvSpPr>
          <p:spPr bwMode="auto">
            <a:xfrm flipH="1" flipV="1">
              <a:off x="1026" y="2553"/>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1" name="Line 461"/>
            <p:cNvSpPr>
              <a:spLocks noChangeShapeType="1"/>
            </p:cNvSpPr>
            <p:nvPr/>
          </p:nvSpPr>
          <p:spPr bwMode="auto">
            <a:xfrm flipH="1" flipV="1">
              <a:off x="992" y="254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2" name="Line 462"/>
            <p:cNvSpPr>
              <a:spLocks noChangeShapeType="1"/>
            </p:cNvSpPr>
            <p:nvPr/>
          </p:nvSpPr>
          <p:spPr bwMode="auto">
            <a:xfrm flipH="1" flipV="1">
              <a:off x="952" y="2541"/>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3" name="Line 463"/>
            <p:cNvSpPr>
              <a:spLocks noChangeShapeType="1"/>
            </p:cNvSpPr>
            <p:nvPr/>
          </p:nvSpPr>
          <p:spPr bwMode="auto">
            <a:xfrm flipH="1" flipV="1">
              <a:off x="917" y="253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4" name="Line 464"/>
            <p:cNvSpPr>
              <a:spLocks noChangeShapeType="1"/>
            </p:cNvSpPr>
            <p:nvPr/>
          </p:nvSpPr>
          <p:spPr bwMode="auto">
            <a:xfrm flipH="1" flipV="1">
              <a:off x="883" y="2530"/>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5" name="Line 465"/>
            <p:cNvSpPr>
              <a:spLocks noChangeShapeType="1"/>
            </p:cNvSpPr>
            <p:nvPr/>
          </p:nvSpPr>
          <p:spPr bwMode="auto">
            <a:xfrm flipH="1" flipV="1">
              <a:off x="860" y="2524"/>
              <a:ext cx="29"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6" name="Line 466"/>
            <p:cNvSpPr>
              <a:spLocks noChangeShapeType="1"/>
            </p:cNvSpPr>
            <p:nvPr/>
          </p:nvSpPr>
          <p:spPr bwMode="auto">
            <a:xfrm flipH="1" flipV="1">
              <a:off x="831" y="2513"/>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7" name="Line 467"/>
            <p:cNvSpPr>
              <a:spLocks noChangeShapeType="1"/>
            </p:cNvSpPr>
            <p:nvPr/>
          </p:nvSpPr>
          <p:spPr bwMode="auto">
            <a:xfrm flipH="1" flipV="1">
              <a:off x="814" y="2507"/>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8" name="Line 468"/>
            <p:cNvSpPr>
              <a:spLocks noChangeShapeType="1"/>
            </p:cNvSpPr>
            <p:nvPr/>
          </p:nvSpPr>
          <p:spPr bwMode="auto">
            <a:xfrm flipH="1" flipV="1">
              <a:off x="797" y="250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39" name="Line 469"/>
            <p:cNvSpPr>
              <a:spLocks noChangeShapeType="1"/>
            </p:cNvSpPr>
            <p:nvPr/>
          </p:nvSpPr>
          <p:spPr bwMode="auto">
            <a:xfrm flipH="1" flipV="1">
              <a:off x="780" y="2490"/>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0" name="Line 470"/>
            <p:cNvSpPr>
              <a:spLocks noChangeShapeType="1"/>
            </p:cNvSpPr>
            <p:nvPr/>
          </p:nvSpPr>
          <p:spPr bwMode="auto">
            <a:xfrm flipH="1" flipV="1">
              <a:off x="774" y="2484"/>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1" name="Line 471"/>
            <p:cNvSpPr>
              <a:spLocks noChangeShapeType="1"/>
            </p:cNvSpPr>
            <p:nvPr/>
          </p:nvSpPr>
          <p:spPr bwMode="auto">
            <a:xfrm flipH="1" flipV="1">
              <a:off x="768" y="2473"/>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2" name="Line 472"/>
            <p:cNvSpPr>
              <a:spLocks noChangeShapeType="1"/>
            </p:cNvSpPr>
            <p:nvPr/>
          </p:nvSpPr>
          <p:spPr bwMode="auto">
            <a:xfrm flipH="1" flipV="1">
              <a:off x="762" y="2462"/>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3" name="Line 473"/>
            <p:cNvSpPr>
              <a:spLocks noChangeShapeType="1"/>
            </p:cNvSpPr>
            <p:nvPr/>
          </p:nvSpPr>
          <p:spPr bwMode="auto">
            <a:xfrm>
              <a:off x="762" y="2462"/>
              <a:ext cx="0" cy="4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4" name="Line 474"/>
            <p:cNvSpPr>
              <a:spLocks noChangeShapeType="1"/>
            </p:cNvSpPr>
            <p:nvPr/>
          </p:nvSpPr>
          <p:spPr bwMode="auto">
            <a:xfrm>
              <a:off x="762" y="2507"/>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5" name="Line 475"/>
            <p:cNvSpPr>
              <a:spLocks noChangeShapeType="1"/>
            </p:cNvSpPr>
            <p:nvPr/>
          </p:nvSpPr>
          <p:spPr bwMode="auto">
            <a:xfrm>
              <a:off x="768" y="2519"/>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6" name="Line 476"/>
            <p:cNvSpPr>
              <a:spLocks noChangeShapeType="1"/>
            </p:cNvSpPr>
            <p:nvPr/>
          </p:nvSpPr>
          <p:spPr bwMode="auto">
            <a:xfrm>
              <a:off x="774" y="2530"/>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7" name="Line 477"/>
            <p:cNvSpPr>
              <a:spLocks noChangeShapeType="1"/>
            </p:cNvSpPr>
            <p:nvPr/>
          </p:nvSpPr>
          <p:spPr bwMode="auto">
            <a:xfrm>
              <a:off x="780" y="2536"/>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8" name="Line 478"/>
            <p:cNvSpPr>
              <a:spLocks noChangeShapeType="1"/>
            </p:cNvSpPr>
            <p:nvPr/>
          </p:nvSpPr>
          <p:spPr bwMode="auto">
            <a:xfrm>
              <a:off x="797" y="2547"/>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49" name="Line 479"/>
            <p:cNvSpPr>
              <a:spLocks noChangeShapeType="1"/>
            </p:cNvSpPr>
            <p:nvPr/>
          </p:nvSpPr>
          <p:spPr bwMode="auto">
            <a:xfrm>
              <a:off x="814" y="2553"/>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0" name="Line 480"/>
            <p:cNvSpPr>
              <a:spLocks noChangeShapeType="1"/>
            </p:cNvSpPr>
            <p:nvPr/>
          </p:nvSpPr>
          <p:spPr bwMode="auto">
            <a:xfrm>
              <a:off x="831" y="2564"/>
              <a:ext cx="29"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1" name="Line 481"/>
            <p:cNvSpPr>
              <a:spLocks noChangeShapeType="1"/>
            </p:cNvSpPr>
            <p:nvPr/>
          </p:nvSpPr>
          <p:spPr bwMode="auto">
            <a:xfrm>
              <a:off x="860" y="2564"/>
              <a:ext cx="29"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2" name="Line 482"/>
            <p:cNvSpPr>
              <a:spLocks noChangeShapeType="1"/>
            </p:cNvSpPr>
            <p:nvPr/>
          </p:nvSpPr>
          <p:spPr bwMode="auto">
            <a:xfrm>
              <a:off x="883" y="257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3" name="Line 483"/>
            <p:cNvSpPr>
              <a:spLocks noChangeShapeType="1"/>
            </p:cNvSpPr>
            <p:nvPr/>
          </p:nvSpPr>
          <p:spPr bwMode="auto">
            <a:xfrm>
              <a:off x="917" y="2581"/>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4" name="Line 484"/>
            <p:cNvSpPr>
              <a:spLocks noChangeShapeType="1"/>
            </p:cNvSpPr>
            <p:nvPr/>
          </p:nvSpPr>
          <p:spPr bwMode="auto">
            <a:xfrm>
              <a:off x="952" y="2587"/>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5" name="Line 485"/>
            <p:cNvSpPr>
              <a:spLocks noChangeShapeType="1"/>
            </p:cNvSpPr>
            <p:nvPr/>
          </p:nvSpPr>
          <p:spPr bwMode="auto">
            <a:xfrm>
              <a:off x="992" y="2593"/>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6" name="Line 486"/>
            <p:cNvSpPr>
              <a:spLocks noChangeShapeType="1"/>
            </p:cNvSpPr>
            <p:nvPr/>
          </p:nvSpPr>
          <p:spPr bwMode="auto">
            <a:xfrm>
              <a:off x="1026" y="2593"/>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7" name="Line 487"/>
            <p:cNvSpPr>
              <a:spLocks noChangeShapeType="1"/>
            </p:cNvSpPr>
            <p:nvPr/>
          </p:nvSpPr>
          <p:spPr bwMode="auto">
            <a:xfrm>
              <a:off x="1072" y="259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8" name="Line 488"/>
            <p:cNvSpPr>
              <a:spLocks noChangeShapeType="1"/>
            </p:cNvSpPr>
            <p:nvPr/>
          </p:nvSpPr>
          <p:spPr bwMode="auto">
            <a:xfrm>
              <a:off x="1112" y="2604"/>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59" name="Line 489"/>
            <p:cNvSpPr>
              <a:spLocks noChangeShapeType="1"/>
            </p:cNvSpPr>
            <p:nvPr/>
          </p:nvSpPr>
          <p:spPr bwMode="auto">
            <a:xfrm>
              <a:off x="1158" y="2610"/>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0" name="Line 490"/>
            <p:cNvSpPr>
              <a:spLocks noChangeShapeType="1"/>
            </p:cNvSpPr>
            <p:nvPr/>
          </p:nvSpPr>
          <p:spPr bwMode="auto">
            <a:xfrm>
              <a:off x="1204" y="2610"/>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1" name="Line 491"/>
            <p:cNvSpPr>
              <a:spLocks noChangeShapeType="1"/>
            </p:cNvSpPr>
            <p:nvPr/>
          </p:nvSpPr>
          <p:spPr bwMode="auto">
            <a:xfrm>
              <a:off x="1250" y="261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2" name="Line 492"/>
            <p:cNvSpPr>
              <a:spLocks noChangeShapeType="1"/>
            </p:cNvSpPr>
            <p:nvPr/>
          </p:nvSpPr>
          <p:spPr bwMode="auto">
            <a:xfrm>
              <a:off x="1296" y="2616"/>
              <a:ext cx="52"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3" name="Line 493"/>
            <p:cNvSpPr>
              <a:spLocks noChangeShapeType="1"/>
            </p:cNvSpPr>
            <p:nvPr/>
          </p:nvSpPr>
          <p:spPr bwMode="auto">
            <a:xfrm flipV="1">
              <a:off x="1347" y="2616"/>
              <a:ext cx="57"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4" name="Line 494"/>
            <p:cNvSpPr>
              <a:spLocks noChangeShapeType="1"/>
            </p:cNvSpPr>
            <p:nvPr/>
          </p:nvSpPr>
          <p:spPr bwMode="auto">
            <a:xfrm flipV="1">
              <a:off x="1405" y="2616"/>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5" name="Line 495"/>
            <p:cNvSpPr>
              <a:spLocks noChangeShapeType="1"/>
            </p:cNvSpPr>
            <p:nvPr/>
          </p:nvSpPr>
          <p:spPr bwMode="auto">
            <a:xfrm flipV="1">
              <a:off x="1451" y="2610"/>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6" name="Line 496"/>
            <p:cNvSpPr>
              <a:spLocks noChangeShapeType="1"/>
            </p:cNvSpPr>
            <p:nvPr/>
          </p:nvSpPr>
          <p:spPr bwMode="auto">
            <a:xfrm flipV="1">
              <a:off x="1496" y="2610"/>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7" name="Line 497"/>
            <p:cNvSpPr>
              <a:spLocks noChangeShapeType="1"/>
            </p:cNvSpPr>
            <p:nvPr/>
          </p:nvSpPr>
          <p:spPr bwMode="auto">
            <a:xfrm flipV="1">
              <a:off x="1542" y="2604"/>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8" name="Line 498"/>
            <p:cNvSpPr>
              <a:spLocks noChangeShapeType="1"/>
            </p:cNvSpPr>
            <p:nvPr/>
          </p:nvSpPr>
          <p:spPr bwMode="auto">
            <a:xfrm flipV="1">
              <a:off x="1594" y="2598"/>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69" name="Line 499"/>
            <p:cNvSpPr>
              <a:spLocks noChangeShapeType="1"/>
            </p:cNvSpPr>
            <p:nvPr/>
          </p:nvSpPr>
          <p:spPr bwMode="auto">
            <a:xfrm flipV="1">
              <a:off x="1634" y="2593"/>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0" name="Line 500"/>
            <p:cNvSpPr>
              <a:spLocks noChangeShapeType="1"/>
            </p:cNvSpPr>
            <p:nvPr/>
          </p:nvSpPr>
          <p:spPr bwMode="auto">
            <a:xfrm flipV="1">
              <a:off x="1674" y="2593"/>
              <a:ext cx="34"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1" name="Line 501"/>
            <p:cNvSpPr>
              <a:spLocks noChangeShapeType="1"/>
            </p:cNvSpPr>
            <p:nvPr/>
          </p:nvSpPr>
          <p:spPr bwMode="auto">
            <a:xfrm flipV="1">
              <a:off x="1709" y="2587"/>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2" name="Line 502"/>
            <p:cNvSpPr>
              <a:spLocks noChangeShapeType="1"/>
            </p:cNvSpPr>
            <p:nvPr/>
          </p:nvSpPr>
          <p:spPr bwMode="auto">
            <a:xfrm flipV="1">
              <a:off x="1749" y="2581"/>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3" name="Line 503"/>
            <p:cNvSpPr>
              <a:spLocks noChangeShapeType="1"/>
            </p:cNvSpPr>
            <p:nvPr/>
          </p:nvSpPr>
          <p:spPr bwMode="auto">
            <a:xfrm flipV="1">
              <a:off x="1783" y="257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4" name="Line 504"/>
            <p:cNvSpPr>
              <a:spLocks noChangeShapeType="1"/>
            </p:cNvSpPr>
            <p:nvPr/>
          </p:nvSpPr>
          <p:spPr bwMode="auto">
            <a:xfrm flipV="1">
              <a:off x="1818" y="2564"/>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5" name="Line 505"/>
            <p:cNvSpPr>
              <a:spLocks noChangeShapeType="1"/>
            </p:cNvSpPr>
            <p:nvPr/>
          </p:nvSpPr>
          <p:spPr bwMode="auto">
            <a:xfrm flipV="1">
              <a:off x="1841" y="2564"/>
              <a:ext cx="23"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6" name="Line 506"/>
            <p:cNvSpPr>
              <a:spLocks noChangeShapeType="1"/>
            </p:cNvSpPr>
            <p:nvPr/>
          </p:nvSpPr>
          <p:spPr bwMode="auto">
            <a:xfrm flipV="1">
              <a:off x="1869" y="2553"/>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7" name="Line 507"/>
            <p:cNvSpPr>
              <a:spLocks noChangeShapeType="1"/>
            </p:cNvSpPr>
            <p:nvPr/>
          </p:nvSpPr>
          <p:spPr bwMode="auto">
            <a:xfrm flipV="1">
              <a:off x="1886" y="2547"/>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8" name="Line 508"/>
            <p:cNvSpPr>
              <a:spLocks noChangeShapeType="1"/>
            </p:cNvSpPr>
            <p:nvPr/>
          </p:nvSpPr>
          <p:spPr bwMode="auto">
            <a:xfrm flipV="1">
              <a:off x="1904" y="2536"/>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79" name="Line 509"/>
            <p:cNvSpPr>
              <a:spLocks noChangeShapeType="1"/>
            </p:cNvSpPr>
            <p:nvPr/>
          </p:nvSpPr>
          <p:spPr bwMode="auto">
            <a:xfrm flipV="1">
              <a:off x="1921" y="2530"/>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0" name="Line 510"/>
            <p:cNvSpPr>
              <a:spLocks noChangeShapeType="1"/>
            </p:cNvSpPr>
            <p:nvPr/>
          </p:nvSpPr>
          <p:spPr bwMode="auto">
            <a:xfrm flipV="1">
              <a:off x="1927" y="2519"/>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1" name="Line 511"/>
            <p:cNvSpPr>
              <a:spLocks noChangeShapeType="1"/>
            </p:cNvSpPr>
            <p:nvPr/>
          </p:nvSpPr>
          <p:spPr bwMode="auto">
            <a:xfrm flipV="1">
              <a:off x="1932" y="2507"/>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2" name="Line 512"/>
            <p:cNvSpPr>
              <a:spLocks noChangeShapeType="1"/>
            </p:cNvSpPr>
            <p:nvPr/>
          </p:nvSpPr>
          <p:spPr bwMode="auto">
            <a:xfrm flipV="1">
              <a:off x="1938" y="2462"/>
              <a:ext cx="0" cy="4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3" name="Line 513"/>
            <p:cNvSpPr>
              <a:spLocks noChangeShapeType="1"/>
            </p:cNvSpPr>
            <p:nvPr/>
          </p:nvSpPr>
          <p:spPr bwMode="auto">
            <a:xfrm flipH="1">
              <a:off x="1932" y="2462"/>
              <a:ext cx="6"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4" name="Line 514"/>
            <p:cNvSpPr>
              <a:spLocks noChangeShapeType="1"/>
            </p:cNvSpPr>
            <p:nvPr/>
          </p:nvSpPr>
          <p:spPr bwMode="auto">
            <a:xfrm flipH="1">
              <a:off x="1927" y="2473"/>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5" name="Line 515"/>
            <p:cNvSpPr>
              <a:spLocks noChangeShapeType="1"/>
            </p:cNvSpPr>
            <p:nvPr/>
          </p:nvSpPr>
          <p:spPr bwMode="auto">
            <a:xfrm flipH="1">
              <a:off x="1921" y="2484"/>
              <a:ext cx="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6" name="Line 516"/>
            <p:cNvSpPr>
              <a:spLocks noChangeShapeType="1"/>
            </p:cNvSpPr>
            <p:nvPr/>
          </p:nvSpPr>
          <p:spPr bwMode="auto">
            <a:xfrm flipH="1">
              <a:off x="1904" y="2490"/>
              <a:ext cx="17"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7" name="Line 517"/>
            <p:cNvSpPr>
              <a:spLocks noChangeShapeType="1"/>
            </p:cNvSpPr>
            <p:nvPr/>
          </p:nvSpPr>
          <p:spPr bwMode="auto">
            <a:xfrm flipH="1">
              <a:off x="1886" y="2502"/>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8" name="Line 518"/>
            <p:cNvSpPr>
              <a:spLocks noChangeShapeType="1"/>
            </p:cNvSpPr>
            <p:nvPr/>
          </p:nvSpPr>
          <p:spPr bwMode="auto">
            <a:xfrm flipH="1">
              <a:off x="1869" y="2507"/>
              <a:ext cx="17"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89" name="Line 519"/>
            <p:cNvSpPr>
              <a:spLocks noChangeShapeType="1"/>
            </p:cNvSpPr>
            <p:nvPr/>
          </p:nvSpPr>
          <p:spPr bwMode="auto">
            <a:xfrm flipH="1">
              <a:off x="1841" y="2513"/>
              <a:ext cx="23" cy="11"/>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0" name="Line 520"/>
            <p:cNvSpPr>
              <a:spLocks noChangeShapeType="1"/>
            </p:cNvSpPr>
            <p:nvPr/>
          </p:nvSpPr>
          <p:spPr bwMode="auto">
            <a:xfrm flipH="1">
              <a:off x="1818" y="2524"/>
              <a:ext cx="23"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1" name="Line 521"/>
            <p:cNvSpPr>
              <a:spLocks noChangeShapeType="1"/>
            </p:cNvSpPr>
            <p:nvPr/>
          </p:nvSpPr>
          <p:spPr bwMode="auto">
            <a:xfrm flipH="1">
              <a:off x="1783" y="2530"/>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2" name="Line 522"/>
            <p:cNvSpPr>
              <a:spLocks noChangeShapeType="1"/>
            </p:cNvSpPr>
            <p:nvPr/>
          </p:nvSpPr>
          <p:spPr bwMode="auto">
            <a:xfrm flipH="1">
              <a:off x="1749" y="2536"/>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3" name="Line 523"/>
            <p:cNvSpPr>
              <a:spLocks noChangeShapeType="1"/>
            </p:cNvSpPr>
            <p:nvPr/>
          </p:nvSpPr>
          <p:spPr bwMode="auto">
            <a:xfrm flipH="1">
              <a:off x="1709" y="2541"/>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4" name="Line 524"/>
            <p:cNvSpPr>
              <a:spLocks noChangeShapeType="1"/>
            </p:cNvSpPr>
            <p:nvPr/>
          </p:nvSpPr>
          <p:spPr bwMode="auto">
            <a:xfrm flipH="1">
              <a:off x="1674" y="2547"/>
              <a:ext cx="34"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5" name="Line 525"/>
            <p:cNvSpPr>
              <a:spLocks noChangeShapeType="1"/>
            </p:cNvSpPr>
            <p:nvPr/>
          </p:nvSpPr>
          <p:spPr bwMode="auto">
            <a:xfrm flipH="1">
              <a:off x="1634" y="2553"/>
              <a:ext cx="40"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6" name="Line 526"/>
            <p:cNvSpPr>
              <a:spLocks noChangeShapeType="1"/>
            </p:cNvSpPr>
            <p:nvPr/>
          </p:nvSpPr>
          <p:spPr bwMode="auto">
            <a:xfrm flipH="1">
              <a:off x="1594" y="2559"/>
              <a:ext cx="40"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7" name="Line 527"/>
            <p:cNvSpPr>
              <a:spLocks noChangeShapeType="1"/>
            </p:cNvSpPr>
            <p:nvPr/>
          </p:nvSpPr>
          <p:spPr bwMode="auto">
            <a:xfrm flipH="1">
              <a:off x="1542" y="2559"/>
              <a:ext cx="46" cy="6"/>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8" name="Line 528"/>
            <p:cNvSpPr>
              <a:spLocks noChangeShapeType="1"/>
            </p:cNvSpPr>
            <p:nvPr/>
          </p:nvSpPr>
          <p:spPr bwMode="auto">
            <a:xfrm flipH="1">
              <a:off x="1496" y="256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199" name="Line 529"/>
            <p:cNvSpPr>
              <a:spLocks noChangeShapeType="1"/>
            </p:cNvSpPr>
            <p:nvPr/>
          </p:nvSpPr>
          <p:spPr bwMode="auto">
            <a:xfrm flipH="1">
              <a:off x="1451" y="256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0" name="Line 530"/>
            <p:cNvSpPr>
              <a:spLocks noChangeShapeType="1"/>
            </p:cNvSpPr>
            <p:nvPr/>
          </p:nvSpPr>
          <p:spPr bwMode="auto">
            <a:xfrm flipH="1">
              <a:off x="1405" y="2564"/>
              <a:ext cx="46"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1" name="Line 531"/>
            <p:cNvSpPr>
              <a:spLocks noChangeShapeType="1"/>
            </p:cNvSpPr>
            <p:nvPr/>
          </p:nvSpPr>
          <p:spPr bwMode="auto">
            <a:xfrm flipH="1">
              <a:off x="1347" y="2564"/>
              <a:ext cx="57" cy="0"/>
            </a:xfrm>
            <a:prstGeom prst="line">
              <a:avLst/>
            </a:prstGeom>
            <a:grpFill/>
            <a:ln w="4">
              <a:solidFill>
                <a:schemeClr val="bg1"/>
              </a:solidFill>
              <a:prstDash val="solid"/>
              <a:round/>
              <a:headEnd/>
              <a:tailEnd/>
            </a:ln>
            <a:extLst/>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2" name="Freeform 532"/>
            <p:cNvSpPr>
              <a:spLocks/>
            </p:cNvSpPr>
            <p:nvPr/>
          </p:nvSpPr>
          <p:spPr bwMode="auto">
            <a:xfrm>
              <a:off x="252" y="1441"/>
              <a:ext cx="895" cy="108"/>
            </a:xfrm>
            <a:custGeom>
              <a:avLst/>
              <a:gdLst>
                <a:gd name="T0" fmla="*/ 311 w 1780"/>
                <a:gd name="T1" fmla="*/ 0 h 211"/>
                <a:gd name="T2" fmla="*/ 367 w 1780"/>
                <a:gd name="T3" fmla="*/ 0 h 211"/>
                <a:gd name="T4" fmla="*/ 505 w 1780"/>
                <a:gd name="T5" fmla="*/ 0 h 211"/>
                <a:gd name="T6" fmla="*/ 593 w 1780"/>
                <a:gd name="T7" fmla="*/ 0 h 211"/>
                <a:gd name="T8" fmla="*/ 701 w 1780"/>
                <a:gd name="T9" fmla="*/ 0 h 211"/>
                <a:gd name="T10" fmla="*/ 833 w 1780"/>
                <a:gd name="T11" fmla="*/ 0 h 211"/>
                <a:gd name="T12" fmla="*/ 1082 w 1780"/>
                <a:gd name="T13" fmla="*/ 0 h 211"/>
                <a:gd name="T14" fmla="*/ 1285 w 1780"/>
                <a:gd name="T15" fmla="*/ 0 h 211"/>
                <a:gd name="T16" fmla="*/ 1521 w 1780"/>
                <a:gd name="T17" fmla="*/ 0 h 211"/>
                <a:gd name="T18" fmla="*/ 1550 w 1780"/>
                <a:gd name="T19" fmla="*/ 6 h 211"/>
                <a:gd name="T20" fmla="*/ 1577 w 1780"/>
                <a:gd name="T21" fmla="*/ 20 h 211"/>
                <a:gd name="T22" fmla="*/ 1578 w 1780"/>
                <a:gd name="T23" fmla="*/ 21 h 211"/>
                <a:gd name="T24" fmla="*/ 1580 w 1780"/>
                <a:gd name="T25" fmla="*/ 22 h 211"/>
                <a:gd name="T26" fmla="*/ 1587 w 1780"/>
                <a:gd name="T27" fmla="*/ 29 h 211"/>
                <a:gd name="T28" fmla="*/ 1603 w 1780"/>
                <a:gd name="T29" fmla="*/ 40 h 211"/>
                <a:gd name="T30" fmla="*/ 1627 w 1780"/>
                <a:gd name="T31" fmla="*/ 59 h 211"/>
                <a:gd name="T32" fmla="*/ 1663 w 1780"/>
                <a:gd name="T33" fmla="*/ 87 h 211"/>
                <a:gd name="T34" fmla="*/ 1713 w 1780"/>
                <a:gd name="T35" fmla="*/ 127 h 211"/>
                <a:gd name="T36" fmla="*/ 1780 w 1780"/>
                <a:gd name="T37" fmla="*/ 180 h 211"/>
                <a:gd name="T38" fmla="*/ 1726 w 1780"/>
                <a:gd name="T39" fmla="*/ 164 h 211"/>
                <a:gd name="T40" fmla="*/ 138 w 1780"/>
                <a:gd name="T41" fmla="*/ 162 h 211"/>
                <a:gd name="T42" fmla="*/ 65 w 1780"/>
                <a:gd name="T43" fmla="*/ 175 h 211"/>
                <a:gd name="T44" fmla="*/ 2 w 1780"/>
                <a:gd name="T45" fmla="*/ 211 h 211"/>
                <a:gd name="T46" fmla="*/ 2 w 1780"/>
                <a:gd name="T47" fmla="*/ 211 h 211"/>
                <a:gd name="T48" fmla="*/ 0 w 1780"/>
                <a:gd name="T49" fmla="*/ 211 h 211"/>
                <a:gd name="T50" fmla="*/ 1 w 1780"/>
                <a:gd name="T51" fmla="*/ 211 h 211"/>
                <a:gd name="T52" fmla="*/ 7 w 1780"/>
                <a:gd name="T53" fmla="*/ 206 h 211"/>
                <a:gd name="T54" fmla="*/ 17 w 1780"/>
                <a:gd name="T55" fmla="*/ 198 h 211"/>
                <a:gd name="T56" fmla="*/ 36 w 1780"/>
                <a:gd name="T57" fmla="*/ 183 h 211"/>
                <a:gd name="T58" fmla="*/ 66 w 1780"/>
                <a:gd name="T59" fmla="*/ 160 h 211"/>
                <a:gd name="T60" fmla="*/ 110 w 1780"/>
                <a:gd name="T61" fmla="*/ 126 h 211"/>
                <a:gd name="T62" fmla="*/ 168 w 1780"/>
                <a:gd name="T63" fmla="*/ 80 h 211"/>
                <a:gd name="T64" fmla="*/ 244 w 1780"/>
                <a:gd name="T65" fmla="*/ 20 h 211"/>
                <a:gd name="T66" fmla="*/ 271 w 1780"/>
                <a:gd name="T67" fmla="*/ 6 h 211"/>
                <a:gd name="T68" fmla="*/ 301 w 1780"/>
                <a:gd name="T69" fmla="*/ 0 h 211"/>
                <a:gd name="T70" fmla="*/ 301 w 1780"/>
                <a:gd name="T71" fmla="*/ 0 h 211"/>
                <a:gd name="T72" fmla="*/ 303 w 1780"/>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1">
                  <a:moveTo>
                    <a:pt x="307" y="0"/>
                  </a:moveTo>
                  <a:lnTo>
                    <a:pt x="311" y="0"/>
                  </a:lnTo>
                  <a:lnTo>
                    <a:pt x="350" y="0"/>
                  </a:lnTo>
                  <a:lnTo>
                    <a:pt x="367" y="0"/>
                  </a:lnTo>
                  <a:lnTo>
                    <a:pt x="387" y="0"/>
                  </a:lnTo>
                  <a:lnTo>
                    <a:pt x="505" y="0"/>
                  </a:lnTo>
                  <a:lnTo>
                    <a:pt x="546" y="0"/>
                  </a:lnTo>
                  <a:lnTo>
                    <a:pt x="593" y="0"/>
                  </a:lnTo>
                  <a:lnTo>
                    <a:pt x="644" y="0"/>
                  </a:lnTo>
                  <a:lnTo>
                    <a:pt x="701" y="0"/>
                  </a:lnTo>
                  <a:lnTo>
                    <a:pt x="764" y="0"/>
                  </a:lnTo>
                  <a:lnTo>
                    <a:pt x="833" y="0"/>
                  </a:lnTo>
                  <a:lnTo>
                    <a:pt x="993" y="0"/>
                  </a:lnTo>
                  <a:lnTo>
                    <a:pt x="1082" y="0"/>
                  </a:lnTo>
                  <a:lnTo>
                    <a:pt x="1180" y="0"/>
                  </a:lnTo>
                  <a:lnTo>
                    <a:pt x="1285" y="0"/>
                  </a:lnTo>
                  <a:lnTo>
                    <a:pt x="1398" y="0"/>
                  </a:lnTo>
                  <a:lnTo>
                    <a:pt x="1521" y="0"/>
                  </a:lnTo>
                  <a:lnTo>
                    <a:pt x="1535" y="2"/>
                  </a:lnTo>
                  <a:lnTo>
                    <a:pt x="1550" y="6"/>
                  </a:lnTo>
                  <a:lnTo>
                    <a:pt x="1565" y="13"/>
                  </a:lnTo>
                  <a:lnTo>
                    <a:pt x="1577" y="20"/>
                  </a:lnTo>
                  <a:lnTo>
                    <a:pt x="1577" y="20"/>
                  </a:lnTo>
                  <a:lnTo>
                    <a:pt x="1578" y="21"/>
                  </a:lnTo>
                  <a:lnTo>
                    <a:pt x="1578" y="21"/>
                  </a:lnTo>
                  <a:lnTo>
                    <a:pt x="1580" y="22"/>
                  </a:lnTo>
                  <a:lnTo>
                    <a:pt x="1584" y="24"/>
                  </a:lnTo>
                  <a:lnTo>
                    <a:pt x="1587" y="29"/>
                  </a:lnTo>
                  <a:lnTo>
                    <a:pt x="1594" y="34"/>
                  </a:lnTo>
                  <a:lnTo>
                    <a:pt x="1603" y="40"/>
                  </a:lnTo>
                  <a:lnTo>
                    <a:pt x="1613" y="49"/>
                  </a:lnTo>
                  <a:lnTo>
                    <a:pt x="1627" y="59"/>
                  </a:lnTo>
                  <a:lnTo>
                    <a:pt x="1643" y="72"/>
                  </a:lnTo>
                  <a:lnTo>
                    <a:pt x="1663" y="87"/>
                  </a:lnTo>
                  <a:lnTo>
                    <a:pt x="1687" y="106"/>
                  </a:lnTo>
                  <a:lnTo>
                    <a:pt x="1713" y="127"/>
                  </a:lnTo>
                  <a:lnTo>
                    <a:pt x="1745" y="152"/>
                  </a:lnTo>
                  <a:lnTo>
                    <a:pt x="1780" y="180"/>
                  </a:lnTo>
                  <a:lnTo>
                    <a:pt x="1754" y="170"/>
                  </a:lnTo>
                  <a:lnTo>
                    <a:pt x="1726" y="164"/>
                  </a:lnTo>
                  <a:lnTo>
                    <a:pt x="1697" y="162"/>
                  </a:lnTo>
                  <a:lnTo>
                    <a:pt x="138" y="162"/>
                  </a:lnTo>
                  <a:lnTo>
                    <a:pt x="100" y="166"/>
                  </a:lnTo>
                  <a:lnTo>
                    <a:pt x="65" y="175"/>
                  </a:lnTo>
                  <a:lnTo>
                    <a:pt x="33" y="191"/>
                  </a:lnTo>
                  <a:lnTo>
                    <a:pt x="2" y="211"/>
                  </a:lnTo>
                  <a:lnTo>
                    <a:pt x="2" y="211"/>
                  </a:lnTo>
                  <a:lnTo>
                    <a:pt x="2" y="211"/>
                  </a:lnTo>
                  <a:lnTo>
                    <a:pt x="0" y="211"/>
                  </a:lnTo>
                  <a:lnTo>
                    <a:pt x="0" y="211"/>
                  </a:lnTo>
                  <a:lnTo>
                    <a:pt x="1" y="211"/>
                  </a:lnTo>
                  <a:lnTo>
                    <a:pt x="1" y="211"/>
                  </a:lnTo>
                  <a:lnTo>
                    <a:pt x="3" y="209"/>
                  </a:lnTo>
                  <a:lnTo>
                    <a:pt x="7" y="206"/>
                  </a:lnTo>
                  <a:lnTo>
                    <a:pt x="10" y="203"/>
                  </a:lnTo>
                  <a:lnTo>
                    <a:pt x="17" y="198"/>
                  </a:lnTo>
                  <a:lnTo>
                    <a:pt x="26" y="191"/>
                  </a:lnTo>
                  <a:lnTo>
                    <a:pt x="36" y="183"/>
                  </a:lnTo>
                  <a:lnTo>
                    <a:pt x="50" y="173"/>
                  </a:lnTo>
                  <a:lnTo>
                    <a:pt x="66" y="160"/>
                  </a:lnTo>
                  <a:lnTo>
                    <a:pt x="86" y="145"/>
                  </a:lnTo>
                  <a:lnTo>
                    <a:pt x="110" y="126"/>
                  </a:lnTo>
                  <a:lnTo>
                    <a:pt x="136" y="105"/>
                  </a:lnTo>
                  <a:lnTo>
                    <a:pt x="168" y="80"/>
                  </a:lnTo>
                  <a:lnTo>
                    <a:pt x="203" y="52"/>
                  </a:lnTo>
                  <a:lnTo>
                    <a:pt x="244" y="20"/>
                  </a:lnTo>
                  <a:lnTo>
                    <a:pt x="255" y="13"/>
                  </a:lnTo>
                  <a:lnTo>
                    <a:pt x="271" y="6"/>
                  </a:lnTo>
                  <a:lnTo>
                    <a:pt x="286" y="2"/>
                  </a:lnTo>
                  <a:lnTo>
                    <a:pt x="301" y="0"/>
                  </a:lnTo>
                  <a:lnTo>
                    <a:pt x="301" y="0"/>
                  </a:lnTo>
                  <a:lnTo>
                    <a:pt x="301" y="0"/>
                  </a:lnTo>
                  <a:lnTo>
                    <a:pt x="302" y="0"/>
                  </a:lnTo>
                  <a:lnTo>
                    <a:pt x="303" y="0"/>
                  </a:lnTo>
                  <a:lnTo>
                    <a:pt x="307"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3" name="Freeform 533"/>
            <p:cNvSpPr>
              <a:spLocks noEditPoints="1"/>
            </p:cNvSpPr>
            <p:nvPr/>
          </p:nvSpPr>
          <p:spPr bwMode="auto">
            <a:xfrm>
              <a:off x="229" y="1413"/>
              <a:ext cx="963" cy="120"/>
            </a:xfrm>
            <a:custGeom>
              <a:avLst/>
              <a:gdLst>
                <a:gd name="T0" fmla="*/ 338 w 1921"/>
                <a:gd name="T1" fmla="*/ 32 h 247"/>
                <a:gd name="T2" fmla="*/ 311 w 1921"/>
                <a:gd name="T3" fmla="*/ 42 h 247"/>
                <a:gd name="T4" fmla="*/ 302 w 1921"/>
                <a:gd name="T5" fmla="*/ 48 h 247"/>
                <a:gd name="T6" fmla="*/ 261 w 1921"/>
                <a:gd name="T7" fmla="*/ 79 h 247"/>
                <a:gd name="T8" fmla="*/ 224 w 1921"/>
                <a:gd name="T9" fmla="*/ 109 h 247"/>
                <a:gd name="T10" fmla="*/ 191 w 1921"/>
                <a:gd name="T11" fmla="*/ 135 h 247"/>
                <a:gd name="T12" fmla="*/ 153 w 1921"/>
                <a:gd name="T13" fmla="*/ 164 h 247"/>
                <a:gd name="T14" fmla="*/ 1762 w 1921"/>
                <a:gd name="T15" fmla="*/ 162 h 247"/>
                <a:gd name="T16" fmla="*/ 1724 w 1921"/>
                <a:gd name="T17" fmla="*/ 132 h 247"/>
                <a:gd name="T18" fmla="*/ 1681 w 1921"/>
                <a:gd name="T19" fmla="*/ 98 h 247"/>
                <a:gd name="T20" fmla="*/ 1650 w 1921"/>
                <a:gd name="T21" fmla="*/ 74 h 247"/>
                <a:gd name="T22" fmla="*/ 1632 w 1921"/>
                <a:gd name="T23" fmla="*/ 59 h 247"/>
                <a:gd name="T24" fmla="*/ 1621 w 1921"/>
                <a:gd name="T25" fmla="*/ 51 h 247"/>
                <a:gd name="T26" fmla="*/ 1617 w 1921"/>
                <a:gd name="T27" fmla="*/ 46 h 247"/>
                <a:gd name="T28" fmla="*/ 1617 w 1921"/>
                <a:gd name="T29" fmla="*/ 48 h 247"/>
                <a:gd name="T30" fmla="*/ 1608 w 1921"/>
                <a:gd name="T31" fmla="*/ 42 h 247"/>
                <a:gd name="T32" fmla="*/ 1582 w 1921"/>
                <a:gd name="T33" fmla="*/ 32 h 247"/>
                <a:gd name="T34" fmla="*/ 350 w 1921"/>
                <a:gd name="T35" fmla="*/ 31 h 247"/>
                <a:gd name="T36" fmla="*/ 1570 w 1921"/>
                <a:gd name="T37" fmla="*/ 0 h 247"/>
                <a:gd name="T38" fmla="*/ 1591 w 1921"/>
                <a:gd name="T39" fmla="*/ 2 h 247"/>
                <a:gd name="T40" fmla="*/ 1621 w 1921"/>
                <a:gd name="T41" fmla="*/ 13 h 247"/>
                <a:gd name="T42" fmla="*/ 1636 w 1921"/>
                <a:gd name="T43" fmla="*/ 23 h 247"/>
                <a:gd name="T44" fmla="*/ 1639 w 1921"/>
                <a:gd name="T45" fmla="*/ 24 h 247"/>
                <a:gd name="T46" fmla="*/ 1643 w 1921"/>
                <a:gd name="T47" fmla="*/ 29 h 247"/>
                <a:gd name="T48" fmla="*/ 1654 w 1921"/>
                <a:gd name="T49" fmla="*/ 37 h 247"/>
                <a:gd name="T50" fmla="*/ 1673 w 1921"/>
                <a:gd name="T51" fmla="*/ 52 h 247"/>
                <a:gd name="T52" fmla="*/ 1703 w 1921"/>
                <a:gd name="T53" fmla="*/ 76 h 247"/>
                <a:gd name="T54" fmla="*/ 1746 w 1921"/>
                <a:gd name="T55" fmla="*/ 109 h 247"/>
                <a:gd name="T56" fmla="*/ 1804 w 1921"/>
                <a:gd name="T57" fmla="*/ 155 h 247"/>
                <a:gd name="T58" fmla="*/ 1921 w 1921"/>
                <a:gd name="T59" fmla="*/ 247 h 247"/>
                <a:gd name="T60" fmla="*/ 1820 w 1921"/>
                <a:gd name="T61" fmla="*/ 207 h 247"/>
                <a:gd name="T62" fmla="*/ 1820 w 1921"/>
                <a:gd name="T63" fmla="*/ 207 h 247"/>
                <a:gd name="T64" fmla="*/ 1782 w 1921"/>
                <a:gd name="T65" fmla="*/ 196 h 247"/>
                <a:gd name="T66" fmla="*/ 168 w 1921"/>
                <a:gd name="T67" fmla="*/ 193 h 247"/>
                <a:gd name="T68" fmla="*/ 138 w 1921"/>
                <a:gd name="T69" fmla="*/ 199 h 247"/>
                <a:gd name="T70" fmla="*/ 104 w 1921"/>
                <a:gd name="T71" fmla="*/ 212 h 247"/>
                <a:gd name="T72" fmla="*/ 75 w 1921"/>
                <a:gd name="T73" fmla="*/ 228 h 247"/>
                <a:gd name="T74" fmla="*/ 57 w 1921"/>
                <a:gd name="T75" fmla="*/ 242 h 247"/>
                <a:gd name="T76" fmla="*/ 41 w 1921"/>
                <a:gd name="T77" fmla="*/ 213 h 247"/>
                <a:gd name="T78" fmla="*/ 40 w 1921"/>
                <a:gd name="T79" fmla="*/ 213 h 247"/>
                <a:gd name="T80" fmla="*/ 45 w 1921"/>
                <a:gd name="T81" fmla="*/ 210 h 247"/>
                <a:gd name="T82" fmla="*/ 58 w 1921"/>
                <a:gd name="T83" fmla="*/ 199 h 247"/>
                <a:gd name="T84" fmla="*/ 82 w 1921"/>
                <a:gd name="T85" fmla="*/ 181 h 247"/>
                <a:gd name="T86" fmla="*/ 117 w 1921"/>
                <a:gd name="T87" fmla="*/ 153 h 247"/>
                <a:gd name="T88" fmla="*/ 169 w 1921"/>
                <a:gd name="T89" fmla="*/ 113 h 247"/>
                <a:gd name="T90" fmla="*/ 202 w 1921"/>
                <a:gd name="T91" fmla="*/ 87 h 247"/>
                <a:gd name="T92" fmla="*/ 239 w 1921"/>
                <a:gd name="T93" fmla="*/ 57 h 247"/>
                <a:gd name="T94" fmla="*/ 283 w 1921"/>
                <a:gd name="T95" fmla="*/ 23 h 247"/>
                <a:gd name="T96" fmla="*/ 299 w 1921"/>
                <a:gd name="T97" fmla="*/ 13 h 247"/>
                <a:gd name="T98" fmla="*/ 329 w 1921"/>
                <a:gd name="T99" fmla="*/ 2 h 247"/>
                <a:gd name="T100" fmla="*/ 350 w 1921"/>
                <a:gd name="T10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1" h="247">
                  <a:moveTo>
                    <a:pt x="350" y="31"/>
                  </a:moveTo>
                  <a:lnTo>
                    <a:pt x="338" y="32"/>
                  </a:lnTo>
                  <a:lnTo>
                    <a:pt x="327" y="36"/>
                  </a:lnTo>
                  <a:lnTo>
                    <a:pt x="311" y="42"/>
                  </a:lnTo>
                  <a:lnTo>
                    <a:pt x="311" y="42"/>
                  </a:lnTo>
                  <a:lnTo>
                    <a:pt x="302" y="48"/>
                  </a:lnTo>
                  <a:lnTo>
                    <a:pt x="282" y="63"/>
                  </a:lnTo>
                  <a:lnTo>
                    <a:pt x="261" y="79"/>
                  </a:lnTo>
                  <a:lnTo>
                    <a:pt x="241" y="94"/>
                  </a:lnTo>
                  <a:lnTo>
                    <a:pt x="224" y="109"/>
                  </a:lnTo>
                  <a:lnTo>
                    <a:pt x="206" y="122"/>
                  </a:lnTo>
                  <a:lnTo>
                    <a:pt x="191" y="135"/>
                  </a:lnTo>
                  <a:lnTo>
                    <a:pt x="163" y="156"/>
                  </a:lnTo>
                  <a:lnTo>
                    <a:pt x="153" y="164"/>
                  </a:lnTo>
                  <a:lnTo>
                    <a:pt x="168" y="162"/>
                  </a:lnTo>
                  <a:lnTo>
                    <a:pt x="1762" y="162"/>
                  </a:lnTo>
                  <a:lnTo>
                    <a:pt x="1751" y="153"/>
                  </a:lnTo>
                  <a:lnTo>
                    <a:pt x="1724" y="132"/>
                  </a:lnTo>
                  <a:lnTo>
                    <a:pt x="1701" y="113"/>
                  </a:lnTo>
                  <a:lnTo>
                    <a:pt x="1681" y="98"/>
                  </a:lnTo>
                  <a:lnTo>
                    <a:pt x="1664" y="85"/>
                  </a:lnTo>
                  <a:lnTo>
                    <a:pt x="1650" y="74"/>
                  </a:lnTo>
                  <a:lnTo>
                    <a:pt x="1640" y="66"/>
                  </a:lnTo>
                  <a:lnTo>
                    <a:pt x="1632" y="59"/>
                  </a:lnTo>
                  <a:lnTo>
                    <a:pt x="1626" y="55"/>
                  </a:lnTo>
                  <a:lnTo>
                    <a:pt x="1621" y="51"/>
                  </a:lnTo>
                  <a:lnTo>
                    <a:pt x="1618" y="49"/>
                  </a:lnTo>
                  <a:lnTo>
                    <a:pt x="1617" y="46"/>
                  </a:lnTo>
                  <a:lnTo>
                    <a:pt x="1615" y="46"/>
                  </a:lnTo>
                  <a:lnTo>
                    <a:pt x="1617" y="48"/>
                  </a:lnTo>
                  <a:lnTo>
                    <a:pt x="1613" y="44"/>
                  </a:lnTo>
                  <a:lnTo>
                    <a:pt x="1608" y="42"/>
                  </a:lnTo>
                  <a:lnTo>
                    <a:pt x="1593" y="36"/>
                  </a:lnTo>
                  <a:lnTo>
                    <a:pt x="1582" y="32"/>
                  </a:lnTo>
                  <a:lnTo>
                    <a:pt x="1570" y="31"/>
                  </a:lnTo>
                  <a:lnTo>
                    <a:pt x="350" y="31"/>
                  </a:lnTo>
                  <a:close/>
                  <a:moveTo>
                    <a:pt x="350" y="0"/>
                  </a:moveTo>
                  <a:lnTo>
                    <a:pt x="1570" y="0"/>
                  </a:lnTo>
                  <a:lnTo>
                    <a:pt x="1584" y="1"/>
                  </a:lnTo>
                  <a:lnTo>
                    <a:pt x="1591" y="2"/>
                  </a:lnTo>
                  <a:lnTo>
                    <a:pt x="1606" y="7"/>
                  </a:lnTo>
                  <a:lnTo>
                    <a:pt x="1621" y="13"/>
                  </a:lnTo>
                  <a:lnTo>
                    <a:pt x="1627" y="16"/>
                  </a:lnTo>
                  <a:lnTo>
                    <a:pt x="1636" y="23"/>
                  </a:lnTo>
                  <a:lnTo>
                    <a:pt x="1638" y="24"/>
                  </a:lnTo>
                  <a:lnTo>
                    <a:pt x="1639" y="24"/>
                  </a:lnTo>
                  <a:lnTo>
                    <a:pt x="1640" y="27"/>
                  </a:lnTo>
                  <a:lnTo>
                    <a:pt x="1643" y="29"/>
                  </a:lnTo>
                  <a:lnTo>
                    <a:pt x="1648" y="32"/>
                  </a:lnTo>
                  <a:lnTo>
                    <a:pt x="1654" y="37"/>
                  </a:lnTo>
                  <a:lnTo>
                    <a:pt x="1662" y="44"/>
                  </a:lnTo>
                  <a:lnTo>
                    <a:pt x="1673" y="52"/>
                  </a:lnTo>
                  <a:lnTo>
                    <a:pt x="1687" y="63"/>
                  </a:lnTo>
                  <a:lnTo>
                    <a:pt x="1703" y="76"/>
                  </a:lnTo>
                  <a:lnTo>
                    <a:pt x="1723" y="91"/>
                  </a:lnTo>
                  <a:lnTo>
                    <a:pt x="1746" y="109"/>
                  </a:lnTo>
                  <a:lnTo>
                    <a:pt x="1773" y="130"/>
                  </a:lnTo>
                  <a:lnTo>
                    <a:pt x="1804" y="155"/>
                  </a:lnTo>
                  <a:lnTo>
                    <a:pt x="1839" y="183"/>
                  </a:lnTo>
                  <a:lnTo>
                    <a:pt x="1921" y="247"/>
                  </a:lnTo>
                  <a:lnTo>
                    <a:pt x="1823" y="209"/>
                  </a:lnTo>
                  <a:lnTo>
                    <a:pt x="1820" y="207"/>
                  </a:lnTo>
                  <a:lnTo>
                    <a:pt x="1820" y="207"/>
                  </a:lnTo>
                  <a:lnTo>
                    <a:pt x="1820" y="207"/>
                  </a:lnTo>
                  <a:lnTo>
                    <a:pt x="1803" y="202"/>
                  </a:lnTo>
                  <a:lnTo>
                    <a:pt x="1782" y="196"/>
                  </a:lnTo>
                  <a:lnTo>
                    <a:pt x="1768" y="193"/>
                  </a:lnTo>
                  <a:lnTo>
                    <a:pt x="168" y="193"/>
                  </a:lnTo>
                  <a:lnTo>
                    <a:pt x="152" y="196"/>
                  </a:lnTo>
                  <a:lnTo>
                    <a:pt x="138" y="199"/>
                  </a:lnTo>
                  <a:lnTo>
                    <a:pt x="120" y="205"/>
                  </a:lnTo>
                  <a:lnTo>
                    <a:pt x="104" y="212"/>
                  </a:lnTo>
                  <a:lnTo>
                    <a:pt x="87" y="220"/>
                  </a:lnTo>
                  <a:lnTo>
                    <a:pt x="75" y="228"/>
                  </a:lnTo>
                  <a:lnTo>
                    <a:pt x="62" y="239"/>
                  </a:lnTo>
                  <a:lnTo>
                    <a:pt x="57" y="242"/>
                  </a:lnTo>
                  <a:lnTo>
                    <a:pt x="0" y="242"/>
                  </a:lnTo>
                  <a:lnTo>
                    <a:pt x="41" y="213"/>
                  </a:lnTo>
                  <a:lnTo>
                    <a:pt x="38" y="214"/>
                  </a:lnTo>
                  <a:lnTo>
                    <a:pt x="40" y="213"/>
                  </a:lnTo>
                  <a:lnTo>
                    <a:pt x="42" y="212"/>
                  </a:lnTo>
                  <a:lnTo>
                    <a:pt x="45" y="210"/>
                  </a:lnTo>
                  <a:lnTo>
                    <a:pt x="51" y="205"/>
                  </a:lnTo>
                  <a:lnTo>
                    <a:pt x="58" y="199"/>
                  </a:lnTo>
                  <a:lnTo>
                    <a:pt x="69" y="191"/>
                  </a:lnTo>
                  <a:lnTo>
                    <a:pt x="82" y="181"/>
                  </a:lnTo>
                  <a:lnTo>
                    <a:pt x="98" y="168"/>
                  </a:lnTo>
                  <a:lnTo>
                    <a:pt x="117" y="153"/>
                  </a:lnTo>
                  <a:lnTo>
                    <a:pt x="141" y="134"/>
                  </a:lnTo>
                  <a:lnTo>
                    <a:pt x="169" y="113"/>
                  </a:lnTo>
                  <a:lnTo>
                    <a:pt x="184" y="100"/>
                  </a:lnTo>
                  <a:lnTo>
                    <a:pt x="202" y="87"/>
                  </a:lnTo>
                  <a:lnTo>
                    <a:pt x="219" y="72"/>
                  </a:lnTo>
                  <a:lnTo>
                    <a:pt x="239" y="57"/>
                  </a:lnTo>
                  <a:lnTo>
                    <a:pt x="260" y="41"/>
                  </a:lnTo>
                  <a:lnTo>
                    <a:pt x="283" y="23"/>
                  </a:lnTo>
                  <a:lnTo>
                    <a:pt x="294" y="16"/>
                  </a:lnTo>
                  <a:lnTo>
                    <a:pt x="299" y="13"/>
                  </a:lnTo>
                  <a:lnTo>
                    <a:pt x="314" y="7"/>
                  </a:lnTo>
                  <a:lnTo>
                    <a:pt x="329" y="2"/>
                  </a:lnTo>
                  <a:lnTo>
                    <a:pt x="336" y="1"/>
                  </a:lnTo>
                  <a:lnTo>
                    <a:pt x="350"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4" name="Freeform 534"/>
            <p:cNvSpPr>
              <a:spLocks/>
            </p:cNvSpPr>
            <p:nvPr/>
          </p:nvSpPr>
          <p:spPr bwMode="auto">
            <a:xfrm>
              <a:off x="223" y="1555"/>
              <a:ext cx="986" cy="1231"/>
            </a:xfrm>
            <a:custGeom>
              <a:avLst/>
              <a:gdLst>
                <a:gd name="T0" fmla="*/ 214 w 1987"/>
                <a:gd name="T1" fmla="*/ 0 h 2468"/>
                <a:gd name="T2" fmla="*/ 1773 w 1987"/>
                <a:gd name="T3" fmla="*/ 0 h 2468"/>
                <a:gd name="T4" fmla="*/ 1812 w 1987"/>
                <a:gd name="T5" fmla="*/ 3 h 2468"/>
                <a:gd name="T6" fmla="*/ 1848 w 1987"/>
                <a:gd name="T7" fmla="*/ 14 h 2468"/>
                <a:gd name="T8" fmla="*/ 1880 w 1987"/>
                <a:gd name="T9" fmla="*/ 29 h 2468"/>
                <a:gd name="T10" fmla="*/ 1911 w 1987"/>
                <a:gd name="T11" fmla="*/ 50 h 2468"/>
                <a:gd name="T12" fmla="*/ 1936 w 1987"/>
                <a:gd name="T13" fmla="*/ 77 h 2468"/>
                <a:gd name="T14" fmla="*/ 1957 w 1987"/>
                <a:gd name="T15" fmla="*/ 106 h 2468"/>
                <a:gd name="T16" fmla="*/ 1974 w 1987"/>
                <a:gd name="T17" fmla="*/ 140 h 2468"/>
                <a:gd name="T18" fmla="*/ 1983 w 1987"/>
                <a:gd name="T19" fmla="*/ 176 h 2468"/>
                <a:gd name="T20" fmla="*/ 1987 w 1987"/>
                <a:gd name="T21" fmla="*/ 214 h 2468"/>
                <a:gd name="T22" fmla="*/ 1987 w 1987"/>
                <a:gd name="T23" fmla="*/ 2253 h 2468"/>
                <a:gd name="T24" fmla="*/ 1983 w 1987"/>
                <a:gd name="T25" fmla="*/ 2292 h 2468"/>
                <a:gd name="T26" fmla="*/ 1974 w 1987"/>
                <a:gd name="T27" fmla="*/ 2328 h 2468"/>
                <a:gd name="T28" fmla="*/ 1957 w 1987"/>
                <a:gd name="T29" fmla="*/ 2362 h 2468"/>
                <a:gd name="T30" fmla="*/ 1936 w 1987"/>
                <a:gd name="T31" fmla="*/ 2392 h 2468"/>
                <a:gd name="T32" fmla="*/ 1911 w 1987"/>
                <a:gd name="T33" fmla="*/ 2418 h 2468"/>
                <a:gd name="T34" fmla="*/ 1880 w 1987"/>
                <a:gd name="T35" fmla="*/ 2439 h 2468"/>
                <a:gd name="T36" fmla="*/ 1848 w 1987"/>
                <a:gd name="T37" fmla="*/ 2455 h 2468"/>
                <a:gd name="T38" fmla="*/ 1812 w 1987"/>
                <a:gd name="T39" fmla="*/ 2464 h 2468"/>
                <a:gd name="T40" fmla="*/ 1773 w 1987"/>
                <a:gd name="T41" fmla="*/ 2468 h 2468"/>
                <a:gd name="T42" fmla="*/ 214 w 1987"/>
                <a:gd name="T43" fmla="*/ 2468 h 2468"/>
                <a:gd name="T44" fmla="*/ 175 w 1987"/>
                <a:gd name="T45" fmla="*/ 2464 h 2468"/>
                <a:gd name="T46" fmla="*/ 139 w 1987"/>
                <a:gd name="T47" fmla="*/ 2455 h 2468"/>
                <a:gd name="T48" fmla="*/ 106 w 1987"/>
                <a:gd name="T49" fmla="*/ 2439 h 2468"/>
                <a:gd name="T50" fmla="*/ 76 w 1987"/>
                <a:gd name="T51" fmla="*/ 2418 h 2468"/>
                <a:gd name="T52" fmla="*/ 50 w 1987"/>
                <a:gd name="T53" fmla="*/ 2392 h 2468"/>
                <a:gd name="T54" fmla="*/ 29 w 1987"/>
                <a:gd name="T55" fmla="*/ 2362 h 2468"/>
                <a:gd name="T56" fmla="*/ 13 w 1987"/>
                <a:gd name="T57" fmla="*/ 2328 h 2468"/>
                <a:gd name="T58" fmla="*/ 4 w 1987"/>
                <a:gd name="T59" fmla="*/ 2292 h 2468"/>
                <a:gd name="T60" fmla="*/ 0 w 1987"/>
                <a:gd name="T61" fmla="*/ 2253 h 2468"/>
                <a:gd name="T62" fmla="*/ 0 w 1987"/>
                <a:gd name="T63" fmla="*/ 2252 h 2468"/>
                <a:gd name="T64" fmla="*/ 0 w 1987"/>
                <a:gd name="T65" fmla="*/ 2251 h 2468"/>
                <a:gd name="T66" fmla="*/ 0 w 1987"/>
                <a:gd name="T67" fmla="*/ 2249 h 2468"/>
                <a:gd name="T68" fmla="*/ 0 w 1987"/>
                <a:gd name="T69" fmla="*/ 2245 h 2468"/>
                <a:gd name="T70" fmla="*/ 0 w 1987"/>
                <a:gd name="T71" fmla="*/ 2239 h 2468"/>
                <a:gd name="T72" fmla="*/ 0 w 1987"/>
                <a:gd name="T73" fmla="*/ 2232 h 2468"/>
                <a:gd name="T74" fmla="*/ 0 w 1987"/>
                <a:gd name="T75" fmla="*/ 2224 h 2468"/>
                <a:gd name="T76" fmla="*/ 0 w 1987"/>
                <a:gd name="T77" fmla="*/ 1977 h 2468"/>
                <a:gd name="T78" fmla="*/ 0 w 1987"/>
                <a:gd name="T79" fmla="*/ 1931 h 2468"/>
                <a:gd name="T80" fmla="*/ 0 w 1987"/>
                <a:gd name="T81" fmla="*/ 1880 h 2468"/>
                <a:gd name="T82" fmla="*/ 0 w 1987"/>
                <a:gd name="T83" fmla="*/ 1824 h 2468"/>
                <a:gd name="T84" fmla="*/ 0 w 1987"/>
                <a:gd name="T85" fmla="*/ 1460 h 2468"/>
                <a:gd name="T86" fmla="*/ 0 w 1987"/>
                <a:gd name="T87" fmla="*/ 1369 h 2468"/>
                <a:gd name="T88" fmla="*/ 0 w 1987"/>
                <a:gd name="T89" fmla="*/ 1272 h 2468"/>
                <a:gd name="T90" fmla="*/ 0 w 1987"/>
                <a:gd name="T91" fmla="*/ 1167 h 2468"/>
                <a:gd name="T92" fmla="*/ 0 w 1987"/>
                <a:gd name="T93" fmla="*/ 1055 h 2468"/>
                <a:gd name="T94" fmla="*/ 0 w 1987"/>
                <a:gd name="T95" fmla="*/ 214 h 2468"/>
                <a:gd name="T96" fmla="*/ 4 w 1987"/>
                <a:gd name="T97" fmla="*/ 176 h 2468"/>
                <a:gd name="T98" fmla="*/ 13 w 1987"/>
                <a:gd name="T99" fmla="*/ 140 h 2468"/>
                <a:gd name="T100" fmla="*/ 29 w 1987"/>
                <a:gd name="T101" fmla="*/ 106 h 2468"/>
                <a:gd name="T102" fmla="*/ 50 w 1987"/>
                <a:gd name="T103" fmla="*/ 77 h 2468"/>
                <a:gd name="T104" fmla="*/ 76 w 1987"/>
                <a:gd name="T105" fmla="*/ 50 h 2468"/>
                <a:gd name="T106" fmla="*/ 106 w 1987"/>
                <a:gd name="T107" fmla="*/ 29 h 2468"/>
                <a:gd name="T108" fmla="*/ 139 w 1987"/>
                <a:gd name="T109" fmla="*/ 14 h 2468"/>
                <a:gd name="T110" fmla="*/ 175 w 1987"/>
                <a:gd name="T111" fmla="*/ 3 h 2468"/>
                <a:gd name="T112" fmla="*/ 214 w 1987"/>
                <a:gd name="T113"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7" h="2468">
                  <a:moveTo>
                    <a:pt x="214" y="0"/>
                  </a:moveTo>
                  <a:lnTo>
                    <a:pt x="1773" y="0"/>
                  </a:lnTo>
                  <a:lnTo>
                    <a:pt x="1812" y="3"/>
                  </a:lnTo>
                  <a:lnTo>
                    <a:pt x="1848" y="14"/>
                  </a:lnTo>
                  <a:lnTo>
                    <a:pt x="1880" y="29"/>
                  </a:lnTo>
                  <a:lnTo>
                    <a:pt x="1911" y="50"/>
                  </a:lnTo>
                  <a:lnTo>
                    <a:pt x="1936" y="77"/>
                  </a:lnTo>
                  <a:lnTo>
                    <a:pt x="1957" y="106"/>
                  </a:lnTo>
                  <a:lnTo>
                    <a:pt x="1974" y="140"/>
                  </a:lnTo>
                  <a:lnTo>
                    <a:pt x="1983" y="176"/>
                  </a:lnTo>
                  <a:lnTo>
                    <a:pt x="1987" y="214"/>
                  </a:lnTo>
                  <a:lnTo>
                    <a:pt x="1987" y="2253"/>
                  </a:lnTo>
                  <a:lnTo>
                    <a:pt x="1983" y="2292"/>
                  </a:lnTo>
                  <a:lnTo>
                    <a:pt x="1974" y="2328"/>
                  </a:lnTo>
                  <a:lnTo>
                    <a:pt x="1957" y="2362"/>
                  </a:lnTo>
                  <a:lnTo>
                    <a:pt x="1936" y="2392"/>
                  </a:lnTo>
                  <a:lnTo>
                    <a:pt x="1911" y="2418"/>
                  </a:lnTo>
                  <a:lnTo>
                    <a:pt x="1880" y="2439"/>
                  </a:lnTo>
                  <a:lnTo>
                    <a:pt x="1848" y="2455"/>
                  </a:lnTo>
                  <a:lnTo>
                    <a:pt x="1812" y="2464"/>
                  </a:lnTo>
                  <a:lnTo>
                    <a:pt x="1773" y="2468"/>
                  </a:lnTo>
                  <a:lnTo>
                    <a:pt x="214" y="2468"/>
                  </a:lnTo>
                  <a:lnTo>
                    <a:pt x="175" y="2464"/>
                  </a:lnTo>
                  <a:lnTo>
                    <a:pt x="139" y="2455"/>
                  </a:lnTo>
                  <a:lnTo>
                    <a:pt x="106" y="2439"/>
                  </a:lnTo>
                  <a:lnTo>
                    <a:pt x="76" y="2418"/>
                  </a:lnTo>
                  <a:lnTo>
                    <a:pt x="50" y="2392"/>
                  </a:lnTo>
                  <a:lnTo>
                    <a:pt x="29" y="2362"/>
                  </a:lnTo>
                  <a:lnTo>
                    <a:pt x="13" y="2328"/>
                  </a:lnTo>
                  <a:lnTo>
                    <a:pt x="4" y="2292"/>
                  </a:lnTo>
                  <a:lnTo>
                    <a:pt x="0" y="2253"/>
                  </a:lnTo>
                  <a:lnTo>
                    <a:pt x="0" y="2252"/>
                  </a:lnTo>
                  <a:lnTo>
                    <a:pt x="0" y="2251"/>
                  </a:lnTo>
                  <a:lnTo>
                    <a:pt x="0" y="2249"/>
                  </a:lnTo>
                  <a:lnTo>
                    <a:pt x="0" y="2245"/>
                  </a:lnTo>
                  <a:lnTo>
                    <a:pt x="0" y="2239"/>
                  </a:lnTo>
                  <a:lnTo>
                    <a:pt x="0" y="2232"/>
                  </a:lnTo>
                  <a:lnTo>
                    <a:pt x="0" y="2224"/>
                  </a:lnTo>
                  <a:lnTo>
                    <a:pt x="0" y="1977"/>
                  </a:lnTo>
                  <a:lnTo>
                    <a:pt x="0" y="1931"/>
                  </a:lnTo>
                  <a:lnTo>
                    <a:pt x="0" y="1880"/>
                  </a:lnTo>
                  <a:lnTo>
                    <a:pt x="0" y="1824"/>
                  </a:lnTo>
                  <a:lnTo>
                    <a:pt x="0" y="1460"/>
                  </a:lnTo>
                  <a:lnTo>
                    <a:pt x="0" y="1369"/>
                  </a:lnTo>
                  <a:lnTo>
                    <a:pt x="0" y="1272"/>
                  </a:lnTo>
                  <a:lnTo>
                    <a:pt x="0" y="1167"/>
                  </a:lnTo>
                  <a:lnTo>
                    <a:pt x="0" y="1055"/>
                  </a:lnTo>
                  <a:lnTo>
                    <a:pt x="0" y="214"/>
                  </a:lnTo>
                  <a:lnTo>
                    <a:pt x="4" y="176"/>
                  </a:lnTo>
                  <a:lnTo>
                    <a:pt x="13" y="140"/>
                  </a:lnTo>
                  <a:lnTo>
                    <a:pt x="29" y="106"/>
                  </a:lnTo>
                  <a:lnTo>
                    <a:pt x="50" y="77"/>
                  </a:lnTo>
                  <a:lnTo>
                    <a:pt x="76" y="50"/>
                  </a:lnTo>
                  <a:lnTo>
                    <a:pt x="106" y="29"/>
                  </a:lnTo>
                  <a:lnTo>
                    <a:pt x="139" y="14"/>
                  </a:lnTo>
                  <a:lnTo>
                    <a:pt x="175" y="3"/>
                  </a:lnTo>
                  <a:lnTo>
                    <a:pt x="214"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5" name="Freeform 535"/>
            <p:cNvSpPr>
              <a:spLocks noEditPoints="1"/>
            </p:cNvSpPr>
            <p:nvPr/>
          </p:nvSpPr>
          <p:spPr bwMode="auto">
            <a:xfrm>
              <a:off x="212" y="1550"/>
              <a:ext cx="1009" cy="1248"/>
            </a:xfrm>
            <a:custGeom>
              <a:avLst/>
              <a:gdLst>
                <a:gd name="T0" fmla="*/ 192 w 2018"/>
                <a:gd name="T1" fmla="*/ 33 h 2499"/>
                <a:gd name="T2" fmla="*/ 133 w 2018"/>
                <a:gd name="T3" fmla="*/ 55 h 2499"/>
                <a:gd name="T4" fmla="*/ 89 w 2018"/>
                <a:gd name="T5" fmla="*/ 89 h 2499"/>
                <a:gd name="T6" fmla="*/ 66 w 2018"/>
                <a:gd name="T7" fmla="*/ 116 h 2499"/>
                <a:gd name="T8" fmla="*/ 40 w 2018"/>
                <a:gd name="T9" fmla="*/ 172 h 2499"/>
                <a:gd name="T10" fmla="*/ 31 w 2018"/>
                <a:gd name="T11" fmla="*/ 2290 h 2499"/>
                <a:gd name="T12" fmla="*/ 47 w 2018"/>
                <a:gd name="T13" fmla="*/ 2345 h 2499"/>
                <a:gd name="T14" fmla="*/ 66 w 2018"/>
                <a:gd name="T15" fmla="*/ 2382 h 2499"/>
                <a:gd name="T16" fmla="*/ 104 w 2018"/>
                <a:gd name="T17" fmla="*/ 2423 h 2499"/>
                <a:gd name="T18" fmla="*/ 133 w 2018"/>
                <a:gd name="T19" fmla="*/ 2442 h 2499"/>
                <a:gd name="T20" fmla="*/ 192 w 2018"/>
                <a:gd name="T21" fmla="*/ 2464 h 2499"/>
                <a:gd name="T22" fmla="*/ 1788 w 2018"/>
                <a:gd name="T23" fmla="*/ 2468 h 2499"/>
                <a:gd name="T24" fmla="*/ 1845 w 2018"/>
                <a:gd name="T25" fmla="*/ 2458 h 2499"/>
                <a:gd name="T26" fmla="*/ 1901 w 2018"/>
                <a:gd name="T27" fmla="*/ 2431 h 2499"/>
                <a:gd name="T28" fmla="*/ 1928 w 2018"/>
                <a:gd name="T29" fmla="*/ 2409 h 2499"/>
                <a:gd name="T30" fmla="*/ 1950 w 2018"/>
                <a:gd name="T31" fmla="*/ 2382 h 2499"/>
                <a:gd name="T32" fmla="*/ 1977 w 2018"/>
                <a:gd name="T33" fmla="*/ 2325 h 2499"/>
                <a:gd name="T34" fmla="*/ 1986 w 2018"/>
                <a:gd name="T35" fmla="*/ 2268 h 2499"/>
                <a:gd name="T36" fmla="*/ 1983 w 2018"/>
                <a:gd name="T37" fmla="*/ 193 h 2499"/>
                <a:gd name="T38" fmla="*/ 1961 w 2018"/>
                <a:gd name="T39" fmla="*/ 134 h 2499"/>
                <a:gd name="T40" fmla="*/ 1942 w 2018"/>
                <a:gd name="T41" fmla="*/ 104 h 2499"/>
                <a:gd name="T42" fmla="*/ 1900 w 2018"/>
                <a:gd name="T43" fmla="*/ 66 h 2499"/>
                <a:gd name="T44" fmla="*/ 1845 w 2018"/>
                <a:gd name="T45" fmla="*/ 39 h 2499"/>
                <a:gd name="T46" fmla="*/ 1810 w 2018"/>
                <a:gd name="T47" fmla="*/ 31 h 2499"/>
                <a:gd name="T48" fmla="*/ 1810 w 2018"/>
                <a:gd name="T49" fmla="*/ 0 h 2499"/>
                <a:gd name="T50" fmla="*/ 1858 w 2018"/>
                <a:gd name="T51" fmla="*/ 10 h 2499"/>
                <a:gd name="T52" fmla="*/ 1914 w 2018"/>
                <a:gd name="T53" fmla="*/ 37 h 2499"/>
                <a:gd name="T54" fmla="*/ 1950 w 2018"/>
                <a:gd name="T55" fmla="*/ 67 h 2499"/>
                <a:gd name="T56" fmla="*/ 1979 w 2018"/>
                <a:gd name="T57" fmla="*/ 103 h 2499"/>
                <a:gd name="T58" fmla="*/ 2006 w 2018"/>
                <a:gd name="T59" fmla="*/ 159 h 2499"/>
                <a:gd name="T60" fmla="*/ 2017 w 2018"/>
                <a:gd name="T61" fmla="*/ 207 h 2499"/>
                <a:gd name="T62" fmla="*/ 2017 w 2018"/>
                <a:gd name="T63" fmla="*/ 2290 h 2499"/>
                <a:gd name="T64" fmla="*/ 1999 w 2018"/>
                <a:gd name="T65" fmla="*/ 2358 h 2499"/>
                <a:gd name="T66" fmla="*/ 1976 w 2018"/>
                <a:gd name="T67" fmla="*/ 2400 h 2499"/>
                <a:gd name="T68" fmla="*/ 1935 w 2018"/>
                <a:gd name="T69" fmla="*/ 2445 h 2499"/>
                <a:gd name="T70" fmla="*/ 1897 w 2018"/>
                <a:gd name="T71" fmla="*/ 2471 h 2499"/>
                <a:gd name="T72" fmla="*/ 1837 w 2018"/>
                <a:gd name="T73" fmla="*/ 2493 h 2499"/>
                <a:gd name="T74" fmla="*/ 1788 w 2018"/>
                <a:gd name="T75" fmla="*/ 2499 h 2499"/>
                <a:gd name="T76" fmla="*/ 185 w 2018"/>
                <a:gd name="T77" fmla="*/ 2494 h 2499"/>
                <a:gd name="T78" fmla="*/ 139 w 2018"/>
                <a:gd name="T79" fmla="*/ 2480 h 2499"/>
                <a:gd name="T80" fmla="*/ 98 w 2018"/>
                <a:gd name="T81" fmla="*/ 2457 h 2499"/>
                <a:gd name="T82" fmla="*/ 52 w 2018"/>
                <a:gd name="T83" fmla="*/ 2416 h 2499"/>
                <a:gd name="T84" fmla="*/ 27 w 2018"/>
                <a:gd name="T85" fmla="*/ 2377 h 2499"/>
                <a:gd name="T86" fmla="*/ 5 w 2018"/>
                <a:gd name="T87" fmla="*/ 2318 h 2499"/>
                <a:gd name="T88" fmla="*/ 3 w 2018"/>
                <a:gd name="T89" fmla="*/ 186 h 2499"/>
                <a:gd name="T90" fmla="*/ 17 w 2018"/>
                <a:gd name="T91" fmla="*/ 139 h 2499"/>
                <a:gd name="T92" fmla="*/ 41 w 2018"/>
                <a:gd name="T93" fmla="*/ 99 h 2499"/>
                <a:gd name="T94" fmla="*/ 82 w 2018"/>
                <a:gd name="T95" fmla="*/ 53 h 2499"/>
                <a:gd name="T96" fmla="*/ 120 w 2018"/>
                <a:gd name="T97" fmla="*/ 26 h 2499"/>
                <a:gd name="T98" fmla="*/ 180 w 2018"/>
                <a:gd name="T99" fmla="*/ 4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8" h="2499">
                  <a:moveTo>
                    <a:pt x="206" y="31"/>
                  </a:moveTo>
                  <a:lnTo>
                    <a:pt x="192" y="33"/>
                  </a:lnTo>
                  <a:lnTo>
                    <a:pt x="192" y="33"/>
                  </a:lnTo>
                  <a:lnTo>
                    <a:pt x="171" y="39"/>
                  </a:lnTo>
                  <a:lnTo>
                    <a:pt x="152" y="46"/>
                  </a:lnTo>
                  <a:lnTo>
                    <a:pt x="133" y="55"/>
                  </a:lnTo>
                  <a:lnTo>
                    <a:pt x="117" y="66"/>
                  </a:lnTo>
                  <a:lnTo>
                    <a:pt x="104" y="75"/>
                  </a:lnTo>
                  <a:lnTo>
                    <a:pt x="89" y="89"/>
                  </a:lnTo>
                  <a:lnTo>
                    <a:pt x="75" y="104"/>
                  </a:lnTo>
                  <a:lnTo>
                    <a:pt x="66" y="116"/>
                  </a:lnTo>
                  <a:lnTo>
                    <a:pt x="66" y="116"/>
                  </a:lnTo>
                  <a:lnTo>
                    <a:pt x="56" y="134"/>
                  </a:lnTo>
                  <a:lnTo>
                    <a:pt x="47" y="152"/>
                  </a:lnTo>
                  <a:lnTo>
                    <a:pt x="40" y="172"/>
                  </a:lnTo>
                  <a:lnTo>
                    <a:pt x="34" y="193"/>
                  </a:lnTo>
                  <a:lnTo>
                    <a:pt x="31" y="207"/>
                  </a:lnTo>
                  <a:lnTo>
                    <a:pt x="31" y="2290"/>
                  </a:lnTo>
                  <a:lnTo>
                    <a:pt x="34" y="2307"/>
                  </a:lnTo>
                  <a:lnTo>
                    <a:pt x="40" y="2325"/>
                  </a:lnTo>
                  <a:lnTo>
                    <a:pt x="47" y="2345"/>
                  </a:lnTo>
                  <a:lnTo>
                    <a:pt x="56" y="2364"/>
                  </a:lnTo>
                  <a:lnTo>
                    <a:pt x="66" y="2382"/>
                  </a:lnTo>
                  <a:lnTo>
                    <a:pt x="66" y="2382"/>
                  </a:lnTo>
                  <a:lnTo>
                    <a:pt x="75" y="2394"/>
                  </a:lnTo>
                  <a:lnTo>
                    <a:pt x="89" y="2409"/>
                  </a:lnTo>
                  <a:lnTo>
                    <a:pt x="104" y="2423"/>
                  </a:lnTo>
                  <a:lnTo>
                    <a:pt x="115" y="2431"/>
                  </a:lnTo>
                  <a:lnTo>
                    <a:pt x="115" y="2431"/>
                  </a:lnTo>
                  <a:lnTo>
                    <a:pt x="133" y="2442"/>
                  </a:lnTo>
                  <a:lnTo>
                    <a:pt x="152" y="2451"/>
                  </a:lnTo>
                  <a:lnTo>
                    <a:pt x="171" y="2458"/>
                  </a:lnTo>
                  <a:lnTo>
                    <a:pt x="192" y="2464"/>
                  </a:lnTo>
                  <a:lnTo>
                    <a:pt x="206" y="2466"/>
                  </a:lnTo>
                  <a:lnTo>
                    <a:pt x="229" y="2468"/>
                  </a:lnTo>
                  <a:lnTo>
                    <a:pt x="1788" y="2468"/>
                  </a:lnTo>
                  <a:lnTo>
                    <a:pt x="1810" y="2466"/>
                  </a:lnTo>
                  <a:lnTo>
                    <a:pt x="1824" y="2464"/>
                  </a:lnTo>
                  <a:lnTo>
                    <a:pt x="1845" y="2458"/>
                  </a:lnTo>
                  <a:lnTo>
                    <a:pt x="1865" y="2451"/>
                  </a:lnTo>
                  <a:lnTo>
                    <a:pt x="1884" y="2442"/>
                  </a:lnTo>
                  <a:lnTo>
                    <a:pt x="1901" y="2431"/>
                  </a:lnTo>
                  <a:lnTo>
                    <a:pt x="1901" y="2431"/>
                  </a:lnTo>
                  <a:lnTo>
                    <a:pt x="1913" y="2423"/>
                  </a:lnTo>
                  <a:lnTo>
                    <a:pt x="1928" y="2409"/>
                  </a:lnTo>
                  <a:lnTo>
                    <a:pt x="1942" y="2394"/>
                  </a:lnTo>
                  <a:lnTo>
                    <a:pt x="1950" y="2382"/>
                  </a:lnTo>
                  <a:lnTo>
                    <a:pt x="1950" y="2382"/>
                  </a:lnTo>
                  <a:lnTo>
                    <a:pt x="1961" y="2364"/>
                  </a:lnTo>
                  <a:lnTo>
                    <a:pt x="1970" y="2345"/>
                  </a:lnTo>
                  <a:lnTo>
                    <a:pt x="1977" y="2325"/>
                  </a:lnTo>
                  <a:lnTo>
                    <a:pt x="1983" y="2307"/>
                  </a:lnTo>
                  <a:lnTo>
                    <a:pt x="1985" y="2290"/>
                  </a:lnTo>
                  <a:lnTo>
                    <a:pt x="1986" y="2268"/>
                  </a:lnTo>
                  <a:lnTo>
                    <a:pt x="1986" y="229"/>
                  </a:lnTo>
                  <a:lnTo>
                    <a:pt x="1985" y="207"/>
                  </a:lnTo>
                  <a:lnTo>
                    <a:pt x="1983" y="193"/>
                  </a:lnTo>
                  <a:lnTo>
                    <a:pt x="1977" y="172"/>
                  </a:lnTo>
                  <a:lnTo>
                    <a:pt x="1970" y="152"/>
                  </a:lnTo>
                  <a:lnTo>
                    <a:pt x="1961" y="134"/>
                  </a:lnTo>
                  <a:lnTo>
                    <a:pt x="1950" y="116"/>
                  </a:lnTo>
                  <a:lnTo>
                    <a:pt x="1950" y="116"/>
                  </a:lnTo>
                  <a:lnTo>
                    <a:pt x="1942" y="104"/>
                  </a:lnTo>
                  <a:lnTo>
                    <a:pt x="1928" y="89"/>
                  </a:lnTo>
                  <a:lnTo>
                    <a:pt x="1913" y="75"/>
                  </a:lnTo>
                  <a:lnTo>
                    <a:pt x="1900" y="66"/>
                  </a:lnTo>
                  <a:lnTo>
                    <a:pt x="1884" y="55"/>
                  </a:lnTo>
                  <a:lnTo>
                    <a:pt x="1865" y="46"/>
                  </a:lnTo>
                  <a:lnTo>
                    <a:pt x="1845" y="39"/>
                  </a:lnTo>
                  <a:lnTo>
                    <a:pt x="1824" y="33"/>
                  </a:lnTo>
                  <a:lnTo>
                    <a:pt x="1824" y="33"/>
                  </a:lnTo>
                  <a:lnTo>
                    <a:pt x="1810" y="31"/>
                  </a:lnTo>
                  <a:lnTo>
                    <a:pt x="206" y="31"/>
                  </a:lnTo>
                  <a:close/>
                  <a:moveTo>
                    <a:pt x="206" y="0"/>
                  </a:moveTo>
                  <a:lnTo>
                    <a:pt x="1810" y="0"/>
                  </a:lnTo>
                  <a:lnTo>
                    <a:pt x="1831" y="3"/>
                  </a:lnTo>
                  <a:lnTo>
                    <a:pt x="1837" y="4"/>
                  </a:lnTo>
                  <a:lnTo>
                    <a:pt x="1858" y="10"/>
                  </a:lnTo>
                  <a:lnTo>
                    <a:pt x="1878" y="17"/>
                  </a:lnTo>
                  <a:lnTo>
                    <a:pt x="1897" y="26"/>
                  </a:lnTo>
                  <a:lnTo>
                    <a:pt x="1914" y="37"/>
                  </a:lnTo>
                  <a:lnTo>
                    <a:pt x="1919" y="40"/>
                  </a:lnTo>
                  <a:lnTo>
                    <a:pt x="1935" y="53"/>
                  </a:lnTo>
                  <a:lnTo>
                    <a:pt x="1950" y="67"/>
                  </a:lnTo>
                  <a:lnTo>
                    <a:pt x="1964" y="82"/>
                  </a:lnTo>
                  <a:lnTo>
                    <a:pt x="1976" y="99"/>
                  </a:lnTo>
                  <a:lnTo>
                    <a:pt x="1979" y="103"/>
                  </a:lnTo>
                  <a:lnTo>
                    <a:pt x="1990" y="121"/>
                  </a:lnTo>
                  <a:lnTo>
                    <a:pt x="1999" y="139"/>
                  </a:lnTo>
                  <a:lnTo>
                    <a:pt x="2006" y="159"/>
                  </a:lnTo>
                  <a:lnTo>
                    <a:pt x="2012" y="180"/>
                  </a:lnTo>
                  <a:lnTo>
                    <a:pt x="2013" y="186"/>
                  </a:lnTo>
                  <a:lnTo>
                    <a:pt x="2017" y="207"/>
                  </a:lnTo>
                  <a:lnTo>
                    <a:pt x="2018" y="229"/>
                  </a:lnTo>
                  <a:lnTo>
                    <a:pt x="2018" y="2268"/>
                  </a:lnTo>
                  <a:lnTo>
                    <a:pt x="2017" y="2290"/>
                  </a:lnTo>
                  <a:lnTo>
                    <a:pt x="2012" y="2318"/>
                  </a:lnTo>
                  <a:lnTo>
                    <a:pt x="2006" y="2338"/>
                  </a:lnTo>
                  <a:lnTo>
                    <a:pt x="1999" y="2358"/>
                  </a:lnTo>
                  <a:lnTo>
                    <a:pt x="1990" y="2377"/>
                  </a:lnTo>
                  <a:lnTo>
                    <a:pt x="1979" y="2395"/>
                  </a:lnTo>
                  <a:lnTo>
                    <a:pt x="1976" y="2400"/>
                  </a:lnTo>
                  <a:lnTo>
                    <a:pt x="1964" y="2416"/>
                  </a:lnTo>
                  <a:lnTo>
                    <a:pt x="1950" y="2431"/>
                  </a:lnTo>
                  <a:lnTo>
                    <a:pt x="1935" y="2445"/>
                  </a:lnTo>
                  <a:lnTo>
                    <a:pt x="1919" y="2457"/>
                  </a:lnTo>
                  <a:lnTo>
                    <a:pt x="1914" y="2461"/>
                  </a:lnTo>
                  <a:lnTo>
                    <a:pt x="1897" y="2471"/>
                  </a:lnTo>
                  <a:lnTo>
                    <a:pt x="1878" y="2480"/>
                  </a:lnTo>
                  <a:lnTo>
                    <a:pt x="1858" y="2487"/>
                  </a:lnTo>
                  <a:lnTo>
                    <a:pt x="1837" y="2493"/>
                  </a:lnTo>
                  <a:lnTo>
                    <a:pt x="1831" y="2494"/>
                  </a:lnTo>
                  <a:lnTo>
                    <a:pt x="1810" y="2498"/>
                  </a:lnTo>
                  <a:lnTo>
                    <a:pt x="1788" y="2499"/>
                  </a:lnTo>
                  <a:lnTo>
                    <a:pt x="229" y="2499"/>
                  </a:lnTo>
                  <a:lnTo>
                    <a:pt x="206" y="2498"/>
                  </a:lnTo>
                  <a:lnTo>
                    <a:pt x="185" y="2494"/>
                  </a:lnTo>
                  <a:lnTo>
                    <a:pt x="180" y="2493"/>
                  </a:lnTo>
                  <a:lnTo>
                    <a:pt x="159" y="2487"/>
                  </a:lnTo>
                  <a:lnTo>
                    <a:pt x="139" y="2480"/>
                  </a:lnTo>
                  <a:lnTo>
                    <a:pt x="120" y="2471"/>
                  </a:lnTo>
                  <a:lnTo>
                    <a:pt x="103" y="2461"/>
                  </a:lnTo>
                  <a:lnTo>
                    <a:pt x="98" y="2457"/>
                  </a:lnTo>
                  <a:lnTo>
                    <a:pt x="82" y="2445"/>
                  </a:lnTo>
                  <a:lnTo>
                    <a:pt x="66" y="2431"/>
                  </a:lnTo>
                  <a:lnTo>
                    <a:pt x="52" y="2416"/>
                  </a:lnTo>
                  <a:lnTo>
                    <a:pt x="41" y="2400"/>
                  </a:lnTo>
                  <a:lnTo>
                    <a:pt x="37" y="2395"/>
                  </a:lnTo>
                  <a:lnTo>
                    <a:pt x="27" y="2377"/>
                  </a:lnTo>
                  <a:lnTo>
                    <a:pt x="17" y="2358"/>
                  </a:lnTo>
                  <a:lnTo>
                    <a:pt x="10" y="2338"/>
                  </a:lnTo>
                  <a:lnTo>
                    <a:pt x="5" y="2318"/>
                  </a:lnTo>
                  <a:lnTo>
                    <a:pt x="0" y="2290"/>
                  </a:lnTo>
                  <a:lnTo>
                    <a:pt x="0" y="207"/>
                  </a:lnTo>
                  <a:lnTo>
                    <a:pt x="3" y="186"/>
                  </a:lnTo>
                  <a:lnTo>
                    <a:pt x="5" y="180"/>
                  </a:lnTo>
                  <a:lnTo>
                    <a:pt x="10" y="159"/>
                  </a:lnTo>
                  <a:lnTo>
                    <a:pt x="17" y="139"/>
                  </a:lnTo>
                  <a:lnTo>
                    <a:pt x="27" y="121"/>
                  </a:lnTo>
                  <a:lnTo>
                    <a:pt x="37" y="103"/>
                  </a:lnTo>
                  <a:lnTo>
                    <a:pt x="41" y="99"/>
                  </a:lnTo>
                  <a:lnTo>
                    <a:pt x="52" y="82"/>
                  </a:lnTo>
                  <a:lnTo>
                    <a:pt x="66" y="67"/>
                  </a:lnTo>
                  <a:lnTo>
                    <a:pt x="82" y="53"/>
                  </a:lnTo>
                  <a:lnTo>
                    <a:pt x="98" y="40"/>
                  </a:lnTo>
                  <a:lnTo>
                    <a:pt x="103" y="37"/>
                  </a:lnTo>
                  <a:lnTo>
                    <a:pt x="120" y="26"/>
                  </a:lnTo>
                  <a:lnTo>
                    <a:pt x="139" y="17"/>
                  </a:lnTo>
                  <a:lnTo>
                    <a:pt x="159" y="10"/>
                  </a:lnTo>
                  <a:lnTo>
                    <a:pt x="180" y="4"/>
                  </a:lnTo>
                  <a:lnTo>
                    <a:pt x="185" y="3"/>
                  </a:lnTo>
                  <a:lnTo>
                    <a:pt x="206"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6" name="Freeform 536"/>
            <p:cNvSpPr>
              <a:spLocks/>
            </p:cNvSpPr>
            <p:nvPr/>
          </p:nvSpPr>
          <p:spPr bwMode="auto">
            <a:xfrm>
              <a:off x="281" y="1618"/>
              <a:ext cx="872" cy="1112"/>
            </a:xfrm>
            <a:custGeom>
              <a:avLst/>
              <a:gdLst>
                <a:gd name="T0" fmla="*/ 95 w 1749"/>
                <a:gd name="T1" fmla="*/ 0 h 2229"/>
                <a:gd name="T2" fmla="*/ 1654 w 1749"/>
                <a:gd name="T3" fmla="*/ 0 h 2229"/>
                <a:gd name="T4" fmla="*/ 1679 w 1749"/>
                <a:gd name="T5" fmla="*/ 3 h 2229"/>
                <a:gd name="T6" fmla="*/ 1702 w 1749"/>
                <a:gd name="T7" fmla="*/ 13 h 2229"/>
                <a:gd name="T8" fmla="*/ 1721 w 1749"/>
                <a:gd name="T9" fmla="*/ 28 h 2229"/>
                <a:gd name="T10" fmla="*/ 1736 w 1749"/>
                <a:gd name="T11" fmla="*/ 46 h 2229"/>
                <a:gd name="T12" fmla="*/ 1745 w 1749"/>
                <a:gd name="T13" fmla="*/ 70 h 2229"/>
                <a:gd name="T14" fmla="*/ 1749 w 1749"/>
                <a:gd name="T15" fmla="*/ 94 h 2229"/>
                <a:gd name="T16" fmla="*/ 1749 w 1749"/>
                <a:gd name="T17" fmla="*/ 2133 h 2229"/>
                <a:gd name="T18" fmla="*/ 1745 w 1749"/>
                <a:gd name="T19" fmla="*/ 2158 h 2229"/>
                <a:gd name="T20" fmla="*/ 1736 w 1749"/>
                <a:gd name="T21" fmla="*/ 2181 h 2229"/>
                <a:gd name="T22" fmla="*/ 1721 w 1749"/>
                <a:gd name="T23" fmla="*/ 2200 h 2229"/>
                <a:gd name="T24" fmla="*/ 1702 w 1749"/>
                <a:gd name="T25" fmla="*/ 2215 h 2229"/>
                <a:gd name="T26" fmla="*/ 1679 w 1749"/>
                <a:gd name="T27" fmla="*/ 2225 h 2229"/>
                <a:gd name="T28" fmla="*/ 1654 w 1749"/>
                <a:gd name="T29" fmla="*/ 2229 h 2229"/>
                <a:gd name="T30" fmla="*/ 95 w 1749"/>
                <a:gd name="T31" fmla="*/ 2229 h 2229"/>
                <a:gd name="T32" fmla="*/ 70 w 1749"/>
                <a:gd name="T33" fmla="*/ 2225 h 2229"/>
                <a:gd name="T34" fmla="*/ 48 w 1749"/>
                <a:gd name="T35" fmla="*/ 2215 h 2229"/>
                <a:gd name="T36" fmla="*/ 28 w 1749"/>
                <a:gd name="T37" fmla="*/ 2200 h 2229"/>
                <a:gd name="T38" fmla="*/ 13 w 1749"/>
                <a:gd name="T39" fmla="*/ 2181 h 2229"/>
                <a:gd name="T40" fmla="*/ 4 w 1749"/>
                <a:gd name="T41" fmla="*/ 2158 h 2229"/>
                <a:gd name="T42" fmla="*/ 0 w 1749"/>
                <a:gd name="T43" fmla="*/ 2133 h 2229"/>
                <a:gd name="T44" fmla="*/ 0 w 1749"/>
                <a:gd name="T45" fmla="*/ 1294 h 2229"/>
                <a:gd name="T46" fmla="*/ 0 w 1749"/>
                <a:gd name="T47" fmla="*/ 1181 h 2229"/>
                <a:gd name="T48" fmla="*/ 0 w 1749"/>
                <a:gd name="T49" fmla="*/ 1076 h 2229"/>
                <a:gd name="T50" fmla="*/ 0 w 1749"/>
                <a:gd name="T51" fmla="*/ 978 h 2229"/>
                <a:gd name="T52" fmla="*/ 0 w 1749"/>
                <a:gd name="T53" fmla="*/ 887 h 2229"/>
                <a:gd name="T54" fmla="*/ 0 w 1749"/>
                <a:gd name="T55" fmla="*/ 523 h 2229"/>
                <a:gd name="T56" fmla="*/ 0 w 1749"/>
                <a:gd name="T57" fmla="*/ 467 h 2229"/>
                <a:gd name="T58" fmla="*/ 0 w 1749"/>
                <a:gd name="T59" fmla="*/ 416 h 2229"/>
                <a:gd name="T60" fmla="*/ 0 w 1749"/>
                <a:gd name="T61" fmla="*/ 370 h 2229"/>
                <a:gd name="T62" fmla="*/ 0 w 1749"/>
                <a:gd name="T63" fmla="*/ 123 h 2229"/>
                <a:gd name="T64" fmla="*/ 0 w 1749"/>
                <a:gd name="T65" fmla="*/ 115 h 2229"/>
                <a:gd name="T66" fmla="*/ 0 w 1749"/>
                <a:gd name="T67" fmla="*/ 108 h 2229"/>
                <a:gd name="T68" fmla="*/ 0 w 1749"/>
                <a:gd name="T69" fmla="*/ 103 h 2229"/>
                <a:gd name="T70" fmla="*/ 0 w 1749"/>
                <a:gd name="T71" fmla="*/ 100 h 2229"/>
                <a:gd name="T72" fmla="*/ 0 w 1749"/>
                <a:gd name="T73" fmla="*/ 98 h 2229"/>
                <a:gd name="T74" fmla="*/ 0 w 1749"/>
                <a:gd name="T75" fmla="*/ 95 h 2229"/>
                <a:gd name="T76" fmla="*/ 0 w 1749"/>
                <a:gd name="T77" fmla="*/ 94 h 2229"/>
                <a:gd name="T78" fmla="*/ 4 w 1749"/>
                <a:gd name="T79" fmla="*/ 70 h 2229"/>
                <a:gd name="T80" fmla="*/ 13 w 1749"/>
                <a:gd name="T81" fmla="*/ 46 h 2229"/>
                <a:gd name="T82" fmla="*/ 28 w 1749"/>
                <a:gd name="T83" fmla="*/ 28 h 2229"/>
                <a:gd name="T84" fmla="*/ 48 w 1749"/>
                <a:gd name="T85" fmla="*/ 13 h 2229"/>
                <a:gd name="T86" fmla="*/ 70 w 1749"/>
                <a:gd name="T87" fmla="*/ 3 h 2229"/>
                <a:gd name="T88" fmla="*/ 95 w 1749"/>
                <a:gd name="T89"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9" h="2229">
                  <a:moveTo>
                    <a:pt x="95" y="0"/>
                  </a:moveTo>
                  <a:lnTo>
                    <a:pt x="1654" y="0"/>
                  </a:lnTo>
                  <a:lnTo>
                    <a:pt x="1679" y="3"/>
                  </a:lnTo>
                  <a:lnTo>
                    <a:pt x="1702" y="13"/>
                  </a:lnTo>
                  <a:lnTo>
                    <a:pt x="1721" y="28"/>
                  </a:lnTo>
                  <a:lnTo>
                    <a:pt x="1736" y="46"/>
                  </a:lnTo>
                  <a:lnTo>
                    <a:pt x="1745" y="70"/>
                  </a:lnTo>
                  <a:lnTo>
                    <a:pt x="1749" y="94"/>
                  </a:lnTo>
                  <a:lnTo>
                    <a:pt x="1749" y="2133"/>
                  </a:lnTo>
                  <a:lnTo>
                    <a:pt x="1745" y="2158"/>
                  </a:lnTo>
                  <a:lnTo>
                    <a:pt x="1736" y="2181"/>
                  </a:lnTo>
                  <a:lnTo>
                    <a:pt x="1721" y="2200"/>
                  </a:lnTo>
                  <a:lnTo>
                    <a:pt x="1702" y="2215"/>
                  </a:lnTo>
                  <a:lnTo>
                    <a:pt x="1679" y="2225"/>
                  </a:lnTo>
                  <a:lnTo>
                    <a:pt x="1654" y="2229"/>
                  </a:lnTo>
                  <a:lnTo>
                    <a:pt x="95" y="2229"/>
                  </a:lnTo>
                  <a:lnTo>
                    <a:pt x="70" y="2225"/>
                  </a:lnTo>
                  <a:lnTo>
                    <a:pt x="48" y="2215"/>
                  </a:lnTo>
                  <a:lnTo>
                    <a:pt x="28" y="2200"/>
                  </a:lnTo>
                  <a:lnTo>
                    <a:pt x="13" y="2181"/>
                  </a:lnTo>
                  <a:lnTo>
                    <a:pt x="4" y="2158"/>
                  </a:lnTo>
                  <a:lnTo>
                    <a:pt x="0" y="2133"/>
                  </a:lnTo>
                  <a:lnTo>
                    <a:pt x="0" y="1294"/>
                  </a:lnTo>
                  <a:lnTo>
                    <a:pt x="0" y="1181"/>
                  </a:lnTo>
                  <a:lnTo>
                    <a:pt x="0" y="1076"/>
                  </a:lnTo>
                  <a:lnTo>
                    <a:pt x="0" y="978"/>
                  </a:lnTo>
                  <a:lnTo>
                    <a:pt x="0" y="887"/>
                  </a:lnTo>
                  <a:lnTo>
                    <a:pt x="0" y="523"/>
                  </a:lnTo>
                  <a:lnTo>
                    <a:pt x="0" y="467"/>
                  </a:lnTo>
                  <a:lnTo>
                    <a:pt x="0" y="416"/>
                  </a:lnTo>
                  <a:lnTo>
                    <a:pt x="0" y="370"/>
                  </a:lnTo>
                  <a:lnTo>
                    <a:pt x="0" y="123"/>
                  </a:lnTo>
                  <a:lnTo>
                    <a:pt x="0" y="115"/>
                  </a:lnTo>
                  <a:lnTo>
                    <a:pt x="0" y="108"/>
                  </a:lnTo>
                  <a:lnTo>
                    <a:pt x="0" y="103"/>
                  </a:lnTo>
                  <a:lnTo>
                    <a:pt x="0" y="100"/>
                  </a:lnTo>
                  <a:lnTo>
                    <a:pt x="0" y="98"/>
                  </a:lnTo>
                  <a:lnTo>
                    <a:pt x="0" y="95"/>
                  </a:lnTo>
                  <a:lnTo>
                    <a:pt x="0" y="94"/>
                  </a:lnTo>
                  <a:lnTo>
                    <a:pt x="4" y="70"/>
                  </a:lnTo>
                  <a:lnTo>
                    <a:pt x="13" y="46"/>
                  </a:lnTo>
                  <a:lnTo>
                    <a:pt x="28" y="28"/>
                  </a:lnTo>
                  <a:lnTo>
                    <a:pt x="48" y="13"/>
                  </a:lnTo>
                  <a:lnTo>
                    <a:pt x="70" y="3"/>
                  </a:lnTo>
                  <a:lnTo>
                    <a:pt x="95"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7" name="Freeform 537"/>
            <p:cNvSpPr>
              <a:spLocks noEditPoints="1"/>
            </p:cNvSpPr>
            <p:nvPr/>
          </p:nvSpPr>
          <p:spPr bwMode="auto">
            <a:xfrm>
              <a:off x="269" y="1607"/>
              <a:ext cx="889" cy="1129"/>
            </a:xfrm>
            <a:custGeom>
              <a:avLst/>
              <a:gdLst>
                <a:gd name="T0" fmla="*/ 93 w 1780"/>
                <a:gd name="T1" fmla="*/ 32 h 2260"/>
                <a:gd name="T2" fmla="*/ 66 w 1780"/>
                <a:gd name="T3" fmla="*/ 45 h 2260"/>
                <a:gd name="T4" fmla="*/ 45 w 1780"/>
                <a:gd name="T5" fmla="*/ 66 h 2260"/>
                <a:gd name="T6" fmla="*/ 33 w 1780"/>
                <a:gd name="T7" fmla="*/ 93 h 2260"/>
                <a:gd name="T8" fmla="*/ 31 w 1780"/>
                <a:gd name="T9" fmla="*/ 2148 h 2260"/>
                <a:gd name="T10" fmla="*/ 37 w 1780"/>
                <a:gd name="T11" fmla="*/ 2178 h 2260"/>
                <a:gd name="T12" fmla="*/ 55 w 1780"/>
                <a:gd name="T13" fmla="*/ 2204 h 2260"/>
                <a:gd name="T14" fmla="*/ 79 w 1780"/>
                <a:gd name="T15" fmla="*/ 2222 h 2260"/>
                <a:gd name="T16" fmla="*/ 110 w 1780"/>
                <a:gd name="T17" fmla="*/ 2229 h 2260"/>
                <a:gd name="T18" fmla="*/ 1684 w 1780"/>
                <a:gd name="T19" fmla="*/ 2226 h 2260"/>
                <a:gd name="T20" fmla="*/ 1715 w 1780"/>
                <a:gd name="T21" fmla="*/ 2213 h 2260"/>
                <a:gd name="T22" fmla="*/ 1734 w 1780"/>
                <a:gd name="T23" fmla="*/ 2194 h 2260"/>
                <a:gd name="T24" fmla="*/ 1746 w 1780"/>
                <a:gd name="T25" fmla="*/ 2163 h 2260"/>
                <a:gd name="T26" fmla="*/ 1748 w 1780"/>
                <a:gd name="T27" fmla="*/ 109 h 2260"/>
                <a:gd name="T28" fmla="*/ 1741 w 1780"/>
                <a:gd name="T29" fmla="*/ 79 h 2260"/>
                <a:gd name="T30" fmla="*/ 1725 w 1780"/>
                <a:gd name="T31" fmla="*/ 54 h 2260"/>
                <a:gd name="T32" fmla="*/ 1699 w 1780"/>
                <a:gd name="T33" fmla="*/ 37 h 2260"/>
                <a:gd name="T34" fmla="*/ 1669 w 1780"/>
                <a:gd name="T35" fmla="*/ 31 h 2260"/>
                <a:gd name="T36" fmla="*/ 110 w 1780"/>
                <a:gd name="T37" fmla="*/ 0 h 2260"/>
                <a:gd name="T38" fmla="*/ 1688 w 1780"/>
                <a:gd name="T39" fmla="*/ 1 h 2260"/>
                <a:gd name="T40" fmla="*/ 1712 w 1780"/>
                <a:gd name="T41" fmla="*/ 8 h 2260"/>
                <a:gd name="T42" fmla="*/ 1733 w 1780"/>
                <a:gd name="T43" fmla="*/ 21 h 2260"/>
                <a:gd name="T44" fmla="*/ 1759 w 1780"/>
                <a:gd name="T45" fmla="*/ 46 h 2260"/>
                <a:gd name="T46" fmla="*/ 1771 w 1780"/>
                <a:gd name="T47" fmla="*/ 66 h 2260"/>
                <a:gd name="T48" fmla="*/ 1778 w 1780"/>
                <a:gd name="T49" fmla="*/ 91 h 2260"/>
                <a:gd name="T50" fmla="*/ 1780 w 1780"/>
                <a:gd name="T51" fmla="*/ 2148 h 2260"/>
                <a:gd name="T52" fmla="*/ 1776 w 1780"/>
                <a:gd name="T53" fmla="*/ 2174 h 2260"/>
                <a:gd name="T54" fmla="*/ 1762 w 1780"/>
                <a:gd name="T55" fmla="*/ 2208 h 2260"/>
                <a:gd name="T56" fmla="*/ 1747 w 1780"/>
                <a:gd name="T57" fmla="*/ 2226 h 2260"/>
                <a:gd name="T58" fmla="*/ 1729 w 1780"/>
                <a:gd name="T59" fmla="*/ 2241 h 2260"/>
                <a:gd name="T60" fmla="*/ 1695 w 1780"/>
                <a:gd name="T61" fmla="*/ 2257 h 2260"/>
                <a:gd name="T62" fmla="*/ 1669 w 1780"/>
                <a:gd name="T63" fmla="*/ 2260 h 2260"/>
                <a:gd name="T64" fmla="*/ 91 w 1780"/>
                <a:gd name="T65" fmla="*/ 2258 h 2260"/>
                <a:gd name="T66" fmla="*/ 66 w 1780"/>
                <a:gd name="T67" fmla="*/ 2251 h 2260"/>
                <a:gd name="T68" fmla="*/ 47 w 1780"/>
                <a:gd name="T69" fmla="*/ 2238 h 2260"/>
                <a:gd name="T70" fmla="*/ 21 w 1780"/>
                <a:gd name="T71" fmla="*/ 2212 h 2260"/>
                <a:gd name="T72" fmla="*/ 8 w 1780"/>
                <a:gd name="T73" fmla="*/ 2191 h 2260"/>
                <a:gd name="T74" fmla="*/ 1 w 1780"/>
                <a:gd name="T75" fmla="*/ 2167 h 2260"/>
                <a:gd name="T76" fmla="*/ 0 w 1780"/>
                <a:gd name="T77" fmla="*/ 109 h 2260"/>
                <a:gd name="T78" fmla="*/ 2 w 1780"/>
                <a:gd name="T79" fmla="*/ 84 h 2260"/>
                <a:gd name="T80" fmla="*/ 17 w 1780"/>
                <a:gd name="T81" fmla="*/ 51 h 2260"/>
                <a:gd name="T82" fmla="*/ 33 w 1780"/>
                <a:gd name="T83" fmla="*/ 32 h 2260"/>
                <a:gd name="T84" fmla="*/ 51 w 1780"/>
                <a:gd name="T85" fmla="*/ 17 h 2260"/>
                <a:gd name="T86" fmla="*/ 84 w 1780"/>
                <a:gd name="T87" fmla="*/ 2 h 2260"/>
                <a:gd name="T88" fmla="*/ 110 w 1780"/>
                <a:gd name="T89"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0" h="2260">
                  <a:moveTo>
                    <a:pt x="110" y="31"/>
                  </a:moveTo>
                  <a:lnTo>
                    <a:pt x="93" y="32"/>
                  </a:lnTo>
                  <a:lnTo>
                    <a:pt x="79" y="37"/>
                  </a:lnTo>
                  <a:lnTo>
                    <a:pt x="66" y="45"/>
                  </a:lnTo>
                  <a:lnTo>
                    <a:pt x="55" y="54"/>
                  </a:lnTo>
                  <a:lnTo>
                    <a:pt x="45" y="66"/>
                  </a:lnTo>
                  <a:lnTo>
                    <a:pt x="37" y="79"/>
                  </a:lnTo>
                  <a:lnTo>
                    <a:pt x="33" y="93"/>
                  </a:lnTo>
                  <a:lnTo>
                    <a:pt x="31" y="109"/>
                  </a:lnTo>
                  <a:lnTo>
                    <a:pt x="31" y="2148"/>
                  </a:lnTo>
                  <a:lnTo>
                    <a:pt x="33" y="2164"/>
                  </a:lnTo>
                  <a:lnTo>
                    <a:pt x="37" y="2178"/>
                  </a:lnTo>
                  <a:lnTo>
                    <a:pt x="45" y="2194"/>
                  </a:lnTo>
                  <a:lnTo>
                    <a:pt x="55" y="2204"/>
                  </a:lnTo>
                  <a:lnTo>
                    <a:pt x="66" y="2213"/>
                  </a:lnTo>
                  <a:lnTo>
                    <a:pt x="79" y="2222"/>
                  </a:lnTo>
                  <a:lnTo>
                    <a:pt x="94" y="2226"/>
                  </a:lnTo>
                  <a:lnTo>
                    <a:pt x="110" y="2229"/>
                  </a:lnTo>
                  <a:lnTo>
                    <a:pt x="1669" y="2229"/>
                  </a:lnTo>
                  <a:lnTo>
                    <a:pt x="1684" y="2226"/>
                  </a:lnTo>
                  <a:lnTo>
                    <a:pt x="1699" y="2222"/>
                  </a:lnTo>
                  <a:lnTo>
                    <a:pt x="1715" y="2213"/>
                  </a:lnTo>
                  <a:lnTo>
                    <a:pt x="1725" y="2204"/>
                  </a:lnTo>
                  <a:lnTo>
                    <a:pt x="1734" y="2194"/>
                  </a:lnTo>
                  <a:lnTo>
                    <a:pt x="1741" y="2178"/>
                  </a:lnTo>
                  <a:lnTo>
                    <a:pt x="1746" y="2163"/>
                  </a:lnTo>
                  <a:lnTo>
                    <a:pt x="1748" y="2148"/>
                  </a:lnTo>
                  <a:lnTo>
                    <a:pt x="1748" y="109"/>
                  </a:lnTo>
                  <a:lnTo>
                    <a:pt x="1746" y="94"/>
                  </a:lnTo>
                  <a:lnTo>
                    <a:pt x="1741" y="79"/>
                  </a:lnTo>
                  <a:lnTo>
                    <a:pt x="1734" y="65"/>
                  </a:lnTo>
                  <a:lnTo>
                    <a:pt x="1725" y="54"/>
                  </a:lnTo>
                  <a:lnTo>
                    <a:pt x="1715" y="45"/>
                  </a:lnTo>
                  <a:lnTo>
                    <a:pt x="1699" y="37"/>
                  </a:lnTo>
                  <a:lnTo>
                    <a:pt x="1685" y="32"/>
                  </a:lnTo>
                  <a:lnTo>
                    <a:pt x="1669" y="31"/>
                  </a:lnTo>
                  <a:lnTo>
                    <a:pt x="110" y="31"/>
                  </a:lnTo>
                  <a:close/>
                  <a:moveTo>
                    <a:pt x="110" y="0"/>
                  </a:moveTo>
                  <a:lnTo>
                    <a:pt x="1669" y="0"/>
                  </a:lnTo>
                  <a:lnTo>
                    <a:pt x="1688" y="1"/>
                  </a:lnTo>
                  <a:lnTo>
                    <a:pt x="1695" y="2"/>
                  </a:lnTo>
                  <a:lnTo>
                    <a:pt x="1712" y="8"/>
                  </a:lnTo>
                  <a:lnTo>
                    <a:pt x="1729" y="17"/>
                  </a:lnTo>
                  <a:lnTo>
                    <a:pt x="1733" y="21"/>
                  </a:lnTo>
                  <a:lnTo>
                    <a:pt x="1747" y="32"/>
                  </a:lnTo>
                  <a:lnTo>
                    <a:pt x="1759" y="46"/>
                  </a:lnTo>
                  <a:lnTo>
                    <a:pt x="1762" y="51"/>
                  </a:lnTo>
                  <a:lnTo>
                    <a:pt x="1771" y="66"/>
                  </a:lnTo>
                  <a:lnTo>
                    <a:pt x="1776" y="84"/>
                  </a:lnTo>
                  <a:lnTo>
                    <a:pt x="1778" y="91"/>
                  </a:lnTo>
                  <a:lnTo>
                    <a:pt x="1780" y="109"/>
                  </a:lnTo>
                  <a:lnTo>
                    <a:pt x="1780" y="2148"/>
                  </a:lnTo>
                  <a:lnTo>
                    <a:pt x="1778" y="2167"/>
                  </a:lnTo>
                  <a:lnTo>
                    <a:pt x="1776" y="2174"/>
                  </a:lnTo>
                  <a:lnTo>
                    <a:pt x="1771" y="2191"/>
                  </a:lnTo>
                  <a:lnTo>
                    <a:pt x="1762" y="2208"/>
                  </a:lnTo>
                  <a:lnTo>
                    <a:pt x="1759" y="2212"/>
                  </a:lnTo>
                  <a:lnTo>
                    <a:pt x="1747" y="2226"/>
                  </a:lnTo>
                  <a:lnTo>
                    <a:pt x="1733" y="2238"/>
                  </a:lnTo>
                  <a:lnTo>
                    <a:pt x="1729" y="2241"/>
                  </a:lnTo>
                  <a:lnTo>
                    <a:pt x="1712" y="2251"/>
                  </a:lnTo>
                  <a:lnTo>
                    <a:pt x="1695" y="2257"/>
                  </a:lnTo>
                  <a:lnTo>
                    <a:pt x="1688" y="2258"/>
                  </a:lnTo>
                  <a:lnTo>
                    <a:pt x="1669" y="2260"/>
                  </a:lnTo>
                  <a:lnTo>
                    <a:pt x="110" y="2260"/>
                  </a:lnTo>
                  <a:lnTo>
                    <a:pt x="91" y="2258"/>
                  </a:lnTo>
                  <a:lnTo>
                    <a:pt x="84" y="2257"/>
                  </a:lnTo>
                  <a:lnTo>
                    <a:pt x="66" y="2251"/>
                  </a:lnTo>
                  <a:lnTo>
                    <a:pt x="51" y="2241"/>
                  </a:lnTo>
                  <a:lnTo>
                    <a:pt x="47" y="2238"/>
                  </a:lnTo>
                  <a:lnTo>
                    <a:pt x="33" y="2226"/>
                  </a:lnTo>
                  <a:lnTo>
                    <a:pt x="21" y="2212"/>
                  </a:lnTo>
                  <a:lnTo>
                    <a:pt x="17" y="2208"/>
                  </a:lnTo>
                  <a:lnTo>
                    <a:pt x="8" y="2191"/>
                  </a:lnTo>
                  <a:lnTo>
                    <a:pt x="2" y="2174"/>
                  </a:lnTo>
                  <a:lnTo>
                    <a:pt x="1" y="2167"/>
                  </a:lnTo>
                  <a:lnTo>
                    <a:pt x="0" y="2148"/>
                  </a:lnTo>
                  <a:lnTo>
                    <a:pt x="0" y="109"/>
                  </a:lnTo>
                  <a:lnTo>
                    <a:pt x="1" y="91"/>
                  </a:lnTo>
                  <a:lnTo>
                    <a:pt x="2" y="84"/>
                  </a:lnTo>
                  <a:lnTo>
                    <a:pt x="8" y="66"/>
                  </a:lnTo>
                  <a:lnTo>
                    <a:pt x="17" y="51"/>
                  </a:lnTo>
                  <a:lnTo>
                    <a:pt x="21" y="46"/>
                  </a:lnTo>
                  <a:lnTo>
                    <a:pt x="33" y="32"/>
                  </a:lnTo>
                  <a:lnTo>
                    <a:pt x="47" y="21"/>
                  </a:lnTo>
                  <a:lnTo>
                    <a:pt x="51" y="17"/>
                  </a:lnTo>
                  <a:lnTo>
                    <a:pt x="66" y="8"/>
                  </a:lnTo>
                  <a:lnTo>
                    <a:pt x="84" y="2"/>
                  </a:lnTo>
                  <a:lnTo>
                    <a:pt x="91" y="1"/>
                  </a:lnTo>
                  <a:lnTo>
                    <a:pt x="110"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8" name="Freeform 538"/>
            <p:cNvSpPr>
              <a:spLocks/>
            </p:cNvSpPr>
            <p:nvPr/>
          </p:nvSpPr>
          <p:spPr bwMode="auto">
            <a:xfrm>
              <a:off x="367" y="1738"/>
              <a:ext cx="700" cy="695"/>
            </a:xfrm>
            <a:custGeom>
              <a:avLst/>
              <a:gdLst>
                <a:gd name="T0" fmla="*/ 769 w 1395"/>
                <a:gd name="T1" fmla="*/ 3 h 1400"/>
                <a:gd name="T2" fmla="*/ 906 w 1395"/>
                <a:gd name="T3" fmla="*/ 31 h 1400"/>
                <a:gd name="T4" fmla="*/ 1030 w 1395"/>
                <a:gd name="T5" fmla="*/ 85 h 1400"/>
                <a:gd name="T6" fmla="*/ 1141 w 1395"/>
                <a:gd name="T7" fmla="*/ 159 h 1400"/>
                <a:gd name="T8" fmla="*/ 1236 w 1395"/>
                <a:gd name="T9" fmla="*/ 255 h 1400"/>
                <a:gd name="T10" fmla="*/ 1311 w 1395"/>
                <a:gd name="T11" fmla="*/ 367 h 1400"/>
                <a:gd name="T12" fmla="*/ 1364 w 1395"/>
                <a:gd name="T13" fmla="*/ 492 h 1400"/>
                <a:gd name="T14" fmla="*/ 1392 w 1395"/>
                <a:gd name="T15" fmla="*/ 628 h 1400"/>
                <a:gd name="T16" fmla="*/ 1392 w 1395"/>
                <a:gd name="T17" fmla="*/ 771 h 1400"/>
                <a:gd name="T18" fmla="*/ 1364 w 1395"/>
                <a:gd name="T19" fmla="*/ 908 h 1400"/>
                <a:gd name="T20" fmla="*/ 1311 w 1395"/>
                <a:gd name="T21" fmla="*/ 1034 h 1400"/>
                <a:gd name="T22" fmla="*/ 1236 w 1395"/>
                <a:gd name="T23" fmla="*/ 1146 h 1400"/>
                <a:gd name="T24" fmla="*/ 1141 w 1395"/>
                <a:gd name="T25" fmla="*/ 1240 h 1400"/>
                <a:gd name="T26" fmla="*/ 1030 w 1395"/>
                <a:gd name="T27" fmla="*/ 1316 h 1400"/>
                <a:gd name="T28" fmla="*/ 906 w 1395"/>
                <a:gd name="T29" fmla="*/ 1368 h 1400"/>
                <a:gd name="T30" fmla="*/ 769 w 1395"/>
                <a:gd name="T31" fmla="*/ 1396 h 1400"/>
                <a:gd name="T32" fmla="*/ 627 w 1395"/>
                <a:gd name="T33" fmla="*/ 1396 h 1400"/>
                <a:gd name="T34" fmla="*/ 559 w 1395"/>
                <a:gd name="T35" fmla="*/ 1387 h 1400"/>
                <a:gd name="T36" fmla="*/ 560 w 1395"/>
                <a:gd name="T37" fmla="*/ 1385 h 1400"/>
                <a:gd name="T38" fmla="*/ 564 w 1395"/>
                <a:gd name="T39" fmla="*/ 1377 h 1400"/>
                <a:gd name="T40" fmla="*/ 571 w 1395"/>
                <a:gd name="T41" fmla="*/ 1360 h 1400"/>
                <a:gd name="T42" fmla="*/ 585 w 1395"/>
                <a:gd name="T43" fmla="*/ 1330 h 1400"/>
                <a:gd name="T44" fmla="*/ 606 w 1395"/>
                <a:gd name="T45" fmla="*/ 1284 h 1400"/>
                <a:gd name="T46" fmla="*/ 630 w 1395"/>
                <a:gd name="T47" fmla="*/ 1224 h 1400"/>
                <a:gd name="T48" fmla="*/ 640 w 1395"/>
                <a:gd name="T49" fmla="*/ 1166 h 1400"/>
                <a:gd name="T50" fmla="*/ 634 w 1395"/>
                <a:gd name="T51" fmla="*/ 1111 h 1400"/>
                <a:gd name="T52" fmla="*/ 615 w 1395"/>
                <a:gd name="T53" fmla="*/ 1063 h 1400"/>
                <a:gd name="T54" fmla="*/ 581 w 1395"/>
                <a:gd name="T55" fmla="*/ 1029 h 1400"/>
                <a:gd name="T56" fmla="*/ 533 w 1395"/>
                <a:gd name="T57" fmla="*/ 1009 h 1400"/>
                <a:gd name="T58" fmla="*/ 475 w 1395"/>
                <a:gd name="T59" fmla="*/ 1009 h 1400"/>
                <a:gd name="T60" fmla="*/ 413 w 1395"/>
                <a:gd name="T61" fmla="*/ 1030 h 1400"/>
                <a:gd name="T62" fmla="*/ 359 w 1395"/>
                <a:gd name="T63" fmla="*/ 1072 h 1400"/>
                <a:gd name="T64" fmla="*/ 359 w 1395"/>
                <a:gd name="T65" fmla="*/ 1072 h 1400"/>
                <a:gd name="T66" fmla="*/ 355 w 1395"/>
                <a:gd name="T67" fmla="*/ 1075 h 1400"/>
                <a:gd name="T68" fmla="*/ 348 w 1395"/>
                <a:gd name="T69" fmla="*/ 1083 h 1400"/>
                <a:gd name="T70" fmla="*/ 333 w 1395"/>
                <a:gd name="T71" fmla="*/ 1098 h 1400"/>
                <a:gd name="T72" fmla="*/ 307 w 1395"/>
                <a:gd name="T73" fmla="*/ 1122 h 1400"/>
                <a:gd name="T74" fmla="*/ 271 w 1395"/>
                <a:gd name="T75" fmla="*/ 1159 h 1400"/>
                <a:gd name="T76" fmla="*/ 220 w 1395"/>
                <a:gd name="T77" fmla="*/ 1210 h 1400"/>
                <a:gd name="T78" fmla="*/ 137 w 1395"/>
                <a:gd name="T79" fmla="*/ 1117 h 1400"/>
                <a:gd name="T80" fmla="*/ 73 w 1395"/>
                <a:gd name="T81" fmla="*/ 1010 h 1400"/>
                <a:gd name="T82" fmla="*/ 27 w 1395"/>
                <a:gd name="T83" fmla="*/ 893 h 1400"/>
                <a:gd name="T84" fmla="*/ 4 w 1395"/>
                <a:gd name="T85" fmla="*/ 767 h 1400"/>
                <a:gd name="T86" fmla="*/ 4 w 1395"/>
                <a:gd name="T87" fmla="*/ 628 h 1400"/>
                <a:gd name="T88" fmla="*/ 32 w 1395"/>
                <a:gd name="T89" fmla="*/ 492 h 1400"/>
                <a:gd name="T90" fmla="*/ 84 w 1395"/>
                <a:gd name="T91" fmla="*/ 367 h 1400"/>
                <a:gd name="T92" fmla="*/ 159 w 1395"/>
                <a:gd name="T93" fmla="*/ 255 h 1400"/>
                <a:gd name="T94" fmla="*/ 254 w 1395"/>
                <a:gd name="T95" fmla="*/ 159 h 1400"/>
                <a:gd name="T96" fmla="*/ 366 w 1395"/>
                <a:gd name="T97" fmla="*/ 85 h 1400"/>
                <a:gd name="T98" fmla="*/ 490 w 1395"/>
                <a:gd name="T99" fmla="*/ 31 h 1400"/>
                <a:gd name="T100" fmla="*/ 627 w 1395"/>
                <a:gd name="T101" fmla="*/ 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400">
                  <a:moveTo>
                    <a:pt x="698" y="0"/>
                  </a:moveTo>
                  <a:lnTo>
                    <a:pt x="769" y="3"/>
                  </a:lnTo>
                  <a:lnTo>
                    <a:pt x="838" y="14"/>
                  </a:lnTo>
                  <a:lnTo>
                    <a:pt x="906" y="31"/>
                  </a:lnTo>
                  <a:lnTo>
                    <a:pt x="970" y="55"/>
                  </a:lnTo>
                  <a:lnTo>
                    <a:pt x="1030" y="85"/>
                  </a:lnTo>
                  <a:lnTo>
                    <a:pt x="1087" y="120"/>
                  </a:lnTo>
                  <a:lnTo>
                    <a:pt x="1141" y="159"/>
                  </a:lnTo>
                  <a:lnTo>
                    <a:pt x="1191" y="205"/>
                  </a:lnTo>
                  <a:lnTo>
                    <a:pt x="1236" y="255"/>
                  </a:lnTo>
                  <a:lnTo>
                    <a:pt x="1276" y="309"/>
                  </a:lnTo>
                  <a:lnTo>
                    <a:pt x="1311" y="367"/>
                  </a:lnTo>
                  <a:lnTo>
                    <a:pt x="1341" y="428"/>
                  </a:lnTo>
                  <a:lnTo>
                    <a:pt x="1364" y="492"/>
                  </a:lnTo>
                  <a:lnTo>
                    <a:pt x="1381" y="559"/>
                  </a:lnTo>
                  <a:lnTo>
                    <a:pt x="1392" y="628"/>
                  </a:lnTo>
                  <a:lnTo>
                    <a:pt x="1395" y="700"/>
                  </a:lnTo>
                  <a:lnTo>
                    <a:pt x="1392" y="771"/>
                  </a:lnTo>
                  <a:lnTo>
                    <a:pt x="1381" y="841"/>
                  </a:lnTo>
                  <a:lnTo>
                    <a:pt x="1364" y="908"/>
                  </a:lnTo>
                  <a:lnTo>
                    <a:pt x="1341" y="972"/>
                  </a:lnTo>
                  <a:lnTo>
                    <a:pt x="1311" y="1034"/>
                  </a:lnTo>
                  <a:lnTo>
                    <a:pt x="1276" y="1091"/>
                  </a:lnTo>
                  <a:lnTo>
                    <a:pt x="1236" y="1146"/>
                  </a:lnTo>
                  <a:lnTo>
                    <a:pt x="1191" y="1195"/>
                  </a:lnTo>
                  <a:lnTo>
                    <a:pt x="1141" y="1240"/>
                  </a:lnTo>
                  <a:lnTo>
                    <a:pt x="1087" y="1281"/>
                  </a:lnTo>
                  <a:lnTo>
                    <a:pt x="1030" y="1316"/>
                  </a:lnTo>
                  <a:lnTo>
                    <a:pt x="970" y="1345"/>
                  </a:lnTo>
                  <a:lnTo>
                    <a:pt x="906" y="1368"/>
                  </a:lnTo>
                  <a:lnTo>
                    <a:pt x="838" y="1386"/>
                  </a:lnTo>
                  <a:lnTo>
                    <a:pt x="769" y="1396"/>
                  </a:lnTo>
                  <a:lnTo>
                    <a:pt x="698" y="1400"/>
                  </a:lnTo>
                  <a:lnTo>
                    <a:pt x="627" y="1396"/>
                  </a:lnTo>
                  <a:lnTo>
                    <a:pt x="559" y="1387"/>
                  </a:lnTo>
                  <a:lnTo>
                    <a:pt x="559" y="1387"/>
                  </a:lnTo>
                  <a:lnTo>
                    <a:pt x="559" y="1386"/>
                  </a:lnTo>
                  <a:lnTo>
                    <a:pt x="560" y="1385"/>
                  </a:lnTo>
                  <a:lnTo>
                    <a:pt x="561" y="1381"/>
                  </a:lnTo>
                  <a:lnTo>
                    <a:pt x="564" y="1377"/>
                  </a:lnTo>
                  <a:lnTo>
                    <a:pt x="566" y="1370"/>
                  </a:lnTo>
                  <a:lnTo>
                    <a:pt x="571" y="1360"/>
                  </a:lnTo>
                  <a:lnTo>
                    <a:pt x="577" y="1347"/>
                  </a:lnTo>
                  <a:lnTo>
                    <a:pt x="585" y="1330"/>
                  </a:lnTo>
                  <a:lnTo>
                    <a:pt x="594" y="1309"/>
                  </a:lnTo>
                  <a:lnTo>
                    <a:pt x="606" y="1284"/>
                  </a:lnTo>
                  <a:lnTo>
                    <a:pt x="619" y="1253"/>
                  </a:lnTo>
                  <a:lnTo>
                    <a:pt x="630" y="1224"/>
                  </a:lnTo>
                  <a:lnTo>
                    <a:pt x="637" y="1195"/>
                  </a:lnTo>
                  <a:lnTo>
                    <a:pt x="640" y="1166"/>
                  </a:lnTo>
                  <a:lnTo>
                    <a:pt x="638" y="1138"/>
                  </a:lnTo>
                  <a:lnTo>
                    <a:pt x="634" y="1111"/>
                  </a:lnTo>
                  <a:lnTo>
                    <a:pt x="627" y="1086"/>
                  </a:lnTo>
                  <a:lnTo>
                    <a:pt x="615" y="1063"/>
                  </a:lnTo>
                  <a:lnTo>
                    <a:pt x="600" y="1044"/>
                  </a:lnTo>
                  <a:lnTo>
                    <a:pt x="581" y="1029"/>
                  </a:lnTo>
                  <a:lnTo>
                    <a:pt x="559" y="1016"/>
                  </a:lnTo>
                  <a:lnTo>
                    <a:pt x="533" y="1009"/>
                  </a:lnTo>
                  <a:lnTo>
                    <a:pt x="505" y="1006"/>
                  </a:lnTo>
                  <a:lnTo>
                    <a:pt x="475" y="1009"/>
                  </a:lnTo>
                  <a:lnTo>
                    <a:pt x="444" y="1017"/>
                  </a:lnTo>
                  <a:lnTo>
                    <a:pt x="413" y="1030"/>
                  </a:lnTo>
                  <a:lnTo>
                    <a:pt x="384" y="1049"/>
                  </a:lnTo>
                  <a:lnTo>
                    <a:pt x="359" y="1072"/>
                  </a:lnTo>
                  <a:lnTo>
                    <a:pt x="359" y="1072"/>
                  </a:lnTo>
                  <a:lnTo>
                    <a:pt x="359" y="1072"/>
                  </a:lnTo>
                  <a:lnTo>
                    <a:pt x="357" y="1073"/>
                  </a:lnTo>
                  <a:lnTo>
                    <a:pt x="355" y="1075"/>
                  </a:lnTo>
                  <a:lnTo>
                    <a:pt x="352" y="1078"/>
                  </a:lnTo>
                  <a:lnTo>
                    <a:pt x="348" y="1083"/>
                  </a:lnTo>
                  <a:lnTo>
                    <a:pt x="341" y="1089"/>
                  </a:lnTo>
                  <a:lnTo>
                    <a:pt x="333" y="1098"/>
                  </a:lnTo>
                  <a:lnTo>
                    <a:pt x="321" y="1108"/>
                  </a:lnTo>
                  <a:lnTo>
                    <a:pt x="307" y="1122"/>
                  </a:lnTo>
                  <a:lnTo>
                    <a:pt x="291" y="1139"/>
                  </a:lnTo>
                  <a:lnTo>
                    <a:pt x="271" y="1159"/>
                  </a:lnTo>
                  <a:lnTo>
                    <a:pt x="247" y="1183"/>
                  </a:lnTo>
                  <a:lnTo>
                    <a:pt x="220" y="1210"/>
                  </a:lnTo>
                  <a:lnTo>
                    <a:pt x="177" y="1166"/>
                  </a:lnTo>
                  <a:lnTo>
                    <a:pt x="137" y="1117"/>
                  </a:lnTo>
                  <a:lnTo>
                    <a:pt x="102" y="1065"/>
                  </a:lnTo>
                  <a:lnTo>
                    <a:pt x="73" y="1010"/>
                  </a:lnTo>
                  <a:lnTo>
                    <a:pt x="47" y="953"/>
                  </a:lnTo>
                  <a:lnTo>
                    <a:pt x="27" y="893"/>
                  </a:lnTo>
                  <a:lnTo>
                    <a:pt x="12" y="831"/>
                  </a:lnTo>
                  <a:lnTo>
                    <a:pt x="4" y="767"/>
                  </a:lnTo>
                  <a:lnTo>
                    <a:pt x="0" y="700"/>
                  </a:lnTo>
                  <a:lnTo>
                    <a:pt x="4" y="628"/>
                  </a:lnTo>
                  <a:lnTo>
                    <a:pt x="14" y="559"/>
                  </a:lnTo>
                  <a:lnTo>
                    <a:pt x="32" y="492"/>
                  </a:lnTo>
                  <a:lnTo>
                    <a:pt x="55" y="428"/>
                  </a:lnTo>
                  <a:lnTo>
                    <a:pt x="84" y="367"/>
                  </a:lnTo>
                  <a:lnTo>
                    <a:pt x="119" y="309"/>
                  </a:lnTo>
                  <a:lnTo>
                    <a:pt x="159" y="255"/>
                  </a:lnTo>
                  <a:lnTo>
                    <a:pt x="205" y="205"/>
                  </a:lnTo>
                  <a:lnTo>
                    <a:pt x="254" y="159"/>
                  </a:lnTo>
                  <a:lnTo>
                    <a:pt x="307" y="120"/>
                  </a:lnTo>
                  <a:lnTo>
                    <a:pt x="366" y="85"/>
                  </a:lnTo>
                  <a:lnTo>
                    <a:pt x="426" y="55"/>
                  </a:lnTo>
                  <a:lnTo>
                    <a:pt x="490" y="31"/>
                  </a:lnTo>
                  <a:lnTo>
                    <a:pt x="557" y="14"/>
                  </a:lnTo>
                  <a:lnTo>
                    <a:pt x="627" y="3"/>
                  </a:lnTo>
                  <a:lnTo>
                    <a:pt x="698"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09" name="Freeform 539"/>
            <p:cNvSpPr>
              <a:spLocks noEditPoints="1"/>
            </p:cNvSpPr>
            <p:nvPr/>
          </p:nvSpPr>
          <p:spPr bwMode="auto">
            <a:xfrm>
              <a:off x="361" y="1726"/>
              <a:ext cx="717" cy="718"/>
            </a:xfrm>
            <a:custGeom>
              <a:avLst/>
              <a:gdLst>
                <a:gd name="T0" fmla="*/ 511 w 1427"/>
                <a:gd name="T1" fmla="*/ 61 h 1431"/>
                <a:gd name="T2" fmla="*/ 329 w 1427"/>
                <a:gd name="T3" fmla="*/ 149 h 1431"/>
                <a:gd name="T4" fmla="*/ 208 w 1427"/>
                <a:gd name="T5" fmla="*/ 255 h 1431"/>
                <a:gd name="T6" fmla="*/ 115 w 1427"/>
                <a:gd name="T7" fmla="*/ 388 h 1431"/>
                <a:gd name="T8" fmla="*/ 45 w 1427"/>
                <a:gd name="T9" fmla="*/ 580 h 1431"/>
                <a:gd name="T10" fmla="*/ 35 w 1427"/>
                <a:gd name="T11" fmla="*/ 790 h 1431"/>
                <a:gd name="T12" fmla="*/ 89 w 1427"/>
                <a:gd name="T13" fmla="*/ 991 h 1431"/>
                <a:gd name="T14" fmla="*/ 175 w 1427"/>
                <a:gd name="T15" fmla="*/ 1136 h 1431"/>
                <a:gd name="T16" fmla="*/ 288 w 1427"/>
                <a:gd name="T17" fmla="*/ 1150 h 1431"/>
                <a:gd name="T18" fmla="*/ 363 w 1427"/>
                <a:gd name="T19" fmla="*/ 1077 h 1431"/>
                <a:gd name="T20" fmla="*/ 456 w 1427"/>
                <a:gd name="T21" fmla="*/ 1016 h 1431"/>
                <a:gd name="T22" fmla="*/ 548 w 1427"/>
                <a:gd name="T23" fmla="*/ 1008 h 1431"/>
                <a:gd name="T24" fmla="*/ 628 w 1427"/>
                <a:gd name="T25" fmla="*/ 1051 h 1431"/>
                <a:gd name="T26" fmla="*/ 670 w 1427"/>
                <a:gd name="T27" fmla="*/ 1154 h 1431"/>
                <a:gd name="T28" fmla="*/ 655 w 1427"/>
                <a:gd name="T29" fmla="*/ 1259 h 1431"/>
                <a:gd name="T30" fmla="*/ 608 w 1427"/>
                <a:gd name="T31" fmla="*/ 1365 h 1431"/>
                <a:gd name="T32" fmla="*/ 677 w 1427"/>
                <a:gd name="T33" fmla="*/ 1399 h 1431"/>
                <a:gd name="T34" fmla="*/ 881 w 1427"/>
                <a:gd name="T35" fmla="*/ 1379 h 1431"/>
                <a:gd name="T36" fmla="*/ 1068 w 1427"/>
                <a:gd name="T37" fmla="*/ 1299 h 1431"/>
                <a:gd name="T38" fmla="*/ 1195 w 1427"/>
                <a:gd name="T39" fmla="*/ 1199 h 1431"/>
                <a:gd name="T40" fmla="*/ 1295 w 1427"/>
                <a:gd name="T41" fmla="*/ 1071 h 1431"/>
                <a:gd name="T42" fmla="*/ 1374 w 1427"/>
                <a:gd name="T43" fmla="*/ 883 h 1431"/>
                <a:gd name="T44" fmla="*/ 1394 w 1427"/>
                <a:gd name="T45" fmla="*/ 679 h 1431"/>
                <a:gd name="T46" fmla="*/ 1365 w 1427"/>
                <a:gd name="T47" fmla="*/ 514 h 1431"/>
                <a:gd name="T48" fmla="*/ 1276 w 1427"/>
                <a:gd name="T49" fmla="*/ 330 h 1431"/>
                <a:gd name="T50" fmla="*/ 1146 w 1427"/>
                <a:gd name="T51" fmla="*/ 186 h 1431"/>
                <a:gd name="T52" fmla="*/ 978 w 1427"/>
                <a:gd name="T53" fmla="*/ 85 h 1431"/>
                <a:gd name="T54" fmla="*/ 749 w 1427"/>
                <a:gd name="T55" fmla="*/ 31 h 1431"/>
                <a:gd name="T56" fmla="*/ 860 w 1427"/>
                <a:gd name="T57" fmla="*/ 15 h 1431"/>
                <a:gd name="T58" fmla="*/ 1109 w 1427"/>
                <a:gd name="T59" fmla="*/ 120 h 1431"/>
                <a:gd name="T60" fmla="*/ 1262 w 1427"/>
                <a:gd name="T61" fmla="*/ 258 h 1431"/>
                <a:gd name="T62" fmla="*/ 1357 w 1427"/>
                <a:gd name="T63" fmla="*/ 405 h 1431"/>
                <a:gd name="T64" fmla="*/ 1412 w 1427"/>
                <a:gd name="T65" fmla="*/ 574 h 1431"/>
                <a:gd name="T66" fmla="*/ 1419 w 1427"/>
                <a:gd name="T67" fmla="*/ 821 h 1431"/>
                <a:gd name="T68" fmla="*/ 1357 w 1427"/>
                <a:gd name="T69" fmla="*/ 1024 h 1431"/>
                <a:gd name="T70" fmla="*/ 1262 w 1427"/>
                <a:gd name="T71" fmla="*/ 1171 h 1431"/>
                <a:gd name="T72" fmla="*/ 1114 w 1427"/>
                <a:gd name="T73" fmla="*/ 1306 h 1431"/>
                <a:gd name="T74" fmla="*/ 959 w 1427"/>
                <a:gd name="T75" fmla="*/ 1387 h 1431"/>
                <a:gd name="T76" fmla="*/ 749 w 1427"/>
                <a:gd name="T77" fmla="*/ 1430 h 1431"/>
                <a:gd name="T78" fmla="*/ 551 w 1427"/>
                <a:gd name="T79" fmla="*/ 1414 h 1431"/>
                <a:gd name="T80" fmla="*/ 567 w 1427"/>
                <a:gd name="T81" fmla="*/ 1379 h 1431"/>
                <a:gd name="T82" fmla="*/ 600 w 1427"/>
                <a:gd name="T83" fmla="*/ 1305 h 1431"/>
                <a:gd name="T84" fmla="*/ 635 w 1427"/>
                <a:gd name="T85" fmla="*/ 1212 h 1431"/>
                <a:gd name="T86" fmla="*/ 618 w 1427"/>
                <a:gd name="T87" fmla="*/ 1090 h 1431"/>
                <a:gd name="T88" fmla="*/ 573 w 1427"/>
                <a:gd name="T89" fmla="*/ 1049 h 1431"/>
                <a:gd name="T90" fmla="*/ 485 w 1427"/>
                <a:gd name="T91" fmla="*/ 1041 h 1431"/>
                <a:gd name="T92" fmla="*/ 385 w 1427"/>
                <a:gd name="T93" fmla="*/ 1099 h 1431"/>
                <a:gd name="T94" fmla="*/ 311 w 1427"/>
                <a:gd name="T95" fmla="*/ 1172 h 1431"/>
                <a:gd name="T96" fmla="*/ 175 w 1427"/>
                <a:gd name="T97" fmla="*/ 1185 h 1431"/>
                <a:gd name="T98" fmla="*/ 75 w 1427"/>
                <a:gd name="T99" fmla="*/ 1036 h 1431"/>
                <a:gd name="T100" fmla="*/ 15 w 1427"/>
                <a:gd name="T101" fmla="*/ 861 h 1431"/>
                <a:gd name="T102" fmla="*/ 7 w 1427"/>
                <a:gd name="T103" fmla="*/ 608 h 1431"/>
                <a:gd name="T104" fmla="*/ 55 w 1427"/>
                <a:gd name="T105" fmla="*/ 437 h 1431"/>
                <a:gd name="T106" fmla="*/ 143 w 1427"/>
                <a:gd name="T107" fmla="*/ 285 h 1431"/>
                <a:gd name="T108" fmla="*/ 284 w 1427"/>
                <a:gd name="T109" fmla="*/ 143 h 1431"/>
                <a:gd name="T110" fmla="*/ 434 w 1427"/>
                <a:gd name="T111" fmla="*/ 56 h 1431"/>
                <a:gd name="T112" fmla="*/ 677 w 1427"/>
                <a:gd name="T11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7" h="1431">
                  <a:moveTo>
                    <a:pt x="677" y="31"/>
                  </a:moveTo>
                  <a:lnTo>
                    <a:pt x="607" y="38"/>
                  </a:lnTo>
                  <a:lnTo>
                    <a:pt x="579" y="44"/>
                  </a:lnTo>
                  <a:lnTo>
                    <a:pt x="579" y="44"/>
                  </a:lnTo>
                  <a:lnTo>
                    <a:pt x="545" y="51"/>
                  </a:lnTo>
                  <a:lnTo>
                    <a:pt x="511" y="61"/>
                  </a:lnTo>
                  <a:lnTo>
                    <a:pt x="480" y="72"/>
                  </a:lnTo>
                  <a:lnTo>
                    <a:pt x="447" y="85"/>
                  </a:lnTo>
                  <a:lnTo>
                    <a:pt x="417" y="99"/>
                  </a:lnTo>
                  <a:lnTo>
                    <a:pt x="386" y="114"/>
                  </a:lnTo>
                  <a:lnTo>
                    <a:pt x="357" y="131"/>
                  </a:lnTo>
                  <a:lnTo>
                    <a:pt x="329" y="149"/>
                  </a:lnTo>
                  <a:lnTo>
                    <a:pt x="329" y="149"/>
                  </a:lnTo>
                  <a:lnTo>
                    <a:pt x="306" y="165"/>
                  </a:lnTo>
                  <a:lnTo>
                    <a:pt x="280" y="186"/>
                  </a:lnTo>
                  <a:lnTo>
                    <a:pt x="255" y="208"/>
                  </a:lnTo>
                  <a:lnTo>
                    <a:pt x="230" y="232"/>
                  </a:lnTo>
                  <a:lnTo>
                    <a:pt x="208" y="255"/>
                  </a:lnTo>
                  <a:lnTo>
                    <a:pt x="186" y="281"/>
                  </a:lnTo>
                  <a:lnTo>
                    <a:pt x="165" y="307"/>
                  </a:lnTo>
                  <a:lnTo>
                    <a:pt x="148" y="330"/>
                  </a:lnTo>
                  <a:lnTo>
                    <a:pt x="148" y="330"/>
                  </a:lnTo>
                  <a:lnTo>
                    <a:pt x="131" y="359"/>
                  </a:lnTo>
                  <a:lnTo>
                    <a:pt x="115" y="388"/>
                  </a:lnTo>
                  <a:lnTo>
                    <a:pt x="98" y="418"/>
                  </a:lnTo>
                  <a:lnTo>
                    <a:pt x="84" y="450"/>
                  </a:lnTo>
                  <a:lnTo>
                    <a:pt x="73" y="481"/>
                  </a:lnTo>
                  <a:lnTo>
                    <a:pt x="61" y="514"/>
                  </a:lnTo>
                  <a:lnTo>
                    <a:pt x="52" y="546"/>
                  </a:lnTo>
                  <a:lnTo>
                    <a:pt x="45" y="580"/>
                  </a:lnTo>
                  <a:lnTo>
                    <a:pt x="45" y="580"/>
                  </a:lnTo>
                  <a:lnTo>
                    <a:pt x="39" y="608"/>
                  </a:lnTo>
                  <a:lnTo>
                    <a:pt x="35" y="644"/>
                  </a:lnTo>
                  <a:lnTo>
                    <a:pt x="32" y="679"/>
                  </a:lnTo>
                  <a:lnTo>
                    <a:pt x="32" y="753"/>
                  </a:lnTo>
                  <a:lnTo>
                    <a:pt x="35" y="790"/>
                  </a:lnTo>
                  <a:lnTo>
                    <a:pt x="40" y="826"/>
                  </a:lnTo>
                  <a:lnTo>
                    <a:pt x="46" y="855"/>
                  </a:lnTo>
                  <a:lnTo>
                    <a:pt x="54" y="890"/>
                  </a:lnTo>
                  <a:lnTo>
                    <a:pt x="63" y="924"/>
                  </a:lnTo>
                  <a:lnTo>
                    <a:pt x="76" y="958"/>
                  </a:lnTo>
                  <a:lnTo>
                    <a:pt x="89" y="991"/>
                  </a:lnTo>
                  <a:lnTo>
                    <a:pt x="104" y="1023"/>
                  </a:lnTo>
                  <a:lnTo>
                    <a:pt x="120" y="1053"/>
                  </a:lnTo>
                  <a:lnTo>
                    <a:pt x="139" y="1084"/>
                  </a:lnTo>
                  <a:lnTo>
                    <a:pt x="139" y="1084"/>
                  </a:lnTo>
                  <a:lnTo>
                    <a:pt x="154" y="1108"/>
                  </a:lnTo>
                  <a:lnTo>
                    <a:pt x="175" y="1136"/>
                  </a:lnTo>
                  <a:lnTo>
                    <a:pt x="197" y="1163"/>
                  </a:lnTo>
                  <a:lnTo>
                    <a:pt x="221" y="1189"/>
                  </a:lnTo>
                  <a:lnTo>
                    <a:pt x="236" y="1203"/>
                  </a:lnTo>
                  <a:lnTo>
                    <a:pt x="248" y="1190"/>
                  </a:lnTo>
                  <a:lnTo>
                    <a:pt x="270" y="1169"/>
                  </a:lnTo>
                  <a:lnTo>
                    <a:pt x="288" y="1150"/>
                  </a:lnTo>
                  <a:lnTo>
                    <a:pt x="304" y="1134"/>
                  </a:lnTo>
                  <a:lnTo>
                    <a:pt x="318" y="1121"/>
                  </a:lnTo>
                  <a:lnTo>
                    <a:pt x="328" y="1109"/>
                  </a:lnTo>
                  <a:lnTo>
                    <a:pt x="337" y="1101"/>
                  </a:lnTo>
                  <a:lnTo>
                    <a:pt x="362" y="1077"/>
                  </a:lnTo>
                  <a:lnTo>
                    <a:pt x="363" y="1077"/>
                  </a:lnTo>
                  <a:lnTo>
                    <a:pt x="378" y="1062"/>
                  </a:lnTo>
                  <a:lnTo>
                    <a:pt x="396" y="1048"/>
                  </a:lnTo>
                  <a:lnTo>
                    <a:pt x="400" y="1044"/>
                  </a:lnTo>
                  <a:lnTo>
                    <a:pt x="418" y="1034"/>
                  </a:lnTo>
                  <a:lnTo>
                    <a:pt x="436" y="1024"/>
                  </a:lnTo>
                  <a:lnTo>
                    <a:pt x="456" y="1016"/>
                  </a:lnTo>
                  <a:lnTo>
                    <a:pt x="475" y="1010"/>
                  </a:lnTo>
                  <a:lnTo>
                    <a:pt x="482" y="1009"/>
                  </a:lnTo>
                  <a:lnTo>
                    <a:pt x="501" y="1007"/>
                  </a:lnTo>
                  <a:lnTo>
                    <a:pt x="520" y="1006"/>
                  </a:lnTo>
                  <a:lnTo>
                    <a:pt x="541" y="1007"/>
                  </a:lnTo>
                  <a:lnTo>
                    <a:pt x="548" y="1008"/>
                  </a:lnTo>
                  <a:lnTo>
                    <a:pt x="568" y="1013"/>
                  </a:lnTo>
                  <a:lnTo>
                    <a:pt x="586" y="1020"/>
                  </a:lnTo>
                  <a:lnTo>
                    <a:pt x="590" y="1023"/>
                  </a:lnTo>
                  <a:lnTo>
                    <a:pt x="606" y="1031"/>
                  </a:lnTo>
                  <a:lnTo>
                    <a:pt x="618" y="1041"/>
                  </a:lnTo>
                  <a:lnTo>
                    <a:pt x="628" y="1051"/>
                  </a:lnTo>
                  <a:lnTo>
                    <a:pt x="644" y="1072"/>
                  </a:lnTo>
                  <a:lnTo>
                    <a:pt x="648" y="1077"/>
                  </a:lnTo>
                  <a:lnTo>
                    <a:pt x="659" y="1104"/>
                  </a:lnTo>
                  <a:lnTo>
                    <a:pt x="666" y="1133"/>
                  </a:lnTo>
                  <a:lnTo>
                    <a:pt x="667" y="1139"/>
                  </a:lnTo>
                  <a:lnTo>
                    <a:pt x="670" y="1154"/>
                  </a:lnTo>
                  <a:lnTo>
                    <a:pt x="670" y="1186"/>
                  </a:lnTo>
                  <a:lnTo>
                    <a:pt x="669" y="1203"/>
                  </a:lnTo>
                  <a:lnTo>
                    <a:pt x="665" y="1219"/>
                  </a:lnTo>
                  <a:lnTo>
                    <a:pt x="664" y="1225"/>
                  </a:lnTo>
                  <a:lnTo>
                    <a:pt x="660" y="1241"/>
                  </a:lnTo>
                  <a:lnTo>
                    <a:pt x="655" y="1259"/>
                  </a:lnTo>
                  <a:lnTo>
                    <a:pt x="648" y="1275"/>
                  </a:lnTo>
                  <a:lnTo>
                    <a:pt x="638" y="1298"/>
                  </a:lnTo>
                  <a:lnTo>
                    <a:pt x="629" y="1318"/>
                  </a:lnTo>
                  <a:lnTo>
                    <a:pt x="621" y="1337"/>
                  </a:lnTo>
                  <a:lnTo>
                    <a:pt x="614" y="1352"/>
                  </a:lnTo>
                  <a:lnTo>
                    <a:pt x="608" y="1365"/>
                  </a:lnTo>
                  <a:lnTo>
                    <a:pt x="603" y="1375"/>
                  </a:lnTo>
                  <a:lnTo>
                    <a:pt x="600" y="1385"/>
                  </a:lnTo>
                  <a:lnTo>
                    <a:pt x="597" y="1390"/>
                  </a:lnTo>
                  <a:lnTo>
                    <a:pt x="608" y="1392"/>
                  </a:lnTo>
                  <a:lnTo>
                    <a:pt x="642" y="1396"/>
                  </a:lnTo>
                  <a:lnTo>
                    <a:pt x="677" y="1399"/>
                  </a:lnTo>
                  <a:lnTo>
                    <a:pt x="713" y="1400"/>
                  </a:lnTo>
                  <a:lnTo>
                    <a:pt x="749" y="1399"/>
                  </a:lnTo>
                  <a:lnTo>
                    <a:pt x="819" y="1392"/>
                  </a:lnTo>
                  <a:lnTo>
                    <a:pt x="847" y="1386"/>
                  </a:lnTo>
                  <a:lnTo>
                    <a:pt x="847" y="1386"/>
                  </a:lnTo>
                  <a:lnTo>
                    <a:pt x="881" y="1379"/>
                  </a:lnTo>
                  <a:lnTo>
                    <a:pt x="914" y="1369"/>
                  </a:lnTo>
                  <a:lnTo>
                    <a:pt x="946" y="1358"/>
                  </a:lnTo>
                  <a:lnTo>
                    <a:pt x="978" y="1345"/>
                  </a:lnTo>
                  <a:lnTo>
                    <a:pt x="1009" y="1331"/>
                  </a:lnTo>
                  <a:lnTo>
                    <a:pt x="1038" y="1316"/>
                  </a:lnTo>
                  <a:lnTo>
                    <a:pt x="1068" y="1299"/>
                  </a:lnTo>
                  <a:lnTo>
                    <a:pt x="1097" y="1281"/>
                  </a:lnTo>
                  <a:lnTo>
                    <a:pt x="1097" y="1281"/>
                  </a:lnTo>
                  <a:lnTo>
                    <a:pt x="1119" y="1264"/>
                  </a:lnTo>
                  <a:lnTo>
                    <a:pt x="1146" y="1243"/>
                  </a:lnTo>
                  <a:lnTo>
                    <a:pt x="1171" y="1223"/>
                  </a:lnTo>
                  <a:lnTo>
                    <a:pt x="1195" y="1199"/>
                  </a:lnTo>
                  <a:lnTo>
                    <a:pt x="1218" y="1175"/>
                  </a:lnTo>
                  <a:lnTo>
                    <a:pt x="1240" y="1149"/>
                  </a:lnTo>
                  <a:lnTo>
                    <a:pt x="1261" y="1122"/>
                  </a:lnTo>
                  <a:lnTo>
                    <a:pt x="1276" y="1100"/>
                  </a:lnTo>
                  <a:lnTo>
                    <a:pt x="1276" y="1100"/>
                  </a:lnTo>
                  <a:lnTo>
                    <a:pt x="1295" y="1071"/>
                  </a:lnTo>
                  <a:lnTo>
                    <a:pt x="1311" y="1042"/>
                  </a:lnTo>
                  <a:lnTo>
                    <a:pt x="1328" y="1011"/>
                  </a:lnTo>
                  <a:lnTo>
                    <a:pt x="1342" y="981"/>
                  </a:lnTo>
                  <a:lnTo>
                    <a:pt x="1353" y="950"/>
                  </a:lnTo>
                  <a:lnTo>
                    <a:pt x="1365" y="917"/>
                  </a:lnTo>
                  <a:lnTo>
                    <a:pt x="1374" y="883"/>
                  </a:lnTo>
                  <a:lnTo>
                    <a:pt x="1381" y="849"/>
                  </a:lnTo>
                  <a:lnTo>
                    <a:pt x="1381" y="849"/>
                  </a:lnTo>
                  <a:lnTo>
                    <a:pt x="1387" y="821"/>
                  </a:lnTo>
                  <a:lnTo>
                    <a:pt x="1394" y="752"/>
                  </a:lnTo>
                  <a:lnTo>
                    <a:pt x="1395" y="715"/>
                  </a:lnTo>
                  <a:lnTo>
                    <a:pt x="1394" y="679"/>
                  </a:lnTo>
                  <a:lnTo>
                    <a:pt x="1391" y="644"/>
                  </a:lnTo>
                  <a:lnTo>
                    <a:pt x="1387" y="608"/>
                  </a:lnTo>
                  <a:lnTo>
                    <a:pt x="1381" y="580"/>
                  </a:lnTo>
                  <a:lnTo>
                    <a:pt x="1381" y="580"/>
                  </a:lnTo>
                  <a:lnTo>
                    <a:pt x="1374" y="546"/>
                  </a:lnTo>
                  <a:lnTo>
                    <a:pt x="1365" y="514"/>
                  </a:lnTo>
                  <a:lnTo>
                    <a:pt x="1353" y="481"/>
                  </a:lnTo>
                  <a:lnTo>
                    <a:pt x="1342" y="450"/>
                  </a:lnTo>
                  <a:lnTo>
                    <a:pt x="1328" y="418"/>
                  </a:lnTo>
                  <a:lnTo>
                    <a:pt x="1311" y="388"/>
                  </a:lnTo>
                  <a:lnTo>
                    <a:pt x="1295" y="359"/>
                  </a:lnTo>
                  <a:lnTo>
                    <a:pt x="1276" y="330"/>
                  </a:lnTo>
                  <a:lnTo>
                    <a:pt x="1276" y="330"/>
                  </a:lnTo>
                  <a:lnTo>
                    <a:pt x="1261" y="307"/>
                  </a:lnTo>
                  <a:lnTo>
                    <a:pt x="1240" y="281"/>
                  </a:lnTo>
                  <a:lnTo>
                    <a:pt x="1218" y="255"/>
                  </a:lnTo>
                  <a:lnTo>
                    <a:pt x="1171" y="208"/>
                  </a:lnTo>
                  <a:lnTo>
                    <a:pt x="1146" y="186"/>
                  </a:lnTo>
                  <a:lnTo>
                    <a:pt x="1119" y="165"/>
                  </a:lnTo>
                  <a:lnTo>
                    <a:pt x="1097" y="149"/>
                  </a:lnTo>
                  <a:lnTo>
                    <a:pt x="1097" y="149"/>
                  </a:lnTo>
                  <a:lnTo>
                    <a:pt x="1038" y="114"/>
                  </a:lnTo>
                  <a:lnTo>
                    <a:pt x="1009" y="99"/>
                  </a:lnTo>
                  <a:lnTo>
                    <a:pt x="978" y="85"/>
                  </a:lnTo>
                  <a:lnTo>
                    <a:pt x="946" y="72"/>
                  </a:lnTo>
                  <a:lnTo>
                    <a:pt x="881" y="51"/>
                  </a:lnTo>
                  <a:lnTo>
                    <a:pt x="847" y="44"/>
                  </a:lnTo>
                  <a:lnTo>
                    <a:pt x="847" y="44"/>
                  </a:lnTo>
                  <a:lnTo>
                    <a:pt x="819" y="38"/>
                  </a:lnTo>
                  <a:lnTo>
                    <a:pt x="749" y="31"/>
                  </a:lnTo>
                  <a:lnTo>
                    <a:pt x="677" y="31"/>
                  </a:lnTo>
                  <a:close/>
                  <a:moveTo>
                    <a:pt x="677" y="0"/>
                  </a:moveTo>
                  <a:lnTo>
                    <a:pt x="749" y="0"/>
                  </a:lnTo>
                  <a:lnTo>
                    <a:pt x="819" y="7"/>
                  </a:lnTo>
                  <a:lnTo>
                    <a:pt x="853" y="14"/>
                  </a:lnTo>
                  <a:lnTo>
                    <a:pt x="860" y="15"/>
                  </a:lnTo>
                  <a:lnTo>
                    <a:pt x="894" y="22"/>
                  </a:lnTo>
                  <a:lnTo>
                    <a:pt x="959" y="43"/>
                  </a:lnTo>
                  <a:lnTo>
                    <a:pt x="991" y="56"/>
                  </a:lnTo>
                  <a:lnTo>
                    <a:pt x="1022" y="70"/>
                  </a:lnTo>
                  <a:lnTo>
                    <a:pt x="1051" y="85"/>
                  </a:lnTo>
                  <a:lnTo>
                    <a:pt x="1109" y="120"/>
                  </a:lnTo>
                  <a:lnTo>
                    <a:pt x="1114" y="123"/>
                  </a:lnTo>
                  <a:lnTo>
                    <a:pt x="1141" y="143"/>
                  </a:lnTo>
                  <a:lnTo>
                    <a:pt x="1168" y="164"/>
                  </a:lnTo>
                  <a:lnTo>
                    <a:pt x="1193" y="186"/>
                  </a:lnTo>
                  <a:lnTo>
                    <a:pt x="1240" y="233"/>
                  </a:lnTo>
                  <a:lnTo>
                    <a:pt x="1262" y="258"/>
                  </a:lnTo>
                  <a:lnTo>
                    <a:pt x="1283" y="285"/>
                  </a:lnTo>
                  <a:lnTo>
                    <a:pt x="1302" y="312"/>
                  </a:lnTo>
                  <a:lnTo>
                    <a:pt x="1305" y="317"/>
                  </a:lnTo>
                  <a:lnTo>
                    <a:pt x="1324" y="346"/>
                  </a:lnTo>
                  <a:lnTo>
                    <a:pt x="1340" y="375"/>
                  </a:lnTo>
                  <a:lnTo>
                    <a:pt x="1357" y="405"/>
                  </a:lnTo>
                  <a:lnTo>
                    <a:pt x="1371" y="437"/>
                  </a:lnTo>
                  <a:lnTo>
                    <a:pt x="1382" y="468"/>
                  </a:lnTo>
                  <a:lnTo>
                    <a:pt x="1394" y="501"/>
                  </a:lnTo>
                  <a:lnTo>
                    <a:pt x="1403" y="534"/>
                  </a:lnTo>
                  <a:lnTo>
                    <a:pt x="1410" y="567"/>
                  </a:lnTo>
                  <a:lnTo>
                    <a:pt x="1412" y="574"/>
                  </a:lnTo>
                  <a:lnTo>
                    <a:pt x="1419" y="608"/>
                  </a:lnTo>
                  <a:lnTo>
                    <a:pt x="1422" y="644"/>
                  </a:lnTo>
                  <a:lnTo>
                    <a:pt x="1426" y="679"/>
                  </a:lnTo>
                  <a:lnTo>
                    <a:pt x="1427" y="715"/>
                  </a:lnTo>
                  <a:lnTo>
                    <a:pt x="1426" y="752"/>
                  </a:lnTo>
                  <a:lnTo>
                    <a:pt x="1419" y="821"/>
                  </a:lnTo>
                  <a:lnTo>
                    <a:pt x="1410" y="862"/>
                  </a:lnTo>
                  <a:lnTo>
                    <a:pt x="1403" y="896"/>
                  </a:lnTo>
                  <a:lnTo>
                    <a:pt x="1394" y="930"/>
                  </a:lnTo>
                  <a:lnTo>
                    <a:pt x="1382" y="963"/>
                  </a:lnTo>
                  <a:lnTo>
                    <a:pt x="1371" y="994"/>
                  </a:lnTo>
                  <a:lnTo>
                    <a:pt x="1357" y="1024"/>
                  </a:lnTo>
                  <a:lnTo>
                    <a:pt x="1340" y="1055"/>
                  </a:lnTo>
                  <a:lnTo>
                    <a:pt x="1324" y="1084"/>
                  </a:lnTo>
                  <a:lnTo>
                    <a:pt x="1305" y="1113"/>
                  </a:lnTo>
                  <a:lnTo>
                    <a:pt x="1302" y="1118"/>
                  </a:lnTo>
                  <a:lnTo>
                    <a:pt x="1283" y="1144"/>
                  </a:lnTo>
                  <a:lnTo>
                    <a:pt x="1262" y="1171"/>
                  </a:lnTo>
                  <a:lnTo>
                    <a:pt x="1240" y="1197"/>
                  </a:lnTo>
                  <a:lnTo>
                    <a:pt x="1217" y="1221"/>
                  </a:lnTo>
                  <a:lnTo>
                    <a:pt x="1193" y="1245"/>
                  </a:lnTo>
                  <a:lnTo>
                    <a:pt x="1168" y="1266"/>
                  </a:lnTo>
                  <a:lnTo>
                    <a:pt x="1141" y="1287"/>
                  </a:lnTo>
                  <a:lnTo>
                    <a:pt x="1114" y="1306"/>
                  </a:lnTo>
                  <a:lnTo>
                    <a:pt x="1109" y="1310"/>
                  </a:lnTo>
                  <a:lnTo>
                    <a:pt x="1080" y="1329"/>
                  </a:lnTo>
                  <a:lnTo>
                    <a:pt x="1051" y="1345"/>
                  </a:lnTo>
                  <a:lnTo>
                    <a:pt x="1022" y="1360"/>
                  </a:lnTo>
                  <a:lnTo>
                    <a:pt x="991" y="1374"/>
                  </a:lnTo>
                  <a:lnTo>
                    <a:pt x="959" y="1387"/>
                  </a:lnTo>
                  <a:lnTo>
                    <a:pt x="926" y="1399"/>
                  </a:lnTo>
                  <a:lnTo>
                    <a:pt x="894" y="1408"/>
                  </a:lnTo>
                  <a:lnTo>
                    <a:pt x="860" y="1415"/>
                  </a:lnTo>
                  <a:lnTo>
                    <a:pt x="853" y="1416"/>
                  </a:lnTo>
                  <a:lnTo>
                    <a:pt x="819" y="1423"/>
                  </a:lnTo>
                  <a:lnTo>
                    <a:pt x="749" y="1430"/>
                  </a:lnTo>
                  <a:lnTo>
                    <a:pt x="713" y="1431"/>
                  </a:lnTo>
                  <a:lnTo>
                    <a:pt x="677" y="1430"/>
                  </a:lnTo>
                  <a:lnTo>
                    <a:pt x="642" y="1428"/>
                  </a:lnTo>
                  <a:lnTo>
                    <a:pt x="608" y="1423"/>
                  </a:lnTo>
                  <a:lnTo>
                    <a:pt x="572" y="1417"/>
                  </a:lnTo>
                  <a:lnTo>
                    <a:pt x="551" y="1414"/>
                  </a:lnTo>
                  <a:lnTo>
                    <a:pt x="560" y="1395"/>
                  </a:lnTo>
                  <a:lnTo>
                    <a:pt x="560" y="1394"/>
                  </a:lnTo>
                  <a:lnTo>
                    <a:pt x="561" y="1392"/>
                  </a:lnTo>
                  <a:lnTo>
                    <a:pt x="562" y="1388"/>
                  </a:lnTo>
                  <a:lnTo>
                    <a:pt x="565" y="1385"/>
                  </a:lnTo>
                  <a:lnTo>
                    <a:pt x="567" y="1379"/>
                  </a:lnTo>
                  <a:lnTo>
                    <a:pt x="571" y="1372"/>
                  </a:lnTo>
                  <a:lnTo>
                    <a:pt x="574" y="1362"/>
                  </a:lnTo>
                  <a:lnTo>
                    <a:pt x="579" y="1352"/>
                  </a:lnTo>
                  <a:lnTo>
                    <a:pt x="585" y="1339"/>
                  </a:lnTo>
                  <a:lnTo>
                    <a:pt x="592" y="1324"/>
                  </a:lnTo>
                  <a:lnTo>
                    <a:pt x="600" y="1305"/>
                  </a:lnTo>
                  <a:lnTo>
                    <a:pt x="609" y="1285"/>
                  </a:lnTo>
                  <a:lnTo>
                    <a:pt x="620" y="1262"/>
                  </a:lnTo>
                  <a:lnTo>
                    <a:pt x="625" y="1246"/>
                  </a:lnTo>
                  <a:lnTo>
                    <a:pt x="631" y="1228"/>
                  </a:lnTo>
                  <a:lnTo>
                    <a:pt x="635" y="1212"/>
                  </a:lnTo>
                  <a:lnTo>
                    <a:pt x="635" y="1212"/>
                  </a:lnTo>
                  <a:lnTo>
                    <a:pt x="637" y="1203"/>
                  </a:lnTo>
                  <a:lnTo>
                    <a:pt x="638" y="1186"/>
                  </a:lnTo>
                  <a:lnTo>
                    <a:pt x="638" y="1154"/>
                  </a:lnTo>
                  <a:lnTo>
                    <a:pt x="637" y="1144"/>
                  </a:lnTo>
                  <a:lnTo>
                    <a:pt x="630" y="1116"/>
                  </a:lnTo>
                  <a:lnTo>
                    <a:pt x="618" y="1090"/>
                  </a:lnTo>
                  <a:lnTo>
                    <a:pt x="606" y="1073"/>
                  </a:lnTo>
                  <a:lnTo>
                    <a:pt x="596" y="1063"/>
                  </a:lnTo>
                  <a:lnTo>
                    <a:pt x="588" y="1057"/>
                  </a:lnTo>
                  <a:lnTo>
                    <a:pt x="589" y="1059"/>
                  </a:lnTo>
                  <a:lnTo>
                    <a:pt x="587" y="1057"/>
                  </a:lnTo>
                  <a:lnTo>
                    <a:pt x="573" y="1049"/>
                  </a:lnTo>
                  <a:lnTo>
                    <a:pt x="573" y="1049"/>
                  </a:lnTo>
                  <a:lnTo>
                    <a:pt x="555" y="1042"/>
                  </a:lnTo>
                  <a:lnTo>
                    <a:pt x="540" y="1038"/>
                  </a:lnTo>
                  <a:lnTo>
                    <a:pt x="520" y="1037"/>
                  </a:lnTo>
                  <a:lnTo>
                    <a:pt x="501" y="1038"/>
                  </a:lnTo>
                  <a:lnTo>
                    <a:pt x="485" y="1041"/>
                  </a:lnTo>
                  <a:lnTo>
                    <a:pt x="469" y="1045"/>
                  </a:lnTo>
                  <a:lnTo>
                    <a:pt x="449" y="1053"/>
                  </a:lnTo>
                  <a:lnTo>
                    <a:pt x="431" y="1063"/>
                  </a:lnTo>
                  <a:lnTo>
                    <a:pt x="414" y="1072"/>
                  </a:lnTo>
                  <a:lnTo>
                    <a:pt x="400" y="1084"/>
                  </a:lnTo>
                  <a:lnTo>
                    <a:pt x="385" y="1099"/>
                  </a:lnTo>
                  <a:lnTo>
                    <a:pt x="384" y="1099"/>
                  </a:lnTo>
                  <a:lnTo>
                    <a:pt x="360" y="1123"/>
                  </a:lnTo>
                  <a:lnTo>
                    <a:pt x="350" y="1132"/>
                  </a:lnTo>
                  <a:lnTo>
                    <a:pt x="340" y="1143"/>
                  </a:lnTo>
                  <a:lnTo>
                    <a:pt x="326" y="1156"/>
                  </a:lnTo>
                  <a:lnTo>
                    <a:pt x="311" y="1172"/>
                  </a:lnTo>
                  <a:lnTo>
                    <a:pt x="292" y="1191"/>
                  </a:lnTo>
                  <a:lnTo>
                    <a:pt x="270" y="1212"/>
                  </a:lnTo>
                  <a:lnTo>
                    <a:pt x="246" y="1236"/>
                  </a:lnTo>
                  <a:lnTo>
                    <a:pt x="235" y="1247"/>
                  </a:lnTo>
                  <a:lnTo>
                    <a:pt x="199" y="1211"/>
                  </a:lnTo>
                  <a:lnTo>
                    <a:pt x="175" y="1185"/>
                  </a:lnTo>
                  <a:lnTo>
                    <a:pt x="153" y="1158"/>
                  </a:lnTo>
                  <a:lnTo>
                    <a:pt x="132" y="1130"/>
                  </a:lnTo>
                  <a:lnTo>
                    <a:pt x="113" y="1101"/>
                  </a:lnTo>
                  <a:lnTo>
                    <a:pt x="110" y="1097"/>
                  </a:lnTo>
                  <a:lnTo>
                    <a:pt x="91" y="1066"/>
                  </a:lnTo>
                  <a:lnTo>
                    <a:pt x="75" y="1036"/>
                  </a:lnTo>
                  <a:lnTo>
                    <a:pt x="60" y="1003"/>
                  </a:lnTo>
                  <a:lnTo>
                    <a:pt x="47" y="971"/>
                  </a:lnTo>
                  <a:lnTo>
                    <a:pt x="34" y="937"/>
                  </a:lnTo>
                  <a:lnTo>
                    <a:pt x="25" y="903"/>
                  </a:lnTo>
                  <a:lnTo>
                    <a:pt x="17" y="868"/>
                  </a:lnTo>
                  <a:lnTo>
                    <a:pt x="15" y="861"/>
                  </a:lnTo>
                  <a:lnTo>
                    <a:pt x="8" y="826"/>
                  </a:lnTo>
                  <a:lnTo>
                    <a:pt x="4" y="790"/>
                  </a:lnTo>
                  <a:lnTo>
                    <a:pt x="0" y="753"/>
                  </a:lnTo>
                  <a:lnTo>
                    <a:pt x="0" y="679"/>
                  </a:lnTo>
                  <a:lnTo>
                    <a:pt x="4" y="644"/>
                  </a:lnTo>
                  <a:lnTo>
                    <a:pt x="7" y="608"/>
                  </a:lnTo>
                  <a:lnTo>
                    <a:pt x="14" y="574"/>
                  </a:lnTo>
                  <a:lnTo>
                    <a:pt x="15" y="567"/>
                  </a:lnTo>
                  <a:lnTo>
                    <a:pt x="22" y="534"/>
                  </a:lnTo>
                  <a:lnTo>
                    <a:pt x="32" y="501"/>
                  </a:lnTo>
                  <a:lnTo>
                    <a:pt x="43" y="468"/>
                  </a:lnTo>
                  <a:lnTo>
                    <a:pt x="55" y="437"/>
                  </a:lnTo>
                  <a:lnTo>
                    <a:pt x="69" y="405"/>
                  </a:lnTo>
                  <a:lnTo>
                    <a:pt x="85" y="375"/>
                  </a:lnTo>
                  <a:lnTo>
                    <a:pt x="102" y="346"/>
                  </a:lnTo>
                  <a:lnTo>
                    <a:pt x="119" y="317"/>
                  </a:lnTo>
                  <a:lnTo>
                    <a:pt x="123" y="312"/>
                  </a:lnTo>
                  <a:lnTo>
                    <a:pt x="143" y="285"/>
                  </a:lnTo>
                  <a:lnTo>
                    <a:pt x="164" y="258"/>
                  </a:lnTo>
                  <a:lnTo>
                    <a:pt x="186" y="233"/>
                  </a:lnTo>
                  <a:lnTo>
                    <a:pt x="208" y="209"/>
                  </a:lnTo>
                  <a:lnTo>
                    <a:pt x="232" y="186"/>
                  </a:lnTo>
                  <a:lnTo>
                    <a:pt x="258" y="164"/>
                  </a:lnTo>
                  <a:lnTo>
                    <a:pt x="284" y="143"/>
                  </a:lnTo>
                  <a:lnTo>
                    <a:pt x="312" y="123"/>
                  </a:lnTo>
                  <a:lnTo>
                    <a:pt x="316" y="120"/>
                  </a:lnTo>
                  <a:lnTo>
                    <a:pt x="344" y="102"/>
                  </a:lnTo>
                  <a:lnTo>
                    <a:pt x="374" y="85"/>
                  </a:lnTo>
                  <a:lnTo>
                    <a:pt x="404" y="70"/>
                  </a:lnTo>
                  <a:lnTo>
                    <a:pt x="434" y="56"/>
                  </a:lnTo>
                  <a:lnTo>
                    <a:pt x="467" y="43"/>
                  </a:lnTo>
                  <a:lnTo>
                    <a:pt x="498" y="32"/>
                  </a:lnTo>
                  <a:lnTo>
                    <a:pt x="532" y="22"/>
                  </a:lnTo>
                  <a:lnTo>
                    <a:pt x="566" y="15"/>
                  </a:lnTo>
                  <a:lnTo>
                    <a:pt x="607" y="7"/>
                  </a:lnTo>
                  <a:lnTo>
                    <a:pt x="677"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0" name="Freeform 540"/>
            <p:cNvSpPr>
              <a:spLocks/>
            </p:cNvSpPr>
            <p:nvPr/>
          </p:nvSpPr>
          <p:spPr bwMode="auto">
            <a:xfrm>
              <a:off x="613" y="1983"/>
              <a:ext cx="206" cy="205"/>
            </a:xfrm>
            <a:custGeom>
              <a:avLst/>
              <a:gdLst>
                <a:gd name="T0" fmla="*/ 207 w 413"/>
                <a:gd name="T1" fmla="*/ 0 h 415"/>
                <a:gd name="T2" fmla="*/ 244 w 413"/>
                <a:gd name="T3" fmla="*/ 3 h 415"/>
                <a:gd name="T4" fmla="*/ 278 w 413"/>
                <a:gd name="T5" fmla="*/ 13 h 415"/>
                <a:gd name="T6" fmla="*/ 311 w 413"/>
                <a:gd name="T7" fmla="*/ 28 h 415"/>
                <a:gd name="T8" fmla="*/ 340 w 413"/>
                <a:gd name="T9" fmla="*/ 49 h 415"/>
                <a:gd name="T10" fmla="*/ 364 w 413"/>
                <a:gd name="T11" fmla="*/ 73 h 415"/>
                <a:gd name="T12" fmla="*/ 385 w 413"/>
                <a:gd name="T13" fmla="*/ 102 h 415"/>
                <a:gd name="T14" fmla="*/ 401 w 413"/>
                <a:gd name="T15" fmla="*/ 135 h 415"/>
                <a:gd name="T16" fmla="*/ 410 w 413"/>
                <a:gd name="T17" fmla="*/ 170 h 415"/>
                <a:gd name="T18" fmla="*/ 413 w 413"/>
                <a:gd name="T19" fmla="*/ 207 h 415"/>
                <a:gd name="T20" fmla="*/ 410 w 413"/>
                <a:gd name="T21" fmla="*/ 245 h 415"/>
                <a:gd name="T22" fmla="*/ 401 w 413"/>
                <a:gd name="T23" fmla="*/ 280 h 415"/>
                <a:gd name="T24" fmla="*/ 385 w 413"/>
                <a:gd name="T25" fmla="*/ 312 h 415"/>
                <a:gd name="T26" fmla="*/ 364 w 413"/>
                <a:gd name="T27" fmla="*/ 341 h 415"/>
                <a:gd name="T28" fmla="*/ 340 w 413"/>
                <a:gd name="T29" fmla="*/ 366 h 415"/>
                <a:gd name="T30" fmla="*/ 311 w 413"/>
                <a:gd name="T31" fmla="*/ 386 h 415"/>
                <a:gd name="T32" fmla="*/ 278 w 413"/>
                <a:gd name="T33" fmla="*/ 402 h 415"/>
                <a:gd name="T34" fmla="*/ 244 w 413"/>
                <a:gd name="T35" fmla="*/ 411 h 415"/>
                <a:gd name="T36" fmla="*/ 207 w 413"/>
                <a:gd name="T37" fmla="*/ 415 h 415"/>
                <a:gd name="T38" fmla="*/ 170 w 413"/>
                <a:gd name="T39" fmla="*/ 411 h 415"/>
                <a:gd name="T40" fmla="*/ 135 w 413"/>
                <a:gd name="T41" fmla="*/ 402 h 415"/>
                <a:gd name="T42" fmla="*/ 102 w 413"/>
                <a:gd name="T43" fmla="*/ 386 h 415"/>
                <a:gd name="T44" fmla="*/ 74 w 413"/>
                <a:gd name="T45" fmla="*/ 366 h 415"/>
                <a:gd name="T46" fmla="*/ 48 w 413"/>
                <a:gd name="T47" fmla="*/ 341 h 415"/>
                <a:gd name="T48" fmla="*/ 28 w 413"/>
                <a:gd name="T49" fmla="*/ 312 h 415"/>
                <a:gd name="T50" fmla="*/ 13 w 413"/>
                <a:gd name="T51" fmla="*/ 280 h 415"/>
                <a:gd name="T52" fmla="*/ 4 w 413"/>
                <a:gd name="T53" fmla="*/ 245 h 415"/>
                <a:gd name="T54" fmla="*/ 0 w 413"/>
                <a:gd name="T55" fmla="*/ 207 h 415"/>
                <a:gd name="T56" fmla="*/ 4 w 413"/>
                <a:gd name="T57" fmla="*/ 170 h 415"/>
                <a:gd name="T58" fmla="*/ 13 w 413"/>
                <a:gd name="T59" fmla="*/ 135 h 415"/>
                <a:gd name="T60" fmla="*/ 28 w 413"/>
                <a:gd name="T61" fmla="*/ 102 h 415"/>
                <a:gd name="T62" fmla="*/ 48 w 413"/>
                <a:gd name="T63" fmla="*/ 73 h 415"/>
                <a:gd name="T64" fmla="*/ 74 w 413"/>
                <a:gd name="T65" fmla="*/ 49 h 415"/>
                <a:gd name="T66" fmla="*/ 102 w 413"/>
                <a:gd name="T67" fmla="*/ 28 h 415"/>
                <a:gd name="T68" fmla="*/ 135 w 413"/>
                <a:gd name="T69" fmla="*/ 13 h 415"/>
                <a:gd name="T70" fmla="*/ 170 w 413"/>
                <a:gd name="T71" fmla="*/ 3 h 415"/>
                <a:gd name="T72" fmla="*/ 207 w 413"/>
                <a:gd name="T7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15">
                  <a:moveTo>
                    <a:pt x="207" y="0"/>
                  </a:moveTo>
                  <a:lnTo>
                    <a:pt x="244" y="3"/>
                  </a:lnTo>
                  <a:lnTo>
                    <a:pt x="278" y="13"/>
                  </a:lnTo>
                  <a:lnTo>
                    <a:pt x="311" y="28"/>
                  </a:lnTo>
                  <a:lnTo>
                    <a:pt x="340" y="49"/>
                  </a:lnTo>
                  <a:lnTo>
                    <a:pt x="364" y="73"/>
                  </a:lnTo>
                  <a:lnTo>
                    <a:pt x="385" y="102"/>
                  </a:lnTo>
                  <a:lnTo>
                    <a:pt x="401" y="135"/>
                  </a:lnTo>
                  <a:lnTo>
                    <a:pt x="410" y="170"/>
                  </a:lnTo>
                  <a:lnTo>
                    <a:pt x="413" y="207"/>
                  </a:lnTo>
                  <a:lnTo>
                    <a:pt x="410" y="245"/>
                  </a:lnTo>
                  <a:lnTo>
                    <a:pt x="401" y="280"/>
                  </a:lnTo>
                  <a:lnTo>
                    <a:pt x="385" y="312"/>
                  </a:lnTo>
                  <a:lnTo>
                    <a:pt x="364" y="341"/>
                  </a:lnTo>
                  <a:lnTo>
                    <a:pt x="340" y="366"/>
                  </a:lnTo>
                  <a:lnTo>
                    <a:pt x="311" y="386"/>
                  </a:lnTo>
                  <a:lnTo>
                    <a:pt x="278" y="402"/>
                  </a:lnTo>
                  <a:lnTo>
                    <a:pt x="244" y="411"/>
                  </a:lnTo>
                  <a:lnTo>
                    <a:pt x="207" y="415"/>
                  </a:lnTo>
                  <a:lnTo>
                    <a:pt x="170" y="411"/>
                  </a:lnTo>
                  <a:lnTo>
                    <a:pt x="135" y="402"/>
                  </a:lnTo>
                  <a:lnTo>
                    <a:pt x="102" y="386"/>
                  </a:lnTo>
                  <a:lnTo>
                    <a:pt x="74" y="366"/>
                  </a:lnTo>
                  <a:lnTo>
                    <a:pt x="48" y="341"/>
                  </a:lnTo>
                  <a:lnTo>
                    <a:pt x="28" y="312"/>
                  </a:lnTo>
                  <a:lnTo>
                    <a:pt x="13" y="280"/>
                  </a:lnTo>
                  <a:lnTo>
                    <a:pt x="4" y="245"/>
                  </a:lnTo>
                  <a:lnTo>
                    <a:pt x="0" y="207"/>
                  </a:lnTo>
                  <a:lnTo>
                    <a:pt x="4" y="170"/>
                  </a:lnTo>
                  <a:lnTo>
                    <a:pt x="13" y="135"/>
                  </a:lnTo>
                  <a:lnTo>
                    <a:pt x="28" y="102"/>
                  </a:lnTo>
                  <a:lnTo>
                    <a:pt x="48" y="73"/>
                  </a:lnTo>
                  <a:lnTo>
                    <a:pt x="74" y="49"/>
                  </a:lnTo>
                  <a:lnTo>
                    <a:pt x="102" y="28"/>
                  </a:lnTo>
                  <a:lnTo>
                    <a:pt x="135" y="13"/>
                  </a:lnTo>
                  <a:lnTo>
                    <a:pt x="170" y="3"/>
                  </a:lnTo>
                  <a:lnTo>
                    <a:pt x="207"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1" name="Freeform 541"/>
            <p:cNvSpPr>
              <a:spLocks noEditPoints="1"/>
            </p:cNvSpPr>
            <p:nvPr/>
          </p:nvSpPr>
          <p:spPr bwMode="auto">
            <a:xfrm>
              <a:off x="608" y="1971"/>
              <a:ext cx="224" cy="228"/>
            </a:xfrm>
            <a:custGeom>
              <a:avLst/>
              <a:gdLst>
                <a:gd name="T0" fmla="*/ 167 w 445"/>
                <a:gd name="T1" fmla="*/ 38 h 446"/>
                <a:gd name="T2" fmla="*/ 112 w 445"/>
                <a:gd name="T3" fmla="*/ 65 h 446"/>
                <a:gd name="T4" fmla="*/ 74 w 445"/>
                <a:gd name="T5" fmla="*/ 101 h 446"/>
                <a:gd name="T6" fmla="*/ 55 w 445"/>
                <a:gd name="T7" fmla="*/ 129 h 446"/>
                <a:gd name="T8" fmla="*/ 35 w 445"/>
                <a:gd name="T9" fmla="*/ 184 h 446"/>
                <a:gd name="T10" fmla="*/ 34 w 445"/>
                <a:gd name="T11" fmla="*/ 257 h 446"/>
                <a:gd name="T12" fmla="*/ 55 w 445"/>
                <a:gd name="T13" fmla="*/ 314 h 446"/>
                <a:gd name="T14" fmla="*/ 74 w 445"/>
                <a:gd name="T15" fmla="*/ 344 h 446"/>
                <a:gd name="T16" fmla="*/ 112 w 445"/>
                <a:gd name="T17" fmla="*/ 380 h 446"/>
                <a:gd name="T18" fmla="*/ 167 w 445"/>
                <a:gd name="T19" fmla="*/ 407 h 446"/>
                <a:gd name="T20" fmla="*/ 222 w 445"/>
                <a:gd name="T21" fmla="*/ 415 h 446"/>
                <a:gd name="T22" fmla="*/ 277 w 445"/>
                <a:gd name="T23" fmla="*/ 407 h 446"/>
                <a:gd name="T24" fmla="*/ 330 w 445"/>
                <a:gd name="T25" fmla="*/ 380 h 446"/>
                <a:gd name="T26" fmla="*/ 370 w 445"/>
                <a:gd name="T27" fmla="*/ 344 h 446"/>
                <a:gd name="T28" fmla="*/ 389 w 445"/>
                <a:gd name="T29" fmla="*/ 314 h 446"/>
                <a:gd name="T30" fmla="*/ 410 w 445"/>
                <a:gd name="T31" fmla="*/ 257 h 446"/>
                <a:gd name="T32" fmla="*/ 412 w 445"/>
                <a:gd name="T33" fmla="*/ 201 h 446"/>
                <a:gd name="T34" fmla="*/ 398 w 445"/>
                <a:gd name="T35" fmla="*/ 148 h 446"/>
                <a:gd name="T36" fmla="*/ 378 w 445"/>
                <a:gd name="T37" fmla="*/ 113 h 446"/>
                <a:gd name="T38" fmla="*/ 342 w 445"/>
                <a:gd name="T39" fmla="*/ 73 h 446"/>
                <a:gd name="T40" fmla="*/ 314 w 445"/>
                <a:gd name="T41" fmla="*/ 55 h 446"/>
                <a:gd name="T42" fmla="*/ 259 w 445"/>
                <a:gd name="T43" fmla="*/ 34 h 446"/>
                <a:gd name="T44" fmla="*/ 201 w 445"/>
                <a:gd name="T45" fmla="*/ 0 h 446"/>
                <a:gd name="T46" fmla="*/ 270 w 445"/>
                <a:gd name="T47" fmla="*/ 4 h 446"/>
                <a:gd name="T48" fmla="*/ 327 w 445"/>
                <a:gd name="T49" fmla="*/ 25 h 446"/>
                <a:gd name="T50" fmla="*/ 364 w 445"/>
                <a:gd name="T51" fmla="*/ 51 h 446"/>
                <a:gd name="T52" fmla="*/ 404 w 445"/>
                <a:gd name="T53" fmla="*/ 95 h 446"/>
                <a:gd name="T54" fmla="*/ 427 w 445"/>
                <a:gd name="T55" fmla="*/ 135 h 446"/>
                <a:gd name="T56" fmla="*/ 444 w 445"/>
                <a:gd name="T57" fmla="*/ 201 h 446"/>
                <a:gd name="T58" fmla="*/ 440 w 445"/>
                <a:gd name="T59" fmla="*/ 264 h 446"/>
                <a:gd name="T60" fmla="*/ 427 w 445"/>
                <a:gd name="T61" fmla="*/ 310 h 446"/>
                <a:gd name="T62" fmla="*/ 404 w 445"/>
                <a:gd name="T63" fmla="*/ 349 h 446"/>
                <a:gd name="T64" fmla="*/ 348 w 445"/>
                <a:gd name="T65" fmla="*/ 405 h 446"/>
                <a:gd name="T66" fmla="*/ 308 w 445"/>
                <a:gd name="T67" fmla="*/ 429 h 446"/>
                <a:gd name="T68" fmla="*/ 263 w 445"/>
                <a:gd name="T69" fmla="*/ 442 h 446"/>
                <a:gd name="T70" fmla="*/ 201 w 445"/>
                <a:gd name="T71" fmla="*/ 445 h 446"/>
                <a:gd name="T72" fmla="*/ 154 w 445"/>
                <a:gd name="T73" fmla="*/ 436 h 446"/>
                <a:gd name="T74" fmla="*/ 99 w 445"/>
                <a:gd name="T75" fmla="*/ 409 h 446"/>
                <a:gd name="T76" fmla="*/ 64 w 445"/>
                <a:gd name="T77" fmla="*/ 380 h 446"/>
                <a:gd name="T78" fmla="*/ 36 w 445"/>
                <a:gd name="T79" fmla="*/ 345 h 446"/>
                <a:gd name="T80" fmla="*/ 10 w 445"/>
                <a:gd name="T81" fmla="*/ 290 h 446"/>
                <a:gd name="T82" fmla="*/ 0 w 445"/>
                <a:gd name="T83" fmla="*/ 243 h 446"/>
                <a:gd name="T84" fmla="*/ 10 w 445"/>
                <a:gd name="T85" fmla="*/ 154 h 446"/>
                <a:gd name="T86" fmla="*/ 36 w 445"/>
                <a:gd name="T87" fmla="*/ 100 h 446"/>
                <a:gd name="T88" fmla="*/ 64 w 445"/>
                <a:gd name="T89" fmla="*/ 64 h 446"/>
                <a:gd name="T90" fmla="*/ 99 w 445"/>
                <a:gd name="T91" fmla="*/ 36 h 446"/>
                <a:gd name="T92" fmla="*/ 154 w 445"/>
                <a:gd name="T93" fmla="*/ 9 h 446"/>
                <a:gd name="T94" fmla="*/ 201 w 445"/>
                <a:gd name="T9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 h="446">
                  <a:moveTo>
                    <a:pt x="201" y="31"/>
                  </a:moveTo>
                  <a:lnTo>
                    <a:pt x="187" y="34"/>
                  </a:lnTo>
                  <a:lnTo>
                    <a:pt x="167" y="38"/>
                  </a:lnTo>
                  <a:lnTo>
                    <a:pt x="148" y="45"/>
                  </a:lnTo>
                  <a:lnTo>
                    <a:pt x="130" y="55"/>
                  </a:lnTo>
                  <a:lnTo>
                    <a:pt x="112" y="65"/>
                  </a:lnTo>
                  <a:lnTo>
                    <a:pt x="102" y="73"/>
                  </a:lnTo>
                  <a:lnTo>
                    <a:pt x="87" y="86"/>
                  </a:lnTo>
                  <a:lnTo>
                    <a:pt x="74" y="101"/>
                  </a:lnTo>
                  <a:lnTo>
                    <a:pt x="66" y="113"/>
                  </a:lnTo>
                  <a:lnTo>
                    <a:pt x="66" y="113"/>
                  </a:lnTo>
                  <a:lnTo>
                    <a:pt x="55" y="129"/>
                  </a:lnTo>
                  <a:lnTo>
                    <a:pt x="46" y="148"/>
                  </a:lnTo>
                  <a:lnTo>
                    <a:pt x="39" y="166"/>
                  </a:lnTo>
                  <a:lnTo>
                    <a:pt x="35" y="184"/>
                  </a:lnTo>
                  <a:lnTo>
                    <a:pt x="32" y="201"/>
                  </a:lnTo>
                  <a:lnTo>
                    <a:pt x="32" y="243"/>
                  </a:lnTo>
                  <a:lnTo>
                    <a:pt x="34" y="257"/>
                  </a:lnTo>
                  <a:lnTo>
                    <a:pt x="39" y="277"/>
                  </a:lnTo>
                  <a:lnTo>
                    <a:pt x="46" y="297"/>
                  </a:lnTo>
                  <a:lnTo>
                    <a:pt x="55" y="314"/>
                  </a:lnTo>
                  <a:lnTo>
                    <a:pt x="66" y="332"/>
                  </a:lnTo>
                  <a:lnTo>
                    <a:pt x="66" y="332"/>
                  </a:lnTo>
                  <a:lnTo>
                    <a:pt x="74" y="344"/>
                  </a:lnTo>
                  <a:lnTo>
                    <a:pt x="87" y="358"/>
                  </a:lnTo>
                  <a:lnTo>
                    <a:pt x="102" y="372"/>
                  </a:lnTo>
                  <a:lnTo>
                    <a:pt x="112" y="380"/>
                  </a:lnTo>
                  <a:lnTo>
                    <a:pt x="130" y="390"/>
                  </a:lnTo>
                  <a:lnTo>
                    <a:pt x="148" y="400"/>
                  </a:lnTo>
                  <a:lnTo>
                    <a:pt x="167" y="407"/>
                  </a:lnTo>
                  <a:lnTo>
                    <a:pt x="187" y="411"/>
                  </a:lnTo>
                  <a:lnTo>
                    <a:pt x="201" y="414"/>
                  </a:lnTo>
                  <a:lnTo>
                    <a:pt x="222" y="415"/>
                  </a:lnTo>
                  <a:lnTo>
                    <a:pt x="243" y="414"/>
                  </a:lnTo>
                  <a:lnTo>
                    <a:pt x="259" y="411"/>
                  </a:lnTo>
                  <a:lnTo>
                    <a:pt x="277" y="407"/>
                  </a:lnTo>
                  <a:lnTo>
                    <a:pt x="295" y="400"/>
                  </a:lnTo>
                  <a:lnTo>
                    <a:pt x="314" y="390"/>
                  </a:lnTo>
                  <a:lnTo>
                    <a:pt x="330" y="380"/>
                  </a:lnTo>
                  <a:lnTo>
                    <a:pt x="330" y="380"/>
                  </a:lnTo>
                  <a:lnTo>
                    <a:pt x="342" y="372"/>
                  </a:lnTo>
                  <a:lnTo>
                    <a:pt x="370" y="344"/>
                  </a:lnTo>
                  <a:lnTo>
                    <a:pt x="378" y="332"/>
                  </a:lnTo>
                  <a:lnTo>
                    <a:pt x="378" y="332"/>
                  </a:lnTo>
                  <a:lnTo>
                    <a:pt x="389" y="314"/>
                  </a:lnTo>
                  <a:lnTo>
                    <a:pt x="398" y="297"/>
                  </a:lnTo>
                  <a:lnTo>
                    <a:pt x="405" y="277"/>
                  </a:lnTo>
                  <a:lnTo>
                    <a:pt x="410" y="257"/>
                  </a:lnTo>
                  <a:lnTo>
                    <a:pt x="412" y="243"/>
                  </a:lnTo>
                  <a:lnTo>
                    <a:pt x="413" y="222"/>
                  </a:lnTo>
                  <a:lnTo>
                    <a:pt x="412" y="201"/>
                  </a:lnTo>
                  <a:lnTo>
                    <a:pt x="409" y="184"/>
                  </a:lnTo>
                  <a:lnTo>
                    <a:pt x="405" y="166"/>
                  </a:lnTo>
                  <a:lnTo>
                    <a:pt x="398" y="148"/>
                  </a:lnTo>
                  <a:lnTo>
                    <a:pt x="389" y="129"/>
                  </a:lnTo>
                  <a:lnTo>
                    <a:pt x="378" y="113"/>
                  </a:lnTo>
                  <a:lnTo>
                    <a:pt x="378" y="113"/>
                  </a:lnTo>
                  <a:lnTo>
                    <a:pt x="370" y="101"/>
                  </a:lnTo>
                  <a:lnTo>
                    <a:pt x="356" y="86"/>
                  </a:lnTo>
                  <a:lnTo>
                    <a:pt x="342" y="73"/>
                  </a:lnTo>
                  <a:lnTo>
                    <a:pt x="330" y="65"/>
                  </a:lnTo>
                  <a:lnTo>
                    <a:pt x="330" y="65"/>
                  </a:lnTo>
                  <a:lnTo>
                    <a:pt x="314" y="55"/>
                  </a:lnTo>
                  <a:lnTo>
                    <a:pt x="295" y="45"/>
                  </a:lnTo>
                  <a:lnTo>
                    <a:pt x="277" y="38"/>
                  </a:lnTo>
                  <a:lnTo>
                    <a:pt x="259" y="34"/>
                  </a:lnTo>
                  <a:lnTo>
                    <a:pt x="243" y="31"/>
                  </a:lnTo>
                  <a:lnTo>
                    <a:pt x="201" y="31"/>
                  </a:lnTo>
                  <a:close/>
                  <a:moveTo>
                    <a:pt x="201" y="0"/>
                  </a:moveTo>
                  <a:lnTo>
                    <a:pt x="243" y="0"/>
                  </a:lnTo>
                  <a:lnTo>
                    <a:pt x="263" y="3"/>
                  </a:lnTo>
                  <a:lnTo>
                    <a:pt x="270" y="4"/>
                  </a:lnTo>
                  <a:lnTo>
                    <a:pt x="290" y="9"/>
                  </a:lnTo>
                  <a:lnTo>
                    <a:pt x="308" y="16"/>
                  </a:lnTo>
                  <a:lnTo>
                    <a:pt x="327" y="25"/>
                  </a:lnTo>
                  <a:lnTo>
                    <a:pt x="343" y="36"/>
                  </a:lnTo>
                  <a:lnTo>
                    <a:pt x="348" y="39"/>
                  </a:lnTo>
                  <a:lnTo>
                    <a:pt x="364" y="51"/>
                  </a:lnTo>
                  <a:lnTo>
                    <a:pt x="378" y="64"/>
                  </a:lnTo>
                  <a:lnTo>
                    <a:pt x="392" y="79"/>
                  </a:lnTo>
                  <a:lnTo>
                    <a:pt x="404" y="95"/>
                  </a:lnTo>
                  <a:lnTo>
                    <a:pt x="407" y="100"/>
                  </a:lnTo>
                  <a:lnTo>
                    <a:pt x="418" y="116"/>
                  </a:lnTo>
                  <a:lnTo>
                    <a:pt x="427" y="135"/>
                  </a:lnTo>
                  <a:lnTo>
                    <a:pt x="434" y="154"/>
                  </a:lnTo>
                  <a:lnTo>
                    <a:pt x="439" y="173"/>
                  </a:lnTo>
                  <a:lnTo>
                    <a:pt x="444" y="201"/>
                  </a:lnTo>
                  <a:lnTo>
                    <a:pt x="445" y="222"/>
                  </a:lnTo>
                  <a:lnTo>
                    <a:pt x="444" y="243"/>
                  </a:lnTo>
                  <a:lnTo>
                    <a:pt x="440" y="264"/>
                  </a:lnTo>
                  <a:lnTo>
                    <a:pt x="439" y="270"/>
                  </a:lnTo>
                  <a:lnTo>
                    <a:pt x="434" y="290"/>
                  </a:lnTo>
                  <a:lnTo>
                    <a:pt x="427" y="310"/>
                  </a:lnTo>
                  <a:lnTo>
                    <a:pt x="418" y="327"/>
                  </a:lnTo>
                  <a:lnTo>
                    <a:pt x="407" y="345"/>
                  </a:lnTo>
                  <a:lnTo>
                    <a:pt x="404" y="349"/>
                  </a:lnTo>
                  <a:lnTo>
                    <a:pt x="392" y="366"/>
                  </a:lnTo>
                  <a:lnTo>
                    <a:pt x="364" y="394"/>
                  </a:lnTo>
                  <a:lnTo>
                    <a:pt x="348" y="405"/>
                  </a:lnTo>
                  <a:lnTo>
                    <a:pt x="343" y="409"/>
                  </a:lnTo>
                  <a:lnTo>
                    <a:pt x="327" y="419"/>
                  </a:lnTo>
                  <a:lnTo>
                    <a:pt x="308" y="429"/>
                  </a:lnTo>
                  <a:lnTo>
                    <a:pt x="290" y="436"/>
                  </a:lnTo>
                  <a:lnTo>
                    <a:pt x="270" y="440"/>
                  </a:lnTo>
                  <a:lnTo>
                    <a:pt x="263" y="442"/>
                  </a:lnTo>
                  <a:lnTo>
                    <a:pt x="243" y="445"/>
                  </a:lnTo>
                  <a:lnTo>
                    <a:pt x="222" y="446"/>
                  </a:lnTo>
                  <a:lnTo>
                    <a:pt x="201" y="445"/>
                  </a:lnTo>
                  <a:lnTo>
                    <a:pt x="180" y="442"/>
                  </a:lnTo>
                  <a:lnTo>
                    <a:pt x="174" y="440"/>
                  </a:lnTo>
                  <a:lnTo>
                    <a:pt x="154" y="436"/>
                  </a:lnTo>
                  <a:lnTo>
                    <a:pt x="136" y="429"/>
                  </a:lnTo>
                  <a:lnTo>
                    <a:pt x="117" y="419"/>
                  </a:lnTo>
                  <a:lnTo>
                    <a:pt x="99" y="409"/>
                  </a:lnTo>
                  <a:lnTo>
                    <a:pt x="95" y="405"/>
                  </a:lnTo>
                  <a:lnTo>
                    <a:pt x="80" y="394"/>
                  </a:lnTo>
                  <a:lnTo>
                    <a:pt x="64" y="380"/>
                  </a:lnTo>
                  <a:lnTo>
                    <a:pt x="52" y="366"/>
                  </a:lnTo>
                  <a:lnTo>
                    <a:pt x="40" y="349"/>
                  </a:lnTo>
                  <a:lnTo>
                    <a:pt x="36" y="345"/>
                  </a:lnTo>
                  <a:lnTo>
                    <a:pt x="26" y="327"/>
                  </a:lnTo>
                  <a:lnTo>
                    <a:pt x="17" y="310"/>
                  </a:lnTo>
                  <a:lnTo>
                    <a:pt x="10" y="290"/>
                  </a:lnTo>
                  <a:lnTo>
                    <a:pt x="5" y="270"/>
                  </a:lnTo>
                  <a:lnTo>
                    <a:pt x="4" y="264"/>
                  </a:lnTo>
                  <a:lnTo>
                    <a:pt x="0" y="243"/>
                  </a:lnTo>
                  <a:lnTo>
                    <a:pt x="0" y="201"/>
                  </a:lnTo>
                  <a:lnTo>
                    <a:pt x="5" y="173"/>
                  </a:lnTo>
                  <a:lnTo>
                    <a:pt x="10" y="154"/>
                  </a:lnTo>
                  <a:lnTo>
                    <a:pt x="17" y="135"/>
                  </a:lnTo>
                  <a:lnTo>
                    <a:pt x="26" y="116"/>
                  </a:lnTo>
                  <a:lnTo>
                    <a:pt x="36" y="100"/>
                  </a:lnTo>
                  <a:lnTo>
                    <a:pt x="40" y="95"/>
                  </a:lnTo>
                  <a:lnTo>
                    <a:pt x="52" y="79"/>
                  </a:lnTo>
                  <a:lnTo>
                    <a:pt x="64" y="64"/>
                  </a:lnTo>
                  <a:lnTo>
                    <a:pt x="80" y="51"/>
                  </a:lnTo>
                  <a:lnTo>
                    <a:pt x="95" y="39"/>
                  </a:lnTo>
                  <a:lnTo>
                    <a:pt x="99" y="36"/>
                  </a:lnTo>
                  <a:lnTo>
                    <a:pt x="117" y="25"/>
                  </a:lnTo>
                  <a:lnTo>
                    <a:pt x="136" y="16"/>
                  </a:lnTo>
                  <a:lnTo>
                    <a:pt x="154" y="9"/>
                  </a:lnTo>
                  <a:lnTo>
                    <a:pt x="174" y="4"/>
                  </a:lnTo>
                  <a:lnTo>
                    <a:pt x="180" y="3"/>
                  </a:lnTo>
                  <a:lnTo>
                    <a:pt x="201"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2" name="Freeform 542"/>
            <p:cNvSpPr>
              <a:spLocks/>
            </p:cNvSpPr>
            <p:nvPr/>
          </p:nvSpPr>
          <p:spPr bwMode="auto">
            <a:xfrm>
              <a:off x="332" y="2262"/>
              <a:ext cx="327" cy="410"/>
            </a:xfrm>
            <a:custGeom>
              <a:avLst/>
              <a:gdLst>
                <a:gd name="T0" fmla="*/ 582 w 644"/>
                <a:gd name="T1" fmla="*/ 1 h 811"/>
                <a:gd name="T2" fmla="*/ 609 w 644"/>
                <a:gd name="T3" fmla="*/ 13 h 811"/>
                <a:gd name="T4" fmla="*/ 633 w 644"/>
                <a:gd name="T5" fmla="*/ 44 h 811"/>
                <a:gd name="T6" fmla="*/ 644 w 644"/>
                <a:gd name="T7" fmla="*/ 90 h 811"/>
                <a:gd name="T8" fmla="*/ 637 w 644"/>
                <a:gd name="T9" fmla="*/ 142 h 811"/>
                <a:gd name="T10" fmla="*/ 627 w 644"/>
                <a:gd name="T11" fmla="*/ 168 h 811"/>
                <a:gd name="T12" fmla="*/ 626 w 644"/>
                <a:gd name="T13" fmla="*/ 170 h 811"/>
                <a:gd name="T14" fmla="*/ 623 w 644"/>
                <a:gd name="T15" fmla="*/ 178 h 811"/>
                <a:gd name="T16" fmla="*/ 614 w 644"/>
                <a:gd name="T17" fmla="*/ 197 h 811"/>
                <a:gd name="T18" fmla="*/ 600 w 644"/>
                <a:gd name="T19" fmla="*/ 228 h 811"/>
                <a:gd name="T20" fmla="*/ 578 w 644"/>
                <a:gd name="T21" fmla="*/ 278 h 811"/>
                <a:gd name="T22" fmla="*/ 563 w 644"/>
                <a:gd name="T23" fmla="*/ 311 h 811"/>
                <a:gd name="T24" fmla="*/ 563 w 644"/>
                <a:gd name="T25" fmla="*/ 312 h 811"/>
                <a:gd name="T26" fmla="*/ 561 w 644"/>
                <a:gd name="T27" fmla="*/ 318 h 811"/>
                <a:gd name="T28" fmla="*/ 555 w 644"/>
                <a:gd name="T29" fmla="*/ 330 h 811"/>
                <a:gd name="T30" fmla="*/ 546 w 644"/>
                <a:gd name="T31" fmla="*/ 351 h 811"/>
                <a:gd name="T32" fmla="*/ 530 w 644"/>
                <a:gd name="T33" fmla="*/ 384 h 811"/>
                <a:gd name="T34" fmla="*/ 509 w 644"/>
                <a:gd name="T35" fmla="*/ 431 h 811"/>
                <a:gd name="T36" fmla="*/ 481 w 644"/>
                <a:gd name="T37" fmla="*/ 496 h 811"/>
                <a:gd name="T38" fmla="*/ 443 w 644"/>
                <a:gd name="T39" fmla="*/ 580 h 811"/>
                <a:gd name="T40" fmla="*/ 400 w 644"/>
                <a:gd name="T41" fmla="*/ 671 h 811"/>
                <a:gd name="T42" fmla="*/ 350 w 644"/>
                <a:gd name="T43" fmla="*/ 739 h 811"/>
                <a:gd name="T44" fmla="*/ 289 w 644"/>
                <a:gd name="T45" fmla="*/ 784 h 811"/>
                <a:gd name="T46" fmla="*/ 224 w 644"/>
                <a:gd name="T47" fmla="*/ 808 h 811"/>
                <a:gd name="T48" fmla="*/ 153 w 644"/>
                <a:gd name="T49" fmla="*/ 808 h 811"/>
                <a:gd name="T50" fmla="*/ 81 w 644"/>
                <a:gd name="T51" fmla="*/ 776 h 811"/>
                <a:gd name="T52" fmla="*/ 34 w 644"/>
                <a:gd name="T53" fmla="*/ 730 h 811"/>
                <a:gd name="T54" fmla="*/ 7 w 644"/>
                <a:gd name="T55" fmla="*/ 672 h 811"/>
                <a:gd name="T56" fmla="*/ 0 w 644"/>
                <a:gd name="T57" fmla="*/ 607 h 811"/>
                <a:gd name="T58" fmla="*/ 13 w 644"/>
                <a:gd name="T59" fmla="*/ 540 h 811"/>
                <a:gd name="T60" fmla="*/ 45 w 644"/>
                <a:gd name="T61" fmla="*/ 471 h 811"/>
                <a:gd name="T62" fmla="*/ 98 w 644"/>
                <a:gd name="T63" fmla="*/ 407 h 811"/>
                <a:gd name="T64" fmla="*/ 98 w 644"/>
                <a:gd name="T65" fmla="*/ 405 h 811"/>
                <a:gd name="T66" fmla="*/ 100 w 644"/>
                <a:gd name="T67" fmla="*/ 403 h 811"/>
                <a:gd name="T68" fmla="*/ 107 w 644"/>
                <a:gd name="T69" fmla="*/ 396 h 811"/>
                <a:gd name="T70" fmla="*/ 121 w 644"/>
                <a:gd name="T71" fmla="*/ 383 h 811"/>
                <a:gd name="T72" fmla="*/ 143 w 644"/>
                <a:gd name="T73" fmla="*/ 361 h 811"/>
                <a:gd name="T74" fmla="*/ 176 w 644"/>
                <a:gd name="T75" fmla="*/ 329 h 811"/>
                <a:gd name="T76" fmla="*/ 223 w 644"/>
                <a:gd name="T77" fmla="*/ 283 h 811"/>
                <a:gd name="T78" fmla="*/ 284 w 644"/>
                <a:gd name="T79" fmla="*/ 222 h 811"/>
                <a:gd name="T80" fmla="*/ 322 w 644"/>
                <a:gd name="T81" fmla="*/ 185 h 811"/>
                <a:gd name="T82" fmla="*/ 323 w 644"/>
                <a:gd name="T83" fmla="*/ 184 h 811"/>
                <a:gd name="T84" fmla="*/ 328 w 644"/>
                <a:gd name="T85" fmla="*/ 179 h 811"/>
                <a:gd name="T86" fmla="*/ 338 w 644"/>
                <a:gd name="T87" fmla="*/ 168 h 811"/>
                <a:gd name="T88" fmla="*/ 358 w 644"/>
                <a:gd name="T89" fmla="*/ 149 h 811"/>
                <a:gd name="T90" fmla="*/ 387 w 644"/>
                <a:gd name="T91" fmla="*/ 120 h 811"/>
                <a:gd name="T92" fmla="*/ 430 w 644"/>
                <a:gd name="T93" fmla="*/ 77 h 811"/>
                <a:gd name="T94" fmla="*/ 483 w 644"/>
                <a:gd name="T95" fmla="*/ 28 h 811"/>
                <a:gd name="T96" fmla="*/ 539 w 644"/>
                <a:gd name="T97" fmla="*/ 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811">
                  <a:moveTo>
                    <a:pt x="565" y="0"/>
                  </a:moveTo>
                  <a:lnTo>
                    <a:pt x="582" y="1"/>
                  </a:lnTo>
                  <a:lnTo>
                    <a:pt x="597" y="6"/>
                  </a:lnTo>
                  <a:lnTo>
                    <a:pt x="609" y="13"/>
                  </a:lnTo>
                  <a:lnTo>
                    <a:pt x="623" y="25"/>
                  </a:lnTo>
                  <a:lnTo>
                    <a:pt x="633" y="44"/>
                  </a:lnTo>
                  <a:lnTo>
                    <a:pt x="640" y="65"/>
                  </a:lnTo>
                  <a:lnTo>
                    <a:pt x="644" y="90"/>
                  </a:lnTo>
                  <a:lnTo>
                    <a:pt x="642" y="115"/>
                  </a:lnTo>
                  <a:lnTo>
                    <a:pt x="637" y="142"/>
                  </a:lnTo>
                  <a:lnTo>
                    <a:pt x="627" y="168"/>
                  </a:lnTo>
                  <a:lnTo>
                    <a:pt x="627" y="168"/>
                  </a:lnTo>
                  <a:lnTo>
                    <a:pt x="627" y="169"/>
                  </a:lnTo>
                  <a:lnTo>
                    <a:pt x="626" y="170"/>
                  </a:lnTo>
                  <a:lnTo>
                    <a:pt x="625" y="173"/>
                  </a:lnTo>
                  <a:lnTo>
                    <a:pt x="623" y="178"/>
                  </a:lnTo>
                  <a:lnTo>
                    <a:pt x="619" y="186"/>
                  </a:lnTo>
                  <a:lnTo>
                    <a:pt x="614" y="197"/>
                  </a:lnTo>
                  <a:lnTo>
                    <a:pt x="609" y="211"/>
                  </a:lnTo>
                  <a:lnTo>
                    <a:pt x="600" y="228"/>
                  </a:lnTo>
                  <a:lnTo>
                    <a:pt x="590" y="250"/>
                  </a:lnTo>
                  <a:lnTo>
                    <a:pt x="578" y="278"/>
                  </a:lnTo>
                  <a:lnTo>
                    <a:pt x="563" y="311"/>
                  </a:lnTo>
                  <a:lnTo>
                    <a:pt x="563" y="311"/>
                  </a:lnTo>
                  <a:lnTo>
                    <a:pt x="563" y="311"/>
                  </a:lnTo>
                  <a:lnTo>
                    <a:pt x="563" y="312"/>
                  </a:lnTo>
                  <a:lnTo>
                    <a:pt x="562" y="315"/>
                  </a:lnTo>
                  <a:lnTo>
                    <a:pt x="561" y="318"/>
                  </a:lnTo>
                  <a:lnTo>
                    <a:pt x="558" y="323"/>
                  </a:lnTo>
                  <a:lnTo>
                    <a:pt x="555" y="330"/>
                  </a:lnTo>
                  <a:lnTo>
                    <a:pt x="551" y="339"/>
                  </a:lnTo>
                  <a:lnTo>
                    <a:pt x="546" y="351"/>
                  </a:lnTo>
                  <a:lnTo>
                    <a:pt x="539" y="366"/>
                  </a:lnTo>
                  <a:lnTo>
                    <a:pt x="530" y="384"/>
                  </a:lnTo>
                  <a:lnTo>
                    <a:pt x="521" y="405"/>
                  </a:lnTo>
                  <a:lnTo>
                    <a:pt x="509" y="431"/>
                  </a:lnTo>
                  <a:lnTo>
                    <a:pt x="497" y="461"/>
                  </a:lnTo>
                  <a:lnTo>
                    <a:pt x="481" y="496"/>
                  </a:lnTo>
                  <a:lnTo>
                    <a:pt x="463" y="536"/>
                  </a:lnTo>
                  <a:lnTo>
                    <a:pt x="443" y="580"/>
                  </a:lnTo>
                  <a:lnTo>
                    <a:pt x="421" y="630"/>
                  </a:lnTo>
                  <a:lnTo>
                    <a:pt x="400" y="671"/>
                  </a:lnTo>
                  <a:lnTo>
                    <a:pt x="377" y="707"/>
                  </a:lnTo>
                  <a:lnTo>
                    <a:pt x="350" y="739"/>
                  </a:lnTo>
                  <a:lnTo>
                    <a:pt x="321" y="765"/>
                  </a:lnTo>
                  <a:lnTo>
                    <a:pt x="289" y="784"/>
                  </a:lnTo>
                  <a:lnTo>
                    <a:pt x="256" y="800"/>
                  </a:lnTo>
                  <a:lnTo>
                    <a:pt x="224" y="808"/>
                  </a:lnTo>
                  <a:lnTo>
                    <a:pt x="190" y="811"/>
                  </a:lnTo>
                  <a:lnTo>
                    <a:pt x="153" y="808"/>
                  </a:lnTo>
                  <a:lnTo>
                    <a:pt x="116" y="796"/>
                  </a:lnTo>
                  <a:lnTo>
                    <a:pt x="81" y="776"/>
                  </a:lnTo>
                  <a:lnTo>
                    <a:pt x="55" y="755"/>
                  </a:lnTo>
                  <a:lnTo>
                    <a:pt x="34" y="730"/>
                  </a:lnTo>
                  <a:lnTo>
                    <a:pt x="17" y="703"/>
                  </a:lnTo>
                  <a:lnTo>
                    <a:pt x="7" y="672"/>
                  </a:lnTo>
                  <a:lnTo>
                    <a:pt x="1" y="641"/>
                  </a:lnTo>
                  <a:lnTo>
                    <a:pt x="0" y="607"/>
                  </a:lnTo>
                  <a:lnTo>
                    <a:pt x="3" y="573"/>
                  </a:lnTo>
                  <a:lnTo>
                    <a:pt x="13" y="540"/>
                  </a:lnTo>
                  <a:lnTo>
                    <a:pt x="27" y="505"/>
                  </a:lnTo>
                  <a:lnTo>
                    <a:pt x="45" y="471"/>
                  </a:lnTo>
                  <a:lnTo>
                    <a:pt x="69" y="438"/>
                  </a:lnTo>
                  <a:lnTo>
                    <a:pt x="98" y="407"/>
                  </a:lnTo>
                  <a:lnTo>
                    <a:pt x="98" y="407"/>
                  </a:lnTo>
                  <a:lnTo>
                    <a:pt x="98" y="405"/>
                  </a:lnTo>
                  <a:lnTo>
                    <a:pt x="99" y="405"/>
                  </a:lnTo>
                  <a:lnTo>
                    <a:pt x="100" y="403"/>
                  </a:lnTo>
                  <a:lnTo>
                    <a:pt x="104" y="401"/>
                  </a:lnTo>
                  <a:lnTo>
                    <a:pt x="107" y="396"/>
                  </a:lnTo>
                  <a:lnTo>
                    <a:pt x="113" y="390"/>
                  </a:lnTo>
                  <a:lnTo>
                    <a:pt x="121" y="383"/>
                  </a:lnTo>
                  <a:lnTo>
                    <a:pt x="130" y="373"/>
                  </a:lnTo>
                  <a:lnTo>
                    <a:pt x="143" y="361"/>
                  </a:lnTo>
                  <a:lnTo>
                    <a:pt x="158" y="346"/>
                  </a:lnTo>
                  <a:lnTo>
                    <a:pt x="176" y="329"/>
                  </a:lnTo>
                  <a:lnTo>
                    <a:pt x="197" y="308"/>
                  </a:lnTo>
                  <a:lnTo>
                    <a:pt x="223" y="283"/>
                  </a:lnTo>
                  <a:lnTo>
                    <a:pt x="251" y="254"/>
                  </a:lnTo>
                  <a:lnTo>
                    <a:pt x="284" y="222"/>
                  </a:lnTo>
                  <a:lnTo>
                    <a:pt x="322" y="185"/>
                  </a:lnTo>
                  <a:lnTo>
                    <a:pt x="322" y="185"/>
                  </a:lnTo>
                  <a:lnTo>
                    <a:pt x="322" y="185"/>
                  </a:lnTo>
                  <a:lnTo>
                    <a:pt x="323" y="184"/>
                  </a:lnTo>
                  <a:lnTo>
                    <a:pt x="324" y="182"/>
                  </a:lnTo>
                  <a:lnTo>
                    <a:pt x="328" y="179"/>
                  </a:lnTo>
                  <a:lnTo>
                    <a:pt x="332" y="175"/>
                  </a:lnTo>
                  <a:lnTo>
                    <a:pt x="338" y="168"/>
                  </a:lnTo>
                  <a:lnTo>
                    <a:pt x="346" y="159"/>
                  </a:lnTo>
                  <a:lnTo>
                    <a:pt x="358" y="149"/>
                  </a:lnTo>
                  <a:lnTo>
                    <a:pt x="371" y="136"/>
                  </a:lnTo>
                  <a:lnTo>
                    <a:pt x="387" y="120"/>
                  </a:lnTo>
                  <a:lnTo>
                    <a:pt x="407" y="100"/>
                  </a:lnTo>
                  <a:lnTo>
                    <a:pt x="430" y="77"/>
                  </a:lnTo>
                  <a:lnTo>
                    <a:pt x="458" y="50"/>
                  </a:lnTo>
                  <a:lnTo>
                    <a:pt x="483" y="28"/>
                  </a:lnTo>
                  <a:lnTo>
                    <a:pt x="511" y="13"/>
                  </a:lnTo>
                  <a:lnTo>
                    <a:pt x="539" y="3"/>
                  </a:lnTo>
                  <a:lnTo>
                    <a:pt x="565"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3" name="Freeform 543"/>
            <p:cNvSpPr>
              <a:spLocks noEditPoints="1"/>
            </p:cNvSpPr>
            <p:nvPr/>
          </p:nvSpPr>
          <p:spPr bwMode="auto">
            <a:xfrm>
              <a:off x="332" y="2262"/>
              <a:ext cx="338" cy="416"/>
            </a:xfrm>
            <a:custGeom>
              <a:avLst/>
              <a:gdLst>
                <a:gd name="T0" fmla="*/ 533 w 676"/>
                <a:gd name="T1" fmla="*/ 43 h 843"/>
                <a:gd name="T2" fmla="*/ 487 w 676"/>
                <a:gd name="T3" fmla="*/ 77 h 843"/>
                <a:gd name="T4" fmla="*/ 408 w 676"/>
                <a:gd name="T5" fmla="*/ 155 h 843"/>
                <a:gd name="T6" fmla="*/ 350 w 676"/>
                <a:gd name="T7" fmla="*/ 212 h 843"/>
                <a:gd name="T8" fmla="*/ 276 w 676"/>
                <a:gd name="T9" fmla="*/ 284 h 843"/>
                <a:gd name="T10" fmla="*/ 180 w 676"/>
                <a:gd name="T11" fmla="*/ 379 h 843"/>
                <a:gd name="T12" fmla="*/ 130 w 676"/>
                <a:gd name="T13" fmla="*/ 430 h 843"/>
                <a:gd name="T14" fmla="*/ 104 w 676"/>
                <a:gd name="T15" fmla="*/ 457 h 843"/>
                <a:gd name="T16" fmla="*/ 47 w 676"/>
                <a:gd name="T17" fmla="*/ 552 h 843"/>
                <a:gd name="T18" fmla="*/ 33 w 676"/>
                <a:gd name="T19" fmla="*/ 648 h 843"/>
                <a:gd name="T20" fmla="*/ 61 w 676"/>
                <a:gd name="T21" fmla="*/ 732 h 843"/>
                <a:gd name="T22" fmla="*/ 108 w 676"/>
                <a:gd name="T23" fmla="*/ 778 h 843"/>
                <a:gd name="T24" fmla="*/ 181 w 676"/>
                <a:gd name="T25" fmla="*/ 809 h 843"/>
                <a:gd name="T26" fmla="*/ 251 w 676"/>
                <a:gd name="T27" fmla="*/ 805 h 843"/>
                <a:gd name="T28" fmla="*/ 315 w 676"/>
                <a:gd name="T29" fmla="*/ 775 h 843"/>
                <a:gd name="T30" fmla="*/ 369 w 676"/>
                <a:gd name="T31" fmla="*/ 727 h 843"/>
                <a:gd name="T32" fmla="*/ 403 w 676"/>
                <a:gd name="T33" fmla="*/ 680 h 843"/>
                <a:gd name="T34" fmla="*/ 448 w 676"/>
                <a:gd name="T35" fmla="*/ 583 h 843"/>
                <a:gd name="T36" fmla="*/ 489 w 676"/>
                <a:gd name="T37" fmla="*/ 490 h 843"/>
                <a:gd name="T38" fmla="*/ 519 w 676"/>
                <a:gd name="T39" fmla="*/ 424 h 843"/>
                <a:gd name="T40" fmla="*/ 547 w 676"/>
                <a:gd name="T41" fmla="*/ 360 h 843"/>
                <a:gd name="T42" fmla="*/ 565 w 676"/>
                <a:gd name="T43" fmla="*/ 320 h 843"/>
                <a:gd name="T44" fmla="*/ 595 w 676"/>
                <a:gd name="T45" fmla="*/ 254 h 843"/>
                <a:gd name="T46" fmla="*/ 619 w 676"/>
                <a:gd name="T47" fmla="*/ 201 h 843"/>
                <a:gd name="T48" fmla="*/ 628 w 676"/>
                <a:gd name="T49" fmla="*/ 180 h 843"/>
                <a:gd name="T50" fmla="*/ 630 w 676"/>
                <a:gd name="T51" fmla="*/ 176 h 843"/>
                <a:gd name="T52" fmla="*/ 643 w 676"/>
                <a:gd name="T53" fmla="*/ 92 h 843"/>
                <a:gd name="T54" fmla="*/ 626 w 676"/>
                <a:gd name="T55" fmla="*/ 49 h 843"/>
                <a:gd name="T56" fmla="*/ 600 w 676"/>
                <a:gd name="T57" fmla="*/ 32 h 843"/>
                <a:gd name="T58" fmla="*/ 594 w 676"/>
                <a:gd name="T59" fmla="*/ 0 h 843"/>
                <a:gd name="T60" fmla="*/ 628 w 676"/>
                <a:gd name="T61" fmla="*/ 10 h 843"/>
                <a:gd name="T62" fmla="*/ 652 w 676"/>
                <a:gd name="T63" fmla="*/ 32 h 843"/>
                <a:gd name="T64" fmla="*/ 675 w 676"/>
                <a:gd name="T65" fmla="*/ 92 h 843"/>
                <a:gd name="T66" fmla="*/ 668 w 676"/>
                <a:gd name="T67" fmla="*/ 166 h 843"/>
                <a:gd name="T68" fmla="*/ 656 w 676"/>
                <a:gd name="T69" fmla="*/ 197 h 843"/>
                <a:gd name="T70" fmla="*/ 643 w 676"/>
                <a:gd name="T71" fmla="*/ 225 h 843"/>
                <a:gd name="T72" fmla="*/ 616 w 676"/>
                <a:gd name="T73" fmla="*/ 285 h 843"/>
                <a:gd name="T74" fmla="*/ 593 w 676"/>
                <a:gd name="T75" fmla="*/ 338 h 843"/>
                <a:gd name="T76" fmla="*/ 560 w 676"/>
                <a:gd name="T77" fmla="*/ 410 h 843"/>
                <a:gd name="T78" fmla="*/ 535 w 676"/>
                <a:gd name="T79" fmla="*/ 467 h 843"/>
                <a:gd name="T80" fmla="*/ 500 w 676"/>
                <a:gd name="T81" fmla="*/ 546 h 843"/>
                <a:gd name="T82" fmla="*/ 452 w 676"/>
                <a:gd name="T83" fmla="*/ 652 h 843"/>
                <a:gd name="T84" fmla="*/ 420 w 676"/>
                <a:gd name="T85" fmla="*/ 712 h 843"/>
                <a:gd name="T86" fmla="*/ 377 w 676"/>
                <a:gd name="T87" fmla="*/ 764 h 843"/>
                <a:gd name="T88" fmla="*/ 328 w 676"/>
                <a:gd name="T89" fmla="*/ 804 h 843"/>
                <a:gd name="T90" fmla="*/ 241 w 676"/>
                <a:gd name="T91" fmla="*/ 839 h 843"/>
                <a:gd name="T92" fmla="*/ 172 w 676"/>
                <a:gd name="T93" fmla="*/ 839 h 843"/>
                <a:gd name="T94" fmla="*/ 90 w 676"/>
                <a:gd name="T95" fmla="*/ 804 h 843"/>
                <a:gd name="T96" fmla="*/ 32 w 676"/>
                <a:gd name="T97" fmla="*/ 745 h 843"/>
                <a:gd name="T98" fmla="*/ 4 w 676"/>
                <a:gd name="T99" fmla="*/ 672 h 843"/>
                <a:gd name="T100" fmla="*/ 4 w 676"/>
                <a:gd name="T101" fmla="*/ 591 h 843"/>
                <a:gd name="T102" fmla="*/ 42 w 676"/>
                <a:gd name="T103" fmla="*/ 488 h 843"/>
                <a:gd name="T104" fmla="*/ 104 w 676"/>
                <a:gd name="T105" fmla="*/ 411 h 843"/>
                <a:gd name="T106" fmla="*/ 110 w 676"/>
                <a:gd name="T107" fmla="*/ 404 h 843"/>
                <a:gd name="T108" fmla="*/ 177 w 676"/>
                <a:gd name="T109" fmla="*/ 339 h 843"/>
                <a:gd name="T110" fmla="*/ 270 w 676"/>
                <a:gd name="T111" fmla="*/ 246 h 843"/>
                <a:gd name="T112" fmla="*/ 328 w 676"/>
                <a:gd name="T113" fmla="*/ 188 h 843"/>
                <a:gd name="T114" fmla="*/ 401 w 676"/>
                <a:gd name="T115" fmla="*/ 116 h 843"/>
                <a:gd name="T116" fmla="*/ 476 w 676"/>
                <a:gd name="T117" fmla="*/ 43 h 843"/>
                <a:gd name="T118" fmla="*/ 521 w 676"/>
                <a:gd name="T119" fmla="*/ 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6" h="843">
                  <a:moveTo>
                    <a:pt x="570" y="31"/>
                  </a:moveTo>
                  <a:lnTo>
                    <a:pt x="560" y="32"/>
                  </a:lnTo>
                  <a:lnTo>
                    <a:pt x="547" y="37"/>
                  </a:lnTo>
                  <a:lnTo>
                    <a:pt x="533" y="43"/>
                  </a:lnTo>
                  <a:lnTo>
                    <a:pt x="521" y="50"/>
                  </a:lnTo>
                  <a:lnTo>
                    <a:pt x="508" y="57"/>
                  </a:lnTo>
                  <a:lnTo>
                    <a:pt x="498" y="65"/>
                  </a:lnTo>
                  <a:lnTo>
                    <a:pt x="487" y="77"/>
                  </a:lnTo>
                  <a:lnTo>
                    <a:pt x="462" y="100"/>
                  </a:lnTo>
                  <a:lnTo>
                    <a:pt x="441" y="121"/>
                  </a:lnTo>
                  <a:lnTo>
                    <a:pt x="423" y="138"/>
                  </a:lnTo>
                  <a:lnTo>
                    <a:pt x="408" y="155"/>
                  </a:lnTo>
                  <a:lnTo>
                    <a:pt x="395" y="168"/>
                  </a:lnTo>
                  <a:lnTo>
                    <a:pt x="383" y="178"/>
                  </a:lnTo>
                  <a:lnTo>
                    <a:pt x="350" y="211"/>
                  </a:lnTo>
                  <a:lnTo>
                    <a:pt x="350" y="212"/>
                  </a:lnTo>
                  <a:lnTo>
                    <a:pt x="329" y="232"/>
                  </a:lnTo>
                  <a:lnTo>
                    <a:pt x="311" y="250"/>
                  </a:lnTo>
                  <a:lnTo>
                    <a:pt x="292" y="268"/>
                  </a:lnTo>
                  <a:lnTo>
                    <a:pt x="276" y="284"/>
                  </a:lnTo>
                  <a:lnTo>
                    <a:pt x="247" y="314"/>
                  </a:lnTo>
                  <a:lnTo>
                    <a:pt x="221" y="339"/>
                  </a:lnTo>
                  <a:lnTo>
                    <a:pt x="199" y="361"/>
                  </a:lnTo>
                  <a:lnTo>
                    <a:pt x="180" y="379"/>
                  </a:lnTo>
                  <a:lnTo>
                    <a:pt x="166" y="394"/>
                  </a:lnTo>
                  <a:lnTo>
                    <a:pt x="138" y="422"/>
                  </a:lnTo>
                  <a:lnTo>
                    <a:pt x="132" y="426"/>
                  </a:lnTo>
                  <a:lnTo>
                    <a:pt x="130" y="430"/>
                  </a:lnTo>
                  <a:lnTo>
                    <a:pt x="128" y="431"/>
                  </a:lnTo>
                  <a:lnTo>
                    <a:pt x="126" y="432"/>
                  </a:lnTo>
                  <a:lnTo>
                    <a:pt x="126" y="433"/>
                  </a:lnTo>
                  <a:lnTo>
                    <a:pt x="104" y="457"/>
                  </a:lnTo>
                  <a:lnTo>
                    <a:pt x="87" y="479"/>
                  </a:lnTo>
                  <a:lnTo>
                    <a:pt x="72" y="501"/>
                  </a:lnTo>
                  <a:lnTo>
                    <a:pt x="58" y="527"/>
                  </a:lnTo>
                  <a:lnTo>
                    <a:pt x="47" y="552"/>
                  </a:lnTo>
                  <a:lnTo>
                    <a:pt x="39" y="578"/>
                  </a:lnTo>
                  <a:lnTo>
                    <a:pt x="34" y="599"/>
                  </a:lnTo>
                  <a:lnTo>
                    <a:pt x="32" y="622"/>
                  </a:lnTo>
                  <a:lnTo>
                    <a:pt x="33" y="648"/>
                  </a:lnTo>
                  <a:lnTo>
                    <a:pt x="35" y="669"/>
                  </a:lnTo>
                  <a:lnTo>
                    <a:pt x="40" y="689"/>
                  </a:lnTo>
                  <a:lnTo>
                    <a:pt x="49" y="711"/>
                  </a:lnTo>
                  <a:lnTo>
                    <a:pt x="61" y="732"/>
                  </a:lnTo>
                  <a:lnTo>
                    <a:pt x="61" y="732"/>
                  </a:lnTo>
                  <a:lnTo>
                    <a:pt x="72" y="747"/>
                  </a:lnTo>
                  <a:lnTo>
                    <a:pt x="89" y="764"/>
                  </a:lnTo>
                  <a:lnTo>
                    <a:pt x="108" y="778"/>
                  </a:lnTo>
                  <a:lnTo>
                    <a:pt x="131" y="792"/>
                  </a:lnTo>
                  <a:lnTo>
                    <a:pt x="131" y="792"/>
                  </a:lnTo>
                  <a:lnTo>
                    <a:pt x="158" y="803"/>
                  </a:lnTo>
                  <a:lnTo>
                    <a:pt x="181" y="809"/>
                  </a:lnTo>
                  <a:lnTo>
                    <a:pt x="207" y="811"/>
                  </a:lnTo>
                  <a:lnTo>
                    <a:pt x="223" y="810"/>
                  </a:lnTo>
                  <a:lnTo>
                    <a:pt x="237" y="808"/>
                  </a:lnTo>
                  <a:lnTo>
                    <a:pt x="251" y="805"/>
                  </a:lnTo>
                  <a:lnTo>
                    <a:pt x="284" y="794"/>
                  </a:lnTo>
                  <a:lnTo>
                    <a:pt x="300" y="785"/>
                  </a:lnTo>
                  <a:lnTo>
                    <a:pt x="315" y="775"/>
                  </a:lnTo>
                  <a:lnTo>
                    <a:pt x="315" y="775"/>
                  </a:lnTo>
                  <a:lnTo>
                    <a:pt x="326" y="768"/>
                  </a:lnTo>
                  <a:lnTo>
                    <a:pt x="341" y="756"/>
                  </a:lnTo>
                  <a:lnTo>
                    <a:pt x="355" y="742"/>
                  </a:lnTo>
                  <a:lnTo>
                    <a:pt x="369" y="727"/>
                  </a:lnTo>
                  <a:lnTo>
                    <a:pt x="382" y="712"/>
                  </a:lnTo>
                  <a:lnTo>
                    <a:pt x="391" y="699"/>
                  </a:lnTo>
                  <a:lnTo>
                    <a:pt x="391" y="699"/>
                  </a:lnTo>
                  <a:lnTo>
                    <a:pt x="403" y="680"/>
                  </a:lnTo>
                  <a:lnTo>
                    <a:pt x="413" y="661"/>
                  </a:lnTo>
                  <a:lnTo>
                    <a:pt x="424" y="640"/>
                  </a:lnTo>
                  <a:lnTo>
                    <a:pt x="437" y="611"/>
                  </a:lnTo>
                  <a:lnTo>
                    <a:pt x="448" y="583"/>
                  </a:lnTo>
                  <a:lnTo>
                    <a:pt x="460" y="557"/>
                  </a:lnTo>
                  <a:lnTo>
                    <a:pt x="470" y="534"/>
                  </a:lnTo>
                  <a:lnTo>
                    <a:pt x="480" y="511"/>
                  </a:lnTo>
                  <a:lnTo>
                    <a:pt x="489" y="490"/>
                  </a:lnTo>
                  <a:lnTo>
                    <a:pt x="497" y="472"/>
                  </a:lnTo>
                  <a:lnTo>
                    <a:pt x="505" y="454"/>
                  </a:lnTo>
                  <a:lnTo>
                    <a:pt x="512" y="438"/>
                  </a:lnTo>
                  <a:lnTo>
                    <a:pt x="519" y="424"/>
                  </a:lnTo>
                  <a:lnTo>
                    <a:pt x="525" y="410"/>
                  </a:lnTo>
                  <a:lnTo>
                    <a:pt x="531" y="397"/>
                  </a:lnTo>
                  <a:lnTo>
                    <a:pt x="540" y="376"/>
                  </a:lnTo>
                  <a:lnTo>
                    <a:pt x="547" y="360"/>
                  </a:lnTo>
                  <a:lnTo>
                    <a:pt x="553" y="346"/>
                  </a:lnTo>
                  <a:lnTo>
                    <a:pt x="564" y="325"/>
                  </a:lnTo>
                  <a:lnTo>
                    <a:pt x="565" y="321"/>
                  </a:lnTo>
                  <a:lnTo>
                    <a:pt x="565" y="320"/>
                  </a:lnTo>
                  <a:lnTo>
                    <a:pt x="566" y="320"/>
                  </a:lnTo>
                  <a:lnTo>
                    <a:pt x="577" y="295"/>
                  </a:lnTo>
                  <a:lnTo>
                    <a:pt x="587" y="272"/>
                  </a:lnTo>
                  <a:lnTo>
                    <a:pt x="595" y="254"/>
                  </a:lnTo>
                  <a:lnTo>
                    <a:pt x="602" y="236"/>
                  </a:lnTo>
                  <a:lnTo>
                    <a:pt x="609" y="223"/>
                  </a:lnTo>
                  <a:lnTo>
                    <a:pt x="614" y="212"/>
                  </a:lnTo>
                  <a:lnTo>
                    <a:pt x="619" y="201"/>
                  </a:lnTo>
                  <a:lnTo>
                    <a:pt x="622" y="194"/>
                  </a:lnTo>
                  <a:lnTo>
                    <a:pt x="624" y="188"/>
                  </a:lnTo>
                  <a:lnTo>
                    <a:pt x="627" y="184"/>
                  </a:lnTo>
                  <a:lnTo>
                    <a:pt x="628" y="180"/>
                  </a:lnTo>
                  <a:lnTo>
                    <a:pt x="629" y="178"/>
                  </a:lnTo>
                  <a:lnTo>
                    <a:pt x="629" y="177"/>
                  </a:lnTo>
                  <a:lnTo>
                    <a:pt x="630" y="176"/>
                  </a:lnTo>
                  <a:lnTo>
                    <a:pt x="630" y="176"/>
                  </a:lnTo>
                  <a:lnTo>
                    <a:pt x="638" y="154"/>
                  </a:lnTo>
                  <a:lnTo>
                    <a:pt x="642" y="136"/>
                  </a:lnTo>
                  <a:lnTo>
                    <a:pt x="644" y="114"/>
                  </a:lnTo>
                  <a:lnTo>
                    <a:pt x="643" y="92"/>
                  </a:lnTo>
                  <a:lnTo>
                    <a:pt x="641" y="79"/>
                  </a:lnTo>
                  <a:lnTo>
                    <a:pt x="641" y="79"/>
                  </a:lnTo>
                  <a:lnTo>
                    <a:pt x="634" y="60"/>
                  </a:lnTo>
                  <a:lnTo>
                    <a:pt x="626" y="49"/>
                  </a:lnTo>
                  <a:lnTo>
                    <a:pt x="617" y="40"/>
                  </a:lnTo>
                  <a:lnTo>
                    <a:pt x="615" y="39"/>
                  </a:lnTo>
                  <a:lnTo>
                    <a:pt x="610" y="36"/>
                  </a:lnTo>
                  <a:lnTo>
                    <a:pt x="600" y="32"/>
                  </a:lnTo>
                  <a:lnTo>
                    <a:pt x="594" y="31"/>
                  </a:lnTo>
                  <a:lnTo>
                    <a:pt x="570" y="31"/>
                  </a:lnTo>
                  <a:close/>
                  <a:moveTo>
                    <a:pt x="570" y="0"/>
                  </a:moveTo>
                  <a:lnTo>
                    <a:pt x="594" y="0"/>
                  </a:lnTo>
                  <a:lnTo>
                    <a:pt x="606" y="2"/>
                  </a:lnTo>
                  <a:lnTo>
                    <a:pt x="613" y="3"/>
                  </a:lnTo>
                  <a:lnTo>
                    <a:pt x="623" y="7"/>
                  </a:lnTo>
                  <a:lnTo>
                    <a:pt x="628" y="10"/>
                  </a:lnTo>
                  <a:lnTo>
                    <a:pt x="635" y="15"/>
                  </a:lnTo>
                  <a:lnTo>
                    <a:pt x="635" y="15"/>
                  </a:lnTo>
                  <a:lnTo>
                    <a:pt x="649" y="28"/>
                  </a:lnTo>
                  <a:lnTo>
                    <a:pt x="652" y="32"/>
                  </a:lnTo>
                  <a:lnTo>
                    <a:pt x="663" y="47"/>
                  </a:lnTo>
                  <a:lnTo>
                    <a:pt x="670" y="66"/>
                  </a:lnTo>
                  <a:lnTo>
                    <a:pt x="671" y="72"/>
                  </a:lnTo>
                  <a:lnTo>
                    <a:pt x="675" y="92"/>
                  </a:lnTo>
                  <a:lnTo>
                    <a:pt x="676" y="114"/>
                  </a:lnTo>
                  <a:lnTo>
                    <a:pt x="673" y="136"/>
                  </a:lnTo>
                  <a:lnTo>
                    <a:pt x="672" y="143"/>
                  </a:lnTo>
                  <a:lnTo>
                    <a:pt x="668" y="166"/>
                  </a:lnTo>
                  <a:lnTo>
                    <a:pt x="658" y="190"/>
                  </a:lnTo>
                  <a:lnTo>
                    <a:pt x="658" y="191"/>
                  </a:lnTo>
                  <a:lnTo>
                    <a:pt x="657" y="193"/>
                  </a:lnTo>
                  <a:lnTo>
                    <a:pt x="656" y="197"/>
                  </a:lnTo>
                  <a:lnTo>
                    <a:pt x="654" y="201"/>
                  </a:lnTo>
                  <a:lnTo>
                    <a:pt x="651" y="207"/>
                  </a:lnTo>
                  <a:lnTo>
                    <a:pt x="648" y="214"/>
                  </a:lnTo>
                  <a:lnTo>
                    <a:pt x="643" y="225"/>
                  </a:lnTo>
                  <a:lnTo>
                    <a:pt x="638" y="236"/>
                  </a:lnTo>
                  <a:lnTo>
                    <a:pt x="631" y="249"/>
                  </a:lnTo>
                  <a:lnTo>
                    <a:pt x="624" y="267"/>
                  </a:lnTo>
                  <a:lnTo>
                    <a:pt x="616" y="285"/>
                  </a:lnTo>
                  <a:lnTo>
                    <a:pt x="606" y="307"/>
                  </a:lnTo>
                  <a:lnTo>
                    <a:pt x="594" y="333"/>
                  </a:lnTo>
                  <a:lnTo>
                    <a:pt x="594" y="334"/>
                  </a:lnTo>
                  <a:lnTo>
                    <a:pt x="593" y="338"/>
                  </a:lnTo>
                  <a:lnTo>
                    <a:pt x="582" y="359"/>
                  </a:lnTo>
                  <a:lnTo>
                    <a:pt x="577" y="373"/>
                  </a:lnTo>
                  <a:lnTo>
                    <a:pt x="570" y="389"/>
                  </a:lnTo>
                  <a:lnTo>
                    <a:pt x="560" y="410"/>
                  </a:lnTo>
                  <a:lnTo>
                    <a:pt x="554" y="423"/>
                  </a:lnTo>
                  <a:lnTo>
                    <a:pt x="549" y="437"/>
                  </a:lnTo>
                  <a:lnTo>
                    <a:pt x="542" y="451"/>
                  </a:lnTo>
                  <a:lnTo>
                    <a:pt x="535" y="467"/>
                  </a:lnTo>
                  <a:lnTo>
                    <a:pt x="526" y="485"/>
                  </a:lnTo>
                  <a:lnTo>
                    <a:pt x="518" y="503"/>
                  </a:lnTo>
                  <a:lnTo>
                    <a:pt x="509" y="524"/>
                  </a:lnTo>
                  <a:lnTo>
                    <a:pt x="500" y="546"/>
                  </a:lnTo>
                  <a:lnTo>
                    <a:pt x="489" y="570"/>
                  </a:lnTo>
                  <a:lnTo>
                    <a:pt x="477" y="595"/>
                  </a:lnTo>
                  <a:lnTo>
                    <a:pt x="466" y="623"/>
                  </a:lnTo>
                  <a:lnTo>
                    <a:pt x="452" y="652"/>
                  </a:lnTo>
                  <a:lnTo>
                    <a:pt x="453" y="652"/>
                  </a:lnTo>
                  <a:lnTo>
                    <a:pt x="443" y="673"/>
                  </a:lnTo>
                  <a:lnTo>
                    <a:pt x="432" y="693"/>
                  </a:lnTo>
                  <a:lnTo>
                    <a:pt x="420" y="712"/>
                  </a:lnTo>
                  <a:lnTo>
                    <a:pt x="417" y="717"/>
                  </a:lnTo>
                  <a:lnTo>
                    <a:pt x="404" y="734"/>
                  </a:lnTo>
                  <a:lnTo>
                    <a:pt x="391" y="749"/>
                  </a:lnTo>
                  <a:lnTo>
                    <a:pt x="377" y="764"/>
                  </a:lnTo>
                  <a:lnTo>
                    <a:pt x="363" y="778"/>
                  </a:lnTo>
                  <a:lnTo>
                    <a:pt x="348" y="790"/>
                  </a:lnTo>
                  <a:lnTo>
                    <a:pt x="333" y="801"/>
                  </a:lnTo>
                  <a:lnTo>
                    <a:pt x="328" y="804"/>
                  </a:lnTo>
                  <a:lnTo>
                    <a:pt x="313" y="815"/>
                  </a:lnTo>
                  <a:lnTo>
                    <a:pt x="297" y="823"/>
                  </a:lnTo>
                  <a:lnTo>
                    <a:pt x="264" y="834"/>
                  </a:lnTo>
                  <a:lnTo>
                    <a:pt x="241" y="839"/>
                  </a:lnTo>
                  <a:lnTo>
                    <a:pt x="223" y="841"/>
                  </a:lnTo>
                  <a:lnTo>
                    <a:pt x="207" y="843"/>
                  </a:lnTo>
                  <a:lnTo>
                    <a:pt x="179" y="840"/>
                  </a:lnTo>
                  <a:lnTo>
                    <a:pt x="172" y="839"/>
                  </a:lnTo>
                  <a:lnTo>
                    <a:pt x="145" y="832"/>
                  </a:lnTo>
                  <a:lnTo>
                    <a:pt x="118" y="822"/>
                  </a:lnTo>
                  <a:lnTo>
                    <a:pt x="114" y="818"/>
                  </a:lnTo>
                  <a:lnTo>
                    <a:pt x="90" y="804"/>
                  </a:lnTo>
                  <a:lnTo>
                    <a:pt x="67" y="787"/>
                  </a:lnTo>
                  <a:lnTo>
                    <a:pt x="49" y="769"/>
                  </a:lnTo>
                  <a:lnTo>
                    <a:pt x="35" y="749"/>
                  </a:lnTo>
                  <a:lnTo>
                    <a:pt x="32" y="745"/>
                  </a:lnTo>
                  <a:lnTo>
                    <a:pt x="20" y="724"/>
                  </a:lnTo>
                  <a:lnTo>
                    <a:pt x="11" y="701"/>
                  </a:lnTo>
                  <a:lnTo>
                    <a:pt x="5" y="678"/>
                  </a:lnTo>
                  <a:lnTo>
                    <a:pt x="4" y="672"/>
                  </a:lnTo>
                  <a:lnTo>
                    <a:pt x="2" y="648"/>
                  </a:lnTo>
                  <a:lnTo>
                    <a:pt x="0" y="622"/>
                  </a:lnTo>
                  <a:lnTo>
                    <a:pt x="3" y="598"/>
                  </a:lnTo>
                  <a:lnTo>
                    <a:pt x="4" y="591"/>
                  </a:lnTo>
                  <a:lnTo>
                    <a:pt x="10" y="565"/>
                  </a:lnTo>
                  <a:lnTo>
                    <a:pt x="18" y="539"/>
                  </a:lnTo>
                  <a:lnTo>
                    <a:pt x="28" y="514"/>
                  </a:lnTo>
                  <a:lnTo>
                    <a:pt x="42" y="488"/>
                  </a:lnTo>
                  <a:lnTo>
                    <a:pt x="59" y="464"/>
                  </a:lnTo>
                  <a:lnTo>
                    <a:pt x="62" y="459"/>
                  </a:lnTo>
                  <a:lnTo>
                    <a:pt x="82" y="434"/>
                  </a:lnTo>
                  <a:lnTo>
                    <a:pt x="104" y="411"/>
                  </a:lnTo>
                  <a:lnTo>
                    <a:pt x="104" y="410"/>
                  </a:lnTo>
                  <a:lnTo>
                    <a:pt x="105" y="409"/>
                  </a:lnTo>
                  <a:lnTo>
                    <a:pt x="108" y="408"/>
                  </a:lnTo>
                  <a:lnTo>
                    <a:pt x="110" y="404"/>
                  </a:lnTo>
                  <a:lnTo>
                    <a:pt x="116" y="399"/>
                  </a:lnTo>
                  <a:lnTo>
                    <a:pt x="144" y="372"/>
                  </a:lnTo>
                  <a:lnTo>
                    <a:pt x="158" y="356"/>
                  </a:lnTo>
                  <a:lnTo>
                    <a:pt x="177" y="339"/>
                  </a:lnTo>
                  <a:lnTo>
                    <a:pt x="199" y="317"/>
                  </a:lnTo>
                  <a:lnTo>
                    <a:pt x="224" y="292"/>
                  </a:lnTo>
                  <a:lnTo>
                    <a:pt x="254" y="262"/>
                  </a:lnTo>
                  <a:lnTo>
                    <a:pt x="270" y="246"/>
                  </a:lnTo>
                  <a:lnTo>
                    <a:pt x="289" y="228"/>
                  </a:lnTo>
                  <a:lnTo>
                    <a:pt x="307" y="209"/>
                  </a:lnTo>
                  <a:lnTo>
                    <a:pt x="328" y="190"/>
                  </a:lnTo>
                  <a:lnTo>
                    <a:pt x="328" y="188"/>
                  </a:lnTo>
                  <a:lnTo>
                    <a:pt x="361" y="156"/>
                  </a:lnTo>
                  <a:lnTo>
                    <a:pt x="373" y="145"/>
                  </a:lnTo>
                  <a:lnTo>
                    <a:pt x="385" y="133"/>
                  </a:lnTo>
                  <a:lnTo>
                    <a:pt x="401" y="116"/>
                  </a:lnTo>
                  <a:lnTo>
                    <a:pt x="419" y="99"/>
                  </a:lnTo>
                  <a:lnTo>
                    <a:pt x="440" y="78"/>
                  </a:lnTo>
                  <a:lnTo>
                    <a:pt x="465" y="54"/>
                  </a:lnTo>
                  <a:lnTo>
                    <a:pt x="476" y="43"/>
                  </a:lnTo>
                  <a:lnTo>
                    <a:pt x="489" y="32"/>
                  </a:lnTo>
                  <a:lnTo>
                    <a:pt x="494" y="29"/>
                  </a:lnTo>
                  <a:lnTo>
                    <a:pt x="508" y="21"/>
                  </a:lnTo>
                  <a:lnTo>
                    <a:pt x="521" y="14"/>
                  </a:lnTo>
                  <a:lnTo>
                    <a:pt x="535" y="8"/>
                  </a:lnTo>
                  <a:lnTo>
                    <a:pt x="549" y="3"/>
                  </a:lnTo>
                  <a:lnTo>
                    <a:pt x="570"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4" name="Freeform 544"/>
            <p:cNvSpPr>
              <a:spLocks/>
            </p:cNvSpPr>
            <p:nvPr/>
          </p:nvSpPr>
          <p:spPr bwMode="auto">
            <a:xfrm>
              <a:off x="384" y="2524"/>
              <a:ext cx="103" cy="97"/>
            </a:xfrm>
            <a:custGeom>
              <a:avLst/>
              <a:gdLst>
                <a:gd name="T0" fmla="*/ 94 w 200"/>
                <a:gd name="T1" fmla="*/ 0 h 200"/>
                <a:gd name="T2" fmla="*/ 116 w 200"/>
                <a:gd name="T3" fmla="*/ 0 h 200"/>
                <a:gd name="T4" fmla="*/ 137 w 200"/>
                <a:gd name="T5" fmla="*/ 5 h 200"/>
                <a:gd name="T6" fmla="*/ 158 w 200"/>
                <a:gd name="T7" fmla="*/ 16 h 200"/>
                <a:gd name="T8" fmla="*/ 174 w 200"/>
                <a:gd name="T9" fmla="*/ 32 h 200"/>
                <a:gd name="T10" fmla="*/ 188 w 200"/>
                <a:gd name="T11" fmla="*/ 51 h 200"/>
                <a:gd name="T12" fmla="*/ 196 w 200"/>
                <a:gd name="T13" fmla="*/ 71 h 200"/>
                <a:gd name="T14" fmla="*/ 200 w 200"/>
                <a:gd name="T15" fmla="*/ 93 h 200"/>
                <a:gd name="T16" fmla="*/ 200 w 200"/>
                <a:gd name="T17" fmla="*/ 115 h 200"/>
                <a:gd name="T18" fmla="*/ 194 w 200"/>
                <a:gd name="T19" fmla="*/ 136 h 200"/>
                <a:gd name="T20" fmla="*/ 184 w 200"/>
                <a:gd name="T21" fmla="*/ 156 h 200"/>
                <a:gd name="T22" fmla="*/ 167 w 200"/>
                <a:gd name="T23" fmla="*/ 173 h 200"/>
                <a:gd name="T24" fmla="*/ 150 w 200"/>
                <a:gd name="T25" fmla="*/ 186 h 200"/>
                <a:gd name="T26" fmla="*/ 129 w 200"/>
                <a:gd name="T27" fmla="*/ 195 h 200"/>
                <a:gd name="T28" fmla="*/ 108 w 200"/>
                <a:gd name="T29" fmla="*/ 200 h 200"/>
                <a:gd name="T30" fmla="*/ 86 w 200"/>
                <a:gd name="T31" fmla="*/ 199 h 200"/>
                <a:gd name="T32" fmla="*/ 63 w 200"/>
                <a:gd name="T33" fmla="*/ 193 h 200"/>
                <a:gd name="T34" fmla="*/ 42 w 200"/>
                <a:gd name="T35" fmla="*/ 181 h 200"/>
                <a:gd name="T36" fmla="*/ 26 w 200"/>
                <a:gd name="T37" fmla="*/ 166 h 200"/>
                <a:gd name="T38" fmla="*/ 12 w 200"/>
                <a:gd name="T39" fmla="*/ 148 h 200"/>
                <a:gd name="T40" fmla="*/ 4 w 200"/>
                <a:gd name="T41" fmla="*/ 128 h 200"/>
                <a:gd name="T42" fmla="*/ 0 w 200"/>
                <a:gd name="T43" fmla="*/ 107 h 200"/>
                <a:gd name="T44" fmla="*/ 2 w 200"/>
                <a:gd name="T45" fmla="*/ 85 h 200"/>
                <a:gd name="T46" fmla="*/ 7 w 200"/>
                <a:gd name="T47" fmla="*/ 63 h 200"/>
                <a:gd name="T48" fmla="*/ 18 w 200"/>
                <a:gd name="T49" fmla="*/ 43 h 200"/>
                <a:gd name="T50" fmla="*/ 34 w 200"/>
                <a:gd name="T51" fmla="*/ 25 h 200"/>
                <a:gd name="T52" fmla="*/ 52 w 200"/>
                <a:gd name="T53" fmla="*/ 12 h 200"/>
                <a:gd name="T54" fmla="*/ 72 w 200"/>
                <a:gd name="T55" fmla="*/ 3 h 200"/>
                <a:gd name="T56" fmla="*/ 94 w 200"/>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94" y="0"/>
                  </a:moveTo>
                  <a:lnTo>
                    <a:pt x="116" y="0"/>
                  </a:lnTo>
                  <a:lnTo>
                    <a:pt x="137" y="5"/>
                  </a:lnTo>
                  <a:lnTo>
                    <a:pt x="158" y="16"/>
                  </a:lnTo>
                  <a:lnTo>
                    <a:pt x="174" y="32"/>
                  </a:lnTo>
                  <a:lnTo>
                    <a:pt x="188" y="51"/>
                  </a:lnTo>
                  <a:lnTo>
                    <a:pt x="196" y="71"/>
                  </a:lnTo>
                  <a:lnTo>
                    <a:pt x="200" y="93"/>
                  </a:lnTo>
                  <a:lnTo>
                    <a:pt x="200" y="115"/>
                  </a:lnTo>
                  <a:lnTo>
                    <a:pt x="194" y="136"/>
                  </a:lnTo>
                  <a:lnTo>
                    <a:pt x="184" y="156"/>
                  </a:lnTo>
                  <a:lnTo>
                    <a:pt x="167" y="173"/>
                  </a:lnTo>
                  <a:lnTo>
                    <a:pt x="150" y="186"/>
                  </a:lnTo>
                  <a:lnTo>
                    <a:pt x="129" y="195"/>
                  </a:lnTo>
                  <a:lnTo>
                    <a:pt x="108" y="200"/>
                  </a:lnTo>
                  <a:lnTo>
                    <a:pt x="86" y="199"/>
                  </a:lnTo>
                  <a:lnTo>
                    <a:pt x="63" y="193"/>
                  </a:lnTo>
                  <a:lnTo>
                    <a:pt x="42" y="181"/>
                  </a:lnTo>
                  <a:lnTo>
                    <a:pt x="26" y="166"/>
                  </a:lnTo>
                  <a:lnTo>
                    <a:pt x="12" y="148"/>
                  </a:lnTo>
                  <a:lnTo>
                    <a:pt x="4" y="128"/>
                  </a:lnTo>
                  <a:lnTo>
                    <a:pt x="0" y="107"/>
                  </a:lnTo>
                  <a:lnTo>
                    <a:pt x="2" y="85"/>
                  </a:lnTo>
                  <a:lnTo>
                    <a:pt x="7" y="63"/>
                  </a:lnTo>
                  <a:lnTo>
                    <a:pt x="18" y="43"/>
                  </a:lnTo>
                  <a:lnTo>
                    <a:pt x="34" y="25"/>
                  </a:lnTo>
                  <a:lnTo>
                    <a:pt x="52" y="12"/>
                  </a:lnTo>
                  <a:lnTo>
                    <a:pt x="72" y="3"/>
                  </a:lnTo>
                  <a:lnTo>
                    <a:pt x="94"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5" name="Freeform 545"/>
            <p:cNvSpPr>
              <a:spLocks noEditPoints="1"/>
            </p:cNvSpPr>
            <p:nvPr/>
          </p:nvSpPr>
          <p:spPr bwMode="auto">
            <a:xfrm>
              <a:off x="378" y="2513"/>
              <a:ext cx="115" cy="114"/>
            </a:xfrm>
            <a:custGeom>
              <a:avLst/>
              <a:gdLst>
                <a:gd name="T0" fmla="*/ 102 w 232"/>
                <a:gd name="T1" fmla="*/ 34 h 232"/>
                <a:gd name="T2" fmla="*/ 69 w 232"/>
                <a:gd name="T3" fmla="*/ 47 h 232"/>
                <a:gd name="T4" fmla="*/ 47 w 232"/>
                <a:gd name="T5" fmla="*/ 69 h 232"/>
                <a:gd name="T6" fmla="*/ 39 w 232"/>
                <a:gd name="T7" fmla="*/ 84 h 232"/>
                <a:gd name="T8" fmla="*/ 32 w 232"/>
                <a:gd name="T9" fmla="*/ 116 h 232"/>
                <a:gd name="T10" fmla="*/ 37 w 232"/>
                <a:gd name="T11" fmla="*/ 146 h 232"/>
                <a:gd name="T12" fmla="*/ 54 w 232"/>
                <a:gd name="T13" fmla="*/ 174 h 232"/>
                <a:gd name="T14" fmla="*/ 83 w 232"/>
                <a:gd name="T15" fmla="*/ 195 h 232"/>
                <a:gd name="T16" fmla="*/ 99 w 232"/>
                <a:gd name="T17" fmla="*/ 200 h 232"/>
                <a:gd name="T18" fmla="*/ 131 w 232"/>
                <a:gd name="T19" fmla="*/ 200 h 232"/>
                <a:gd name="T20" fmla="*/ 163 w 232"/>
                <a:gd name="T21" fmla="*/ 186 h 232"/>
                <a:gd name="T22" fmla="*/ 175 w 232"/>
                <a:gd name="T23" fmla="*/ 177 h 232"/>
                <a:gd name="T24" fmla="*/ 187 w 232"/>
                <a:gd name="T25" fmla="*/ 165 h 232"/>
                <a:gd name="T26" fmla="*/ 195 w 232"/>
                <a:gd name="T27" fmla="*/ 149 h 232"/>
                <a:gd name="T28" fmla="*/ 201 w 232"/>
                <a:gd name="T29" fmla="*/ 118 h 232"/>
                <a:gd name="T30" fmla="*/ 195 w 232"/>
                <a:gd name="T31" fmla="*/ 87 h 232"/>
                <a:gd name="T32" fmla="*/ 187 w 232"/>
                <a:gd name="T33" fmla="*/ 69 h 232"/>
                <a:gd name="T34" fmla="*/ 165 w 232"/>
                <a:gd name="T35" fmla="*/ 46 h 232"/>
                <a:gd name="T36" fmla="*/ 149 w 232"/>
                <a:gd name="T37" fmla="*/ 38 h 232"/>
                <a:gd name="T38" fmla="*/ 118 w 232"/>
                <a:gd name="T39" fmla="*/ 32 h 232"/>
                <a:gd name="T40" fmla="*/ 137 w 232"/>
                <a:gd name="T41" fmla="*/ 3 h 232"/>
                <a:gd name="T42" fmla="*/ 162 w 232"/>
                <a:gd name="T43" fmla="*/ 8 h 232"/>
                <a:gd name="T44" fmla="*/ 201 w 232"/>
                <a:gd name="T45" fmla="*/ 35 h 232"/>
                <a:gd name="T46" fmla="*/ 216 w 232"/>
                <a:gd name="T47" fmla="*/ 56 h 232"/>
                <a:gd name="T48" fmla="*/ 230 w 232"/>
                <a:gd name="T49" fmla="*/ 92 h 232"/>
                <a:gd name="T50" fmla="*/ 232 w 232"/>
                <a:gd name="T51" fmla="*/ 118 h 232"/>
                <a:gd name="T52" fmla="*/ 230 w 232"/>
                <a:gd name="T53" fmla="*/ 144 h 232"/>
                <a:gd name="T54" fmla="*/ 221 w 232"/>
                <a:gd name="T55" fmla="*/ 167 h 232"/>
                <a:gd name="T56" fmla="*/ 197 w 232"/>
                <a:gd name="T57" fmla="*/ 200 h 232"/>
                <a:gd name="T58" fmla="*/ 176 w 232"/>
                <a:gd name="T59" fmla="*/ 215 h 232"/>
                <a:gd name="T60" fmla="*/ 140 w 232"/>
                <a:gd name="T61" fmla="*/ 230 h 232"/>
                <a:gd name="T62" fmla="*/ 114 w 232"/>
                <a:gd name="T63" fmla="*/ 232 h 232"/>
                <a:gd name="T64" fmla="*/ 89 w 232"/>
                <a:gd name="T65" fmla="*/ 229 h 232"/>
                <a:gd name="T66" fmla="*/ 65 w 232"/>
                <a:gd name="T67" fmla="*/ 219 h 232"/>
                <a:gd name="T68" fmla="*/ 49 w 232"/>
                <a:gd name="T69" fmla="*/ 210 h 232"/>
                <a:gd name="T70" fmla="*/ 20 w 232"/>
                <a:gd name="T71" fmla="*/ 181 h 232"/>
                <a:gd name="T72" fmla="*/ 8 w 232"/>
                <a:gd name="T73" fmla="*/ 159 h 232"/>
                <a:gd name="T74" fmla="*/ 1 w 232"/>
                <a:gd name="T75" fmla="*/ 134 h 232"/>
                <a:gd name="T76" fmla="*/ 2 w 232"/>
                <a:gd name="T77" fmla="*/ 96 h 232"/>
                <a:gd name="T78" fmla="*/ 9 w 232"/>
                <a:gd name="T79" fmla="*/ 71 h 232"/>
                <a:gd name="T80" fmla="*/ 21 w 232"/>
                <a:gd name="T81" fmla="*/ 52 h 232"/>
                <a:gd name="T82" fmla="*/ 36 w 232"/>
                <a:gd name="T83" fmla="*/ 33 h 232"/>
                <a:gd name="T84" fmla="*/ 56 w 232"/>
                <a:gd name="T85" fmla="*/ 18 h 232"/>
                <a:gd name="T86" fmla="*/ 92 w 232"/>
                <a:gd name="T87" fmla="*/ 4 h 232"/>
                <a:gd name="T88" fmla="*/ 118 w 232"/>
                <a:gd name="T8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18" y="32"/>
                  </a:moveTo>
                  <a:lnTo>
                    <a:pt x="102" y="34"/>
                  </a:lnTo>
                  <a:lnTo>
                    <a:pt x="86" y="38"/>
                  </a:lnTo>
                  <a:lnTo>
                    <a:pt x="69" y="47"/>
                  </a:lnTo>
                  <a:lnTo>
                    <a:pt x="58" y="55"/>
                  </a:lnTo>
                  <a:lnTo>
                    <a:pt x="47" y="69"/>
                  </a:lnTo>
                  <a:lnTo>
                    <a:pt x="37" y="84"/>
                  </a:lnTo>
                  <a:lnTo>
                    <a:pt x="39" y="84"/>
                  </a:lnTo>
                  <a:lnTo>
                    <a:pt x="33" y="101"/>
                  </a:lnTo>
                  <a:lnTo>
                    <a:pt x="32" y="116"/>
                  </a:lnTo>
                  <a:lnTo>
                    <a:pt x="33" y="132"/>
                  </a:lnTo>
                  <a:lnTo>
                    <a:pt x="37" y="146"/>
                  </a:lnTo>
                  <a:lnTo>
                    <a:pt x="46" y="163"/>
                  </a:lnTo>
                  <a:lnTo>
                    <a:pt x="54" y="174"/>
                  </a:lnTo>
                  <a:lnTo>
                    <a:pt x="68" y="186"/>
                  </a:lnTo>
                  <a:lnTo>
                    <a:pt x="83" y="195"/>
                  </a:lnTo>
                  <a:lnTo>
                    <a:pt x="83" y="194"/>
                  </a:lnTo>
                  <a:lnTo>
                    <a:pt x="99" y="200"/>
                  </a:lnTo>
                  <a:lnTo>
                    <a:pt x="114" y="201"/>
                  </a:lnTo>
                  <a:lnTo>
                    <a:pt x="131" y="200"/>
                  </a:lnTo>
                  <a:lnTo>
                    <a:pt x="146" y="195"/>
                  </a:lnTo>
                  <a:lnTo>
                    <a:pt x="163" y="186"/>
                  </a:lnTo>
                  <a:lnTo>
                    <a:pt x="163" y="186"/>
                  </a:lnTo>
                  <a:lnTo>
                    <a:pt x="175" y="177"/>
                  </a:lnTo>
                  <a:lnTo>
                    <a:pt x="187" y="165"/>
                  </a:lnTo>
                  <a:lnTo>
                    <a:pt x="187" y="165"/>
                  </a:lnTo>
                  <a:lnTo>
                    <a:pt x="196" y="149"/>
                  </a:lnTo>
                  <a:lnTo>
                    <a:pt x="195" y="149"/>
                  </a:lnTo>
                  <a:lnTo>
                    <a:pt x="200" y="134"/>
                  </a:lnTo>
                  <a:lnTo>
                    <a:pt x="201" y="118"/>
                  </a:lnTo>
                  <a:lnTo>
                    <a:pt x="200" y="102"/>
                  </a:lnTo>
                  <a:lnTo>
                    <a:pt x="195" y="87"/>
                  </a:lnTo>
                  <a:lnTo>
                    <a:pt x="187" y="69"/>
                  </a:lnTo>
                  <a:lnTo>
                    <a:pt x="187" y="69"/>
                  </a:lnTo>
                  <a:lnTo>
                    <a:pt x="179" y="57"/>
                  </a:lnTo>
                  <a:lnTo>
                    <a:pt x="165" y="46"/>
                  </a:lnTo>
                  <a:lnTo>
                    <a:pt x="165" y="46"/>
                  </a:lnTo>
                  <a:lnTo>
                    <a:pt x="149" y="38"/>
                  </a:lnTo>
                  <a:lnTo>
                    <a:pt x="134" y="34"/>
                  </a:lnTo>
                  <a:lnTo>
                    <a:pt x="118" y="32"/>
                  </a:lnTo>
                  <a:close/>
                  <a:moveTo>
                    <a:pt x="118" y="0"/>
                  </a:moveTo>
                  <a:lnTo>
                    <a:pt x="137" y="3"/>
                  </a:lnTo>
                  <a:lnTo>
                    <a:pt x="144" y="4"/>
                  </a:lnTo>
                  <a:lnTo>
                    <a:pt x="162" y="8"/>
                  </a:lnTo>
                  <a:lnTo>
                    <a:pt x="183" y="20"/>
                  </a:lnTo>
                  <a:lnTo>
                    <a:pt x="201" y="35"/>
                  </a:lnTo>
                  <a:lnTo>
                    <a:pt x="212" y="52"/>
                  </a:lnTo>
                  <a:lnTo>
                    <a:pt x="216" y="56"/>
                  </a:lnTo>
                  <a:lnTo>
                    <a:pt x="224" y="74"/>
                  </a:lnTo>
                  <a:lnTo>
                    <a:pt x="230" y="92"/>
                  </a:lnTo>
                  <a:lnTo>
                    <a:pt x="231" y="98"/>
                  </a:lnTo>
                  <a:lnTo>
                    <a:pt x="232" y="118"/>
                  </a:lnTo>
                  <a:lnTo>
                    <a:pt x="231" y="137"/>
                  </a:lnTo>
                  <a:lnTo>
                    <a:pt x="230" y="144"/>
                  </a:lnTo>
                  <a:lnTo>
                    <a:pt x="224" y="162"/>
                  </a:lnTo>
                  <a:lnTo>
                    <a:pt x="221" y="167"/>
                  </a:lnTo>
                  <a:lnTo>
                    <a:pt x="212" y="182"/>
                  </a:lnTo>
                  <a:lnTo>
                    <a:pt x="197" y="200"/>
                  </a:lnTo>
                  <a:lnTo>
                    <a:pt x="181" y="211"/>
                  </a:lnTo>
                  <a:lnTo>
                    <a:pt x="176" y="215"/>
                  </a:lnTo>
                  <a:lnTo>
                    <a:pt x="159" y="224"/>
                  </a:lnTo>
                  <a:lnTo>
                    <a:pt x="140" y="230"/>
                  </a:lnTo>
                  <a:lnTo>
                    <a:pt x="134" y="231"/>
                  </a:lnTo>
                  <a:lnTo>
                    <a:pt x="114" y="232"/>
                  </a:lnTo>
                  <a:lnTo>
                    <a:pt x="95" y="230"/>
                  </a:lnTo>
                  <a:lnTo>
                    <a:pt x="89" y="229"/>
                  </a:lnTo>
                  <a:lnTo>
                    <a:pt x="70" y="223"/>
                  </a:lnTo>
                  <a:lnTo>
                    <a:pt x="65" y="219"/>
                  </a:lnTo>
                  <a:lnTo>
                    <a:pt x="49" y="211"/>
                  </a:lnTo>
                  <a:lnTo>
                    <a:pt x="49" y="210"/>
                  </a:lnTo>
                  <a:lnTo>
                    <a:pt x="32" y="196"/>
                  </a:lnTo>
                  <a:lnTo>
                    <a:pt x="20" y="181"/>
                  </a:lnTo>
                  <a:lnTo>
                    <a:pt x="16" y="176"/>
                  </a:lnTo>
                  <a:lnTo>
                    <a:pt x="8" y="159"/>
                  </a:lnTo>
                  <a:lnTo>
                    <a:pt x="2" y="141"/>
                  </a:lnTo>
                  <a:lnTo>
                    <a:pt x="1" y="134"/>
                  </a:lnTo>
                  <a:lnTo>
                    <a:pt x="0" y="116"/>
                  </a:lnTo>
                  <a:lnTo>
                    <a:pt x="2" y="96"/>
                  </a:lnTo>
                  <a:lnTo>
                    <a:pt x="4" y="90"/>
                  </a:lnTo>
                  <a:lnTo>
                    <a:pt x="9" y="71"/>
                  </a:lnTo>
                  <a:lnTo>
                    <a:pt x="13" y="67"/>
                  </a:lnTo>
                  <a:lnTo>
                    <a:pt x="21" y="52"/>
                  </a:lnTo>
                  <a:lnTo>
                    <a:pt x="22" y="50"/>
                  </a:lnTo>
                  <a:lnTo>
                    <a:pt x="36" y="33"/>
                  </a:lnTo>
                  <a:lnTo>
                    <a:pt x="51" y="21"/>
                  </a:lnTo>
                  <a:lnTo>
                    <a:pt x="56" y="18"/>
                  </a:lnTo>
                  <a:lnTo>
                    <a:pt x="74" y="8"/>
                  </a:lnTo>
                  <a:lnTo>
                    <a:pt x="92" y="4"/>
                  </a:lnTo>
                  <a:lnTo>
                    <a:pt x="99" y="3"/>
                  </a:lnTo>
                  <a:lnTo>
                    <a:pt x="118"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6" name="Freeform 546"/>
            <p:cNvSpPr>
              <a:spLocks/>
            </p:cNvSpPr>
            <p:nvPr/>
          </p:nvSpPr>
          <p:spPr bwMode="auto">
            <a:xfrm>
              <a:off x="309" y="1647"/>
              <a:ext cx="69" cy="63"/>
            </a:xfrm>
            <a:custGeom>
              <a:avLst/>
              <a:gdLst>
                <a:gd name="T0" fmla="*/ 65 w 129"/>
                <a:gd name="T1" fmla="*/ 0 h 130"/>
                <a:gd name="T2" fmla="*/ 85 w 129"/>
                <a:gd name="T3" fmla="*/ 3 h 130"/>
                <a:gd name="T4" fmla="*/ 102 w 129"/>
                <a:gd name="T5" fmla="*/ 13 h 130"/>
                <a:gd name="T6" fmla="*/ 116 w 129"/>
                <a:gd name="T7" fmla="*/ 27 h 130"/>
                <a:gd name="T8" fmla="*/ 126 w 129"/>
                <a:gd name="T9" fmla="*/ 45 h 130"/>
                <a:gd name="T10" fmla="*/ 129 w 129"/>
                <a:gd name="T11" fmla="*/ 66 h 130"/>
                <a:gd name="T12" fmla="*/ 126 w 129"/>
                <a:gd name="T13" fmla="*/ 86 h 130"/>
                <a:gd name="T14" fmla="*/ 116 w 129"/>
                <a:gd name="T15" fmla="*/ 103 h 130"/>
                <a:gd name="T16" fmla="*/ 102 w 129"/>
                <a:gd name="T17" fmla="*/ 117 h 130"/>
                <a:gd name="T18" fmla="*/ 85 w 129"/>
                <a:gd name="T19" fmla="*/ 127 h 130"/>
                <a:gd name="T20" fmla="*/ 65 w 129"/>
                <a:gd name="T21" fmla="*/ 130 h 130"/>
                <a:gd name="T22" fmla="*/ 44 w 129"/>
                <a:gd name="T23" fmla="*/ 127 h 130"/>
                <a:gd name="T24" fmla="*/ 26 w 129"/>
                <a:gd name="T25" fmla="*/ 117 h 130"/>
                <a:gd name="T26" fmla="*/ 12 w 129"/>
                <a:gd name="T27" fmla="*/ 103 h 130"/>
                <a:gd name="T28" fmla="*/ 3 w 129"/>
                <a:gd name="T29" fmla="*/ 86 h 130"/>
                <a:gd name="T30" fmla="*/ 0 w 129"/>
                <a:gd name="T31" fmla="*/ 66 h 130"/>
                <a:gd name="T32" fmla="*/ 3 w 129"/>
                <a:gd name="T33" fmla="*/ 45 h 130"/>
                <a:gd name="T34" fmla="*/ 12 w 129"/>
                <a:gd name="T35" fmla="*/ 27 h 130"/>
                <a:gd name="T36" fmla="*/ 26 w 129"/>
                <a:gd name="T37" fmla="*/ 13 h 130"/>
                <a:gd name="T38" fmla="*/ 44 w 129"/>
                <a:gd name="T39" fmla="*/ 3 h 130"/>
                <a:gd name="T40" fmla="*/ 65 w 129"/>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30">
                  <a:moveTo>
                    <a:pt x="65" y="0"/>
                  </a:moveTo>
                  <a:lnTo>
                    <a:pt x="85" y="3"/>
                  </a:lnTo>
                  <a:lnTo>
                    <a:pt x="102" y="13"/>
                  </a:lnTo>
                  <a:lnTo>
                    <a:pt x="116" y="27"/>
                  </a:lnTo>
                  <a:lnTo>
                    <a:pt x="126" y="45"/>
                  </a:lnTo>
                  <a:lnTo>
                    <a:pt x="129" y="66"/>
                  </a:lnTo>
                  <a:lnTo>
                    <a:pt x="126" y="86"/>
                  </a:lnTo>
                  <a:lnTo>
                    <a:pt x="116" y="103"/>
                  </a:lnTo>
                  <a:lnTo>
                    <a:pt x="102" y="117"/>
                  </a:lnTo>
                  <a:lnTo>
                    <a:pt x="85" y="127"/>
                  </a:lnTo>
                  <a:lnTo>
                    <a:pt x="65" y="130"/>
                  </a:lnTo>
                  <a:lnTo>
                    <a:pt x="44" y="127"/>
                  </a:lnTo>
                  <a:lnTo>
                    <a:pt x="26" y="117"/>
                  </a:lnTo>
                  <a:lnTo>
                    <a:pt x="12" y="103"/>
                  </a:lnTo>
                  <a:lnTo>
                    <a:pt x="3" y="86"/>
                  </a:lnTo>
                  <a:lnTo>
                    <a:pt x="0" y="66"/>
                  </a:lnTo>
                  <a:lnTo>
                    <a:pt x="3" y="45"/>
                  </a:lnTo>
                  <a:lnTo>
                    <a:pt x="12" y="27"/>
                  </a:lnTo>
                  <a:lnTo>
                    <a:pt x="26" y="13"/>
                  </a:lnTo>
                  <a:lnTo>
                    <a:pt x="44" y="3"/>
                  </a:lnTo>
                  <a:lnTo>
                    <a:pt x="65"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7" name="Freeform 547"/>
            <p:cNvSpPr>
              <a:spLocks noEditPoints="1"/>
            </p:cNvSpPr>
            <p:nvPr/>
          </p:nvSpPr>
          <p:spPr bwMode="auto">
            <a:xfrm>
              <a:off x="309" y="1635"/>
              <a:ext cx="75" cy="80"/>
            </a:xfrm>
            <a:custGeom>
              <a:avLst/>
              <a:gdLst>
                <a:gd name="T0" fmla="*/ 70 w 161"/>
                <a:gd name="T1" fmla="*/ 32 h 162"/>
                <a:gd name="T2" fmla="*/ 53 w 161"/>
                <a:gd name="T3" fmla="*/ 39 h 162"/>
                <a:gd name="T4" fmla="*/ 40 w 161"/>
                <a:gd name="T5" fmla="*/ 51 h 162"/>
                <a:gd name="T6" fmla="*/ 33 w 161"/>
                <a:gd name="T7" fmla="*/ 71 h 162"/>
                <a:gd name="T8" fmla="*/ 33 w 161"/>
                <a:gd name="T9" fmla="*/ 92 h 162"/>
                <a:gd name="T10" fmla="*/ 40 w 161"/>
                <a:gd name="T11" fmla="*/ 108 h 162"/>
                <a:gd name="T12" fmla="*/ 53 w 161"/>
                <a:gd name="T13" fmla="*/ 121 h 162"/>
                <a:gd name="T14" fmla="*/ 74 w 161"/>
                <a:gd name="T15" fmla="*/ 129 h 162"/>
                <a:gd name="T16" fmla="*/ 89 w 161"/>
                <a:gd name="T17" fmla="*/ 129 h 162"/>
                <a:gd name="T18" fmla="*/ 110 w 161"/>
                <a:gd name="T19" fmla="*/ 121 h 162"/>
                <a:gd name="T20" fmla="*/ 119 w 161"/>
                <a:gd name="T21" fmla="*/ 110 h 162"/>
                <a:gd name="T22" fmla="*/ 129 w 161"/>
                <a:gd name="T23" fmla="*/ 89 h 162"/>
                <a:gd name="T24" fmla="*/ 129 w 161"/>
                <a:gd name="T25" fmla="*/ 74 h 162"/>
                <a:gd name="T26" fmla="*/ 119 w 161"/>
                <a:gd name="T27" fmla="*/ 50 h 162"/>
                <a:gd name="T28" fmla="*/ 116 w 161"/>
                <a:gd name="T29" fmla="*/ 45 h 162"/>
                <a:gd name="T30" fmla="*/ 100 w 161"/>
                <a:gd name="T31" fmla="*/ 35 h 162"/>
                <a:gd name="T32" fmla="*/ 81 w 161"/>
                <a:gd name="T33" fmla="*/ 31 h 162"/>
                <a:gd name="T34" fmla="*/ 94 w 161"/>
                <a:gd name="T35" fmla="*/ 1 h 162"/>
                <a:gd name="T36" fmla="*/ 112 w 161"/>
                <a:gd name="T37" fmla="*/ 5 h 162"/>
                <a:gd name="T38" fmla="*/ 129 w 161"/>
                <a:gd name="T39" fmla="*/ 15 h 162"/>
                <a:gd name="T40" fmla="*/ 149 w 161"/>
                <a:gd name="T41" fmla="*/ 37 h 162"/>
                <a:gd name="T42" fmla="*/ 158 w 161"/>
                <a:gd name="T43" fmla="*/ 61 h 162"/>
                <a:gd name="T44" fmla="*/ 161 w 161"/>
                <a:gd name="T45" fmla="*/ 81 h 162"/>
                <a:gd name="T46" fmla="*/ 158 w 161"/>
                <a:gd name="T47" fmla="*/ 101 h 162"/>
                <a:gd name="T48" fmla="*/ 149 w 161"/>
                <a:gd name="T49" fmla="*/ 123 h 162"/>
                <a:gd name="T50" fmla="*/ 129 w 161"/>
                <a:gd name="T51" fmla="*/ 145 h 162"/>
                <a:gd name="T52" fmla="*/ 112 w 161"/>
                <a:gd name="T53" fmla="*/ 155 h 162"/>
                <a:gd name="T54" fmla="*/ 94 w 161"/>
                <a:gd name="T55" fmla="*/ 159 h 162"/>
                <a:gd name="T56" fmla="*/ 67 w 161"/>
                <a:gd name="T57" fmla="*/ 159 h 162"/>
                <a:gd name="T58" fmla="*/ 48 w 161"/>
                <a:gd name="T59" fmla="*/ 155 h 162"/>
                <a:gd name="T60" fmla="*/ 33 w 161"/>
                <a:gd name="T61" fmla="*/ 145 h 162"/>
                <a:gd name="T62" fmla="*/ 16 w 161"/>
                <a:gd name="T63" fmla="*/ 128 h 162"/>
                <a:gd name="T64" fmla="*/ 6 w 161"/>
                <a:gd name="T65" fmla="*/ 113 h 162"/>
                <a:gd name="T66" fmla="*/ 2 w 161"/>
                <a:gd name="T67" fmla="*/ 94 h 162"/>
                <a:gd name="T68" fmla="*/ 2 w 161"/>
                <a:gd name="T69" fmla="*/ 67 h 162"/>
                <a:gd name="T70" fmla="*/ 6 w 161"/>
                <a:gd name="T71" fmla="*/ 49 h 162"/>
                <a:gd name="T72" fmla="*/ 16 w 161"/>
                <a:gd name="T73" fmla="*/ 32 h 162"/>
                <a:gd name="T74" fmla="*/ 33 w 161"/>
                <a:gd name="T75" fmla="*/ 15 h 162"/>
                <a:gd name="T76" fmla="*/ 48 w 161"/>
                <a:gd name="T77" fmla="*/ 5 h 162"/>
                <a:gd name="T78" fmla="*/ 67 w 161"/>
                <a:gd name="T7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81" y="31"/>
                  </a:moveTo>
                  <a:lnTo>
                    <a:pt x="70" y="32"/>
                  </a:lnTo>
                  <a:lnTo>
                    <a:pt x="61" y="35"/>
                  </a:lnTo>
                  <a:lnTo>
                    <a:pt x="53" y="39"/>
                  </a:lnTo>
                  <a:lnTo>
                    <a:pt x="46" y="45"/>
                  </a:lnTo>
                  <a:lnTo>
                    <a:pt x="40" y="51"/>
                  </a:lnTo>
                  <a:lnTo>
                    <a:pt x="35" y="61"/>
                  </a:lnTo>
                  <a:lnTo>
                    <a:pt x="33" y="71"/>
                  </a:lnTo>
                  <a:lnTo>
                    <a:pt x="32" y="81"/>
                  </a:lnTo>
                  <a:lnTo>
                    <a:pt x="33" y="92"/>
                  </a:lnTo>
                  <a:lnTo>
                    <a:pt x="35" y="100"/>
                  </a:lnTo>
                  <a:lnTo>
                    <a:pt x="40" y="108"/>
                  </a:lnTo>
                  <a:lnTo>
                    <a:pt x="46" y="115"/>
                  </a:lnTo>
                  <a:lnTo>
                    <a:pt x="53" y="121"/>
                  </a:lnTo>
                  <a:lnTo>
                    <a:pt x="61" y="125"/>
                  </a:lnTo>
                  <a:lnTo>
                    <a:pt x="74" y="129"/>
                  </a:lnTo>
                  <a:lnTo>
                    <a:pt x="81" y="130"/>
                  </a:lnTo>
                  <a:lnTo>
                    <a:pt x="89" y="129"/>
                  </a:lnTo>
                  <a:lnTo>
                    <a:pt x="100" y="125"/>
                  </a:lnTo>
                  <a:lnTo>
                    <a:pt x="110" y="121"/>
                  </a:lnTo>
                  <a:lnTo>
                    <a:pt x="116" y="115"/>
                  </a:lnTo>
                  <a:lnTo>
                    <a:pt x="119" y="110"/>
                  </a:lnTo>
                  <a:lnTo>
                    <a:pt x="125" y="100"/>
                  </a:lnTo>
                  <a:lnTo>
                    <a:pt x="129" y="89"/>
                  </a:lnTo>
                  <a:lnTo>
                    <a:pt x="130" y="81"/>
                  </a:lnTo>
                  <a:lnTo>
                    <a:pt x="129" y="74"/>
                  </a:lnTo>
                  <a:lnTo>
                    <a:pt x="125" y="61"/>
                  </a:lnTo>
                  <a:lnTo>
                    <a:pt x="119" y="50"/>
                  </a:lnTo>
                  <a:lnTo>
                    <a:pt x="119" y="50"/>
                  </a:lnTo>
                  <a:lnTo>
                    <a:pt x="116" y="45"/>
                  </a:lnTo>
                  <a:lnTo>
                    <a:pt x="110" y="39"/>
                  </a:lnTo>
                  <a:lnTo>
                    <a:pt x="100" y="35"/>
                  </a:lnTo>
                  <a:lnTo>
                    <a:pt x="91" y="32"/>
                  </a:lnTo>
                  <a:lnTo>
                    <a:pt x="81" y="31"/>
                  </a:lnTo>
                  <a:close/>
                  <a:moveTo>
                    <a:pt x="81" y="0"/>
                  </a:moveTo>
                  <a:lnTo>
                    <a:pt x="94" y="1"/>
                  </a:lnTo>
                  <a:lnTo>
                    <a:pt x="101" y="2"/>
                  </a:lnTo>
                  <a:lnTo>
                    <a:pt x="112" y="5"/>
                  </a:lnTo>
                  <a:lnTo>
                    <a:pt x="124" y="11"/>
                  </a:lnTo>
                  <a:lnTo>
                    <a:pt x="129" y="15"/>
                  </a:lnTo>
                  <a:lnTo>
                    <a:pt x="138" y="23"/>
                  </a:lnTo>
                  <a:lnTo>
                    <a:pt x="149" y="37"/>
                  </a:lnTo>
                  <a:lnTo>
                    <a:pt x="154" y="49"/>
                  </a:lnTo>
                  <a:lnTo>
                    <a:pt x="158" y="61"/>
                  </a:lnTo>
                  <a:lnTo>
                    <a:pt x="159" y="67"/>
                  </a:lnTo>
                  <a:lnTo>
                    <a:pt x="161" y="81"/>
                  </a:lnTo>
                  <a:lnTo>
                    <a:pt x="159" y="94"/>
                  </a:lnTo>
                  <a:lnTo>
                    <a:pt x="158" y="101"/>
                  </a:lnTo>
                  <a:lnTo>
                    <a:pt x="154" y="113"/>
                  </a:lnTo>
                  <a:lnTo>
                    <a:pt x="149" y="123"/>
                  </a:lnTo>
                  <a:lnTo>
                    <a:pt x="138" y="137"/>
                  </a:lnTo>
                  <a:lnTo>
                    <a:pt x="129" y="145"/>
                  </a:lnTo>
                  <a:lnTo>
                    <a:pt x="124" y="149"/>
                  </a:lnTo>
                  <a:lnTo>
                    <a:pt x="112" y="155"/>
                  </a:lnTo>
                  <a:lnTo>
                    <a:pt x="101" y="158"/>
                  </a:lnTo>
                  <a:lnTo>
                    <a:pt x="94" y="159"/>
                  </a:lnTo>
                  <a:lnTo>
                    <a:pt x="81" y="162"/>
                  </a:lnTo>
                  <a:lnTo>
                    <a:pt x="67" y="159"/>
                  </a:lnTo>
                  <a:lnTo>
                    <a:pt x="61" y="158"/>
                  </a:lnTo>
                  <a:lnTo>
                    <a:pt x="48" y="155"/>
                  </a:lnTo>
                  <a:lnTo>
                    <a:pt x="38" y="149"/>
                  </a:lnTo>
                  <a:lnTo>
                    <a:pt x="33" y="145"/>
                  </a:lnTo>
                  <a:lnTo>
                    <a:pt x="24" y="137"/>
                  </a:lnTo>
                  <a:lnTo>
                    <a:pt x="16" y="128"/>
                  </a:lnTo>
                  <a:lnTo>
                    <a:pt x="12" y="123"/>
                  </a:lnTo>
                  <a:lnTo>
                    <a:pt x="6" y="113"/>
                  </a:lnTo>
                  <a:lnTo>
                    <a:pt x="3" y="101"/>
                  </a:lnTo>
                  <a:lnTo>
                    <a:pt x="2" y="94"/>
                  </a:lnTo>
                  <a:lnTo>
                    <a:pt x="0" y="81"/>
                  </a:lnTo>
                  <a:lnTo>
                    <a:pt x="2" y="67"/>
                  </a:lnTo>
                  <a:lnTo>
                    <a:pt x="3" y="61"/>
                  </a:lnTo>
                  <a:lnTo>
                    <a:pt x="6" y="49"/>
                  </a:lnTo>
                  <a:lnTo>
                    <a:pt x="12" y="37"/>
                  </a:lnTo>
                  <a:lnTo>
                    <a:pt x="16" y="32"/>
                  </a:lnTo>
                  <a:lnTo>
                    <a:pt x="24" y="23"/>
                  </a:lnTo>
                  <a:lnTo>
                    <a:pt x="33" y="15"/>
                  </a:lnTo>
                  <a:lnTo>
                    <a:pt x="38" y="11"/>
                  </a:lnTo>
                  <a:lnTo>
                    <a:pt x="48" y="5"/>
                  </a:lnTo>
                  <a:lnTo>
                    <a:pt x="61" y="2"/>
                  </a:lnTo>
                  <a:lnTo>
                    <a:pt x="67" y="1"/>
                  </a:lnTo>
                  <a:lnTo>
                    <a:pt x="81"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8" name="Freeform 548"/>
            <p:cNvSpPr>
              <a:spLocks/>
            </p:cNvSpPr>
            <p:nvPr/>
          </p:nvSpPr>
          <p:spPr bwMode="auto">
            <a:xfrm>
              <a:off x="1061" y="1647"/>
              <a:ext cx="63" cy="63"/>
            </a:xfrm>
            <a:custGeom>
              <a:avLst/>
              <a:gdLst>
                <a:gd name="T0" fmla="*/ 63 w 128"/>
                <a:gd name="T1" fmla="*/ 0 h 130"/>
                <a:gd name="T2" fmla="*/ 84 w 128"/>
                <a:gd name="T3" fmla="*/ 3 h 130"/>
                <a:gd name="T4" fmla="*/ 103 w 128"/>
                <a:gd name="T5" fmla="*/ 13 h 130"/>
                <a:gd name="T6" fmla="*/ 117 w 128"/>
                <a:gd name="T7" fmla="*/ 27 h 130"/>
                <a:gd name="T8" fmla="*/ 125 w 128"/>
                <a:gd name="T9" fmla="*/ 45 h 130"/>
                <a:gd name="T10" fmla="*/ 128 w 128"/>
                <a:gd name="T11" fmla="*/ 66 h 130"/>
                <a:gd name="T12" fmla="*/ 125 w 128"/>
                <a:gd name="T13" fmla="*/ 86 h 130"/>
                <a:gd name="T14" fmla="*/ 117 w 128"/>
                <a:gd name="T15" fmla="*/ 103 h 130"/>
                <a:gd name="T16" fmla="*/ 103 w 128"/>
                <a:gd name="T17" fmla="*/ 117 h 130"/>
                <a:gd name="T18" fmla="*/ 84 w 128"/>
                <a:gd name="T19" fmla="*/ 127 h 130"/>
                <a:gd name="T20" fmla="*/ 63 w 128"/>
                <a:gd name="T21" fmla="*/ 130 h 130"/>
                <a:gd name="T22" fmla="*/ 43 w 128"/>
                <a:gd name="T23" fmla="*/ 127 h 130"/>
                <a:gd name="T24" fmla="*/ 26 w 128"/>
                <a:gd name="T25" fmla="*/ 117 h 130"/>
                <a:gd name="T26" fmla="*/ 12 w 128"/>
                <a:gd name="T27" fmla="*/ 103 h 130"/>
                <a:gd name="T28" fmla="*/ 2 w 128"/>
                <a:gd name="T29" fmla="*/ 86 h 130"/>
                <a:gd name="T30" fmla="*/ 0 w 128"/>
                <a:gd name="T31" fmla="*/ 66 h 130"/>
                <a:gd name="T32" fmla="*/ 2 w 128"/>
                <a:gd name="T33" fmla="*/ 45 h 130"/>
                <a:gd name="T34" fmla="*/ 12 w 128"/>
                <a:gd name="T35" fmla="*/ 27 h 130"/>
                <a:gd name="T36" fmla="*/ 26 w 128"/>
                <a:gd name="T37" fmla="*/ 13 h 130"/>
                <a:gd name="T38" fmla="*/ 43 w 128"/>
                <a:gd name="T39" fmla="*/ 3 h 130"/>
                <a:gd name="T40" fmla="*/ 63 w 128"/>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0">
                  <a:moveTo>
                    <a:pt x="63" y="0"/>
                  </a:moveTo>
                  <a:lnTo>
                    <a:pt x="84" y="3"/>
                  </a:lnTo>
                  <a:lnTo>
                    <a:pt x="103" y="13"/>
                  </a:lnTo>
                  <a:lnTo>
                    <a:pt x="117" y="27"/>
                  </a:lnTo>
                  <a:lnTo>
                    <a:pt x="125" y="45"/>
                  </a:lnTo>
                  <a:lnTo>
                    <a:pt x="128" y="66"/>
                  </a:lnTo>
                  <a:lnTo>
                    <a:pt x="125" y="86"/>
                  </a:lnTo>
                  <a:lnTo>
                    <a:pt x="117" y="103"/>
                  </a:lnTo>
                  <a:lnTo>
                    <a:pt x="103" y="117"/>
                  </a:lnTo>
                  <a:lnTo>
                    <a:pt x="84" y="127"/>
                  </a:lnTo>
                  <a:lnTo>
                    <a:pt x="63" y="130"/>
                  </a:lnTo>
                  <a:lnTo>
                    <a:pt x="43" y="127"/>
                  </a:lnTo>
                  <a:lnTo>
                    <a:pt x="26" y="117"/>
                  </a:lnTo>
                  <a:lnTo>
                    <a:pt x="12" y="103"/>
                  </a:lnTo>
                  <a:lnTo>
                    <a:pt x="2" y="86"/>
                  </a:lnTo>
                  <a:lnTo>
                    <a:pt x="0" y="66"/>
                  </a:lnTo>
                  <a:lnTo>
                    <a:pt x="2" y="45"/>
                  </a:lnTo>
                  <a:lnTo>
                    <a:pt x="12" y="27"/>
                  </a:lnTo>
                  <a:lnTo>
                    <a:pt x="26" y="13"/>
                  </a:lnTo>
                  <a:lnTo>
                    <a:pt x="43" y="3"/>
                  </a:lnTo>
                  <a:lnTo>
                    <a:pt x="63"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19" name="Freeform 549"/>
            <p:cNvSpPr>
              <a:spLocks noEditPoints="1"/>
            </p:cNvSpPr>
            <p:nvPr/>
          </p:nvSpPr>
          <p:spPr bwMode="auto">
            <a:xfrm>
              <a:off x="1049" y="1635"/>
              <a:ext cx="80" cy="80"/>
            </a:xfrm>
            <a:custGeom>
              <a:avLst/>
              <a:gdLst>
                <a:gd name="T0" fmla="*/ 69 w 160"/>
                <a:gd name="T1" fmla="*/ 32 h 162"/>
                <a:gd name="T2" fmla="*/ 51 w 160"/>
                <a:gd name="T3" fmla="*/ 39 h 162"/>
                <a:gd name="T4" fmla="*/ 41 w 160"/>
                <a:gd name="T5" fmla="*/ 50 h 162"/>
                <a:gd name="T6" fmla="*/ 32 w 160"/>
                <a:gd name="T7" fmla="*/ 71 h 162"/>
                <a:gd name="T8" fmla="*/ 32 w 160"/>
                <a:gd name="T9" fmla="*/ 92 h 162"/>
                <a:gd name="T10" fmla="*/ 41 w 160"/>
                <a:gd name="T11" fmla="*/ 110 h 162"/>
                <a:gd name="T12" fmla="*/ 51 w 160"/>
                <a:gd name="T13" fmla="*/ 121 h 162"/>
                <a:gd name="T14" fmla="*/ 72 w 160"/>
                <a:gd name="T15" fmla="*/ 129 h 162"/>
                <a:gd name="T16" fmla="*/ 78 w 160"/>
                <a:gd name="T17" fmla="*/ 130 h 162"/>
                <a:gd name="T18" fmla="*/ 98 w 160"/>
                <a:gd name="T19" fmla="*/ 125 h 162"/>
                <a:gd name="T20" fmla="*/ 114 w 160"/>
                <a:gd name="T21" fmla="*/ 115 h 162"/>
                <a:gd name="T22" fmla="*/ 123 w 160"/>
                <a:gd name="T23" fmla="*/ 100 h 162"/>
                <a:gd name="T24" fmla="*/ 128 w 160"/>
                <a:gd name="T25" fmla="*/ 81 h 162"/>
                <a:gd name="T26" fmla="*/ 123 w 160"/>
                <a:gd name="T27" fmla="*/ 61 h 162"/>
                <a:gd name="T28" fmla="*/ 114 w 160"/>
                <a:gd name="T29" fmla="*/ 45 h 162"/>
                <a:gd name="T30" fmla="*/ 98 w 160"/>
                <a:gd name="T31" fmla="*/ 35 h 162"/>
                <a:gd name="T32" fmla="*/ 78 w 160"/>
                <a:gd name="T33" fmla="*/ 31 h 162"/>
                <a:gd name="T34" fmla="*/ 92 w 160"/>
                <a:gd name="T35" fmla="*/ 1 h 162"/>
                <a:gd name="T36" fmla="*/ 111 w 160"/>
                <a:gd name="T37" fmla="*/ 5 h 162"/>
                <a:gd name="T38" fmla="*/ 126 w 160"/>
                <a:gd name="T39" fmla="*/ 15 h 162"/>
                <a:gd name="T40" fmla="*/ 147 w 160"/>
                <a:gd name="T41" fmla="*/ 37 h 162"/>
                <a:gd name="T42" fmla="*/ 156 w 160"/>
                <a:gd name="T43" fmla="*/ 61 h 162"/>
                <a:gd name="T44" fmla="*/ 160 w 160"/>
                <a:gd name="T45" fmla="*/ 81 h 162"/>
                <a:gd name="T46" fmla="*/ 156 w 160"/>
                <a:gd name="T47" fmla="*/ 101 h 162"/>
                <a:gd name="T48" fmla="*/ 147 w 160"/>
                <a:gd name="T49" fmla="*/ 123 h 162"/>
                <a:gd name="T50" fmla="*/ 126 w 160"/>
                <a:gd name="T51" fmla="*/ 145 h 162"/>
                <a:gd name="T52" fmla="*/ 111 w 160"/>
                <a:gd name="T53" fmla="*/ 155 h 162"/>
                <a:gd name="T54" fmla="*/ 92 w 160"/>
                <a:gd name="T55" fmla="*/ 159 h 162"/>
                <a:gd name="T56" fmla="*/ 65 w 160"/>
                <a:gd name="T57" fmla="*/ 159 h 162"/>
                <a:gd name="T58" fmla="*/ 45 w 160"/>
                <a:gd name="T59" fmla="*/ 155 h 162"/>
                <a:gd name="T60" fmla="*/ 31 w 160"/>
                <a:gd name="T61" fmla="*/ 145 h 162"/>
                <a:gd name="T62" fmla="*/ 11 w 160"/>
                <a:gd name="T63" fmla="*/ 123 h 162"/>
                <a:gd name="T64" fmla="*/ 2 w 160"/>
                <a:gd name="T65" fmla="*/ 101 h 162"/>
                <a:gd name="T66" fmla="*/ 0 w 160"/>
                <a:gd name="T67" fmla="*/ 81 h 162"/>
                <a:gd name="T68" fmla="*/ 2 w 160"/>
                <a:gd name="T69" fmla="*/ 61 h 162"/>
                <a:gd name="T70" fmla="*/ 11 w 160"/>
                <a:gd name="T71" fmla="*/ 37 h 162"/>
                <a:gd name="T72" fmla="*/ 31 w 160"/>
                <a:gd name="T73" fmla="*/ 15 h 162"/>
                <a:gd name="T74" fmla="*/ 45 w 160"/>
                <a:gd name="T75" fmla="*/ 5 h 162"/>
                <a:gd name="T76" fmla="*/ 65 w 160"/>
                <a:gd name="T77"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2">
                  <a:moveTo>
                    <a:pt x="78" y="31"/>
                  </a:moveTo>
                  <a:lnTo>
                    <a:pt x="69" y="32"/>
                  </a:lnTo>
                  <a:lnTo>
                    <a:pt x="59" y="35"/>
                  </a:lnTo>
                  <a:lnTo>
                    <a:pt x="51" y="39"/>
                  </a:lnTo>
                  <a:lnTo>
                    <a:pt x="44" y="45"/>
                  </a:lnTo>
                  <a:lnTo>
                    <a:pt x="41" y="50"/>
                  </a:lnTo>
                  <a:lnTo>
                    <a:pt x="35" y="61"/>
                  </a:lnTo>
                  <a:lnTo>
                    <a:pt x="32" y="71"/>
                  </a:lnTo>
                  <a:lnTo>
                    <a:pt x="31" y="81"/>
                  </a:lnTo>
                  <a:lnTo>
                    <a:pt x="32" y="92"/>
                  </a:lnTo>
                  <a:lnTo>
                    <a:pt x="35" y="100"/>
                  </a:lnTo>
                  <a:lnTo>
                    <a:pt x="41" y="110"/>
                  </a:lnTo>
                  <a:lnTo>
                    <a:pt x="44" y="115"/>
                  </a:lnTo>
                  <a:lnTo>
                    <a:pt x="51" y="121"/>
                  </a:lnTo>
                  <a:lnTo>
                    <a:pt x="59" y="125"/>
                  </a:lnTo>
                  <a:lnTo>
                    <a:pt x="72" y="129"/>
                  </a:lnTo>
                  <a:lnTo>
                    <a:pt x="72" y="129"/>
                  </a:lnTo>
                  <a:lnTo>
                    <a:pt x="78" y="130"/>
                  </a:lnTo>
                  <a:lnTo>
                    <a:pt x="85" y="129"/>
                  </a:lnTo>
                  <a:lnTo>
                    <a:pt x="98" y="125"/>
                  </a:lnTo>
                  <a:lnTo>
                    <a:pt x="108" y="120"/>
                  </a:lnTo>
                  <a:lnTo>
                    <a:pt x="114" y="115"/>
                  </a:lnTo>
                  <a:lnTo>
                    <a:pt x="118" y="110"/>
                  </a:lnTo>
                  <a:lnTo>
                    <a:pt x="123" y="100"/>
                  </a:lnTo>
                  <a:lnTo>
                    <a:pt x="127" y="89"/>
                  </a:lnTo>
                  <a:lnTo>
                    <a:pt x="128" y="81"/>
                  </a:lnTo>
                  <a:lnTo>
                    <a:pt x="127" y="74"/>
                  </a:lnTo>
                  <a:lnTo>
                    <a:pt x="123" y="61"/>
                  </a:lnTo>
                  <a:lnTo>
                    <a:pt x="118" y="50"/>
                  </a:lnTo>
                  <a:lnTo>
                    <a:pt x="114" y="45"/>
                  </a:lnTo>
                  <a:lnTo>
                    <a:pt x="108" y="40"/>
                  </a:lnTo>
                  <a:lnTo>
                    <a:pt x="98" y="35"/>
                  </a:lnTo>
                  <a:lnTo>
                    <a:pt x="88" y="32"/>
                  </a:lnTo>
                  <a:lnTo>
                    <a:pt x="78" y="31"/>
                  </a:lnTo>
                  <a:close/>
                  <a:moveTo>
                    <a:pt x="78" y="0"/>
                  </a:moveTo>
                  <a:lnTo>
                    <a:pt x="92" y="1"/>
                  </a:lnTo>
                  <a:lnTo>
                    <a:pt x="98" y="2"/>
                  </a:lnTo>
                  <a:lnTo>
                    <a:pt x="111" y="5"/>
                  </a:lnTo>
                  <a:lnTo>
                    <a:pt x="121" y="11"/>
                  </a:lnTo>
                  <a:lnTo>
                    <a:pt x="126" y="15"/>
                  </a:lnTo>
                  <a:lnTo>
                    <a:pt x="136" y="23"/>
                  </a:lnTo>
                  <a:lnTo>
                    <a:pt x="147" y="37"/>
                  </a:lnTo>
                  <a:lnTo>
                    <a:pt x="153" y="49"/>
                  </a:lnTo>
                  <a:lnTo>
                    <a:pt x="156" y="61"/>
                  </a:lnTo>
                  <a:lnTo>
                    <a:pt x="157" y="67"/>
                  </a:lnTo>
                  <a:lnTo>
                    <a:pt x="160" y="81"/>
                  </a:lnTo>
                  <a:lnTo>
                    <a:pt x="157" y="94"/>
                  </a:lnTo>
                  <a:lnTo>
                    <a:pt x="156" y="101"/>
                  </a:lnTo>
                  <a:lnTo>
                    <a:pt x="153" y="113"/>
                  </a:lnTo>
                  <a:lnTo>
                    <a:pt x="147" y="123"/>
                  </a:lnTo>
                  <a:lnTo>
                    <a:pt x="136" y="137"/>
                  </a:lnTo>
                  <a:lnTo>
                    <a:pt x="126" y="145"/>
                  </a:lnTo>
                  <a:lnTo>
                    <a:pt x="121" y="149"/>
                  </a:lnTo>
                  <a:lnTo>
                    <a:pt x="111" y="155"/>
                  </a:lnTo>
                  <a:lnTo>
                    <a:pt x="98" y="158"/>
                  </a:lnTo>
                  <a:lnTo>
                    <a:pt x="92" y="159"/>
                  </a:lnTo>
                  <a:lnTo>
                    <a:pt x="78" y="162"/>
                  </a:lnTo>
                  <a:lnTo>
                    <a:pt x="65" y="159"/>
                  </a:lnTo>
                  <a:lnTo>
                    <a:pt x="59" y="158"/>
                  </a:lnTo>
                  <a:lnTo>
                    <a:pt x="45" y="155"/>
                  </a:lnTo>
                  <a:lnTo>
                    <a:pt x="36" y="149"/>
                  </a:lnTo>
                  <a:lnTo>
                    <a:pt x="31" y="145"/>
                  </a:lnTo>
                  <a:lnTo>
                    <a:pt x="22" y="137"/>
                  </a:lnTo>
                  <a:lnTo>
                    <a:pt x="11" y="123"/>
                  </a:lnTo>
                  <a:lnTo>
                    <a:pt x="6" y="113"/>
                  </a:lnTo>
                  <a:lnTo>
                    <a:pt x="2" y="101"/>
                  </a:lnTo>
                  <a:lnTo>
                    <a:pt x="1" y="94"/>
                  </a:lnTo>
                  <a:lnTo>
                    <a:pt x="0" y="81"/>
                  </a:lnTo>
                  <a:lnTo>
                    <a:pt x="1" y="67"/>
                  </a:lnTo>
                  <a:lnTo>
                    <a:pt x="2" y="61"/>
                  </a:lnTo>
                  <a:lnTo>
                    <a:pt x="6" y="49"/>
                  </a:lnTo>
                  <a:lnTo>
                    <a:pt x="11" y="37"/>
                  </a:lnTo>
                  <a:lnTo>
                    <a:pt x="22" y="23"/>
                  </a:lnTo>
                  <a:lnTo>
                    <a:pt x="31" y="15"/>
                  </a:lnTo>
                  <a:lnTo>
                    <a:pt x="36" y="11"/>
                  </a:lnTo>
                  <a:lnTo>
                    <a:pt x="45" y="5"/>
                  </a:lnTo>
                  <a:lnTo>
                    <a:pt x="59" y="2"/>
                  </a:lnTo>
                  <a:lnTo>
                    <a:pt x="65" y="1"/>
                  </a:lnTo>
                  <a:lnTo>
                    <a:pt x="78"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0" name="Freeform 550"/>
            <p:cNvSpPr>
              <a:spLocks/>
            </p:cNvSpPr>
            <p:nvPr/>
          </p:nvSpPr>
          <p:spPr bwMode="auto">
            <a:xfrm>
              <a:off x="1061" y="2633"/>
              <a:ext cx="63" cy="68"/>
            </a:xfrm>
            <a:custGeom>
              <a:avLst/>
              <a:gdLst>
                <a:gd name="T0" fmla="*/ 63 w 128"/>
                <a:gd name="T1" fmla="*/ 0 h 132"/>
                <a:gd name="T2" fmla="*/ 84 w 128"/>
                <a:gd name="T3" fmla="*/ 4 h 132"/>
                <a:gd name="T4" fmla="*/ 103 w 128"/>
                <a:gd name="T5" fmla="*/ 13 h 132"/>
                <a:gd name="T6" fmla="*/ 117 w 128"/>
                <a:gd name="T7" fmla="*/ 27 h 132"/>
                <a:gd name="T8" fmla="*/ 125 w 128"/>
                <a:gd name="T9" fmla="*/ 46 h 132"/>
                <a:gd name="T10" fmla="*/ 128 w 128"/>
                <a:gd name="T11" fmla="*/ 65 h 132"/>
                <a:gd name="T12" fmla="*/ 125 w 128"/>
                <a:gd name="T13" fmla="*/ 86 h 132"/>
                <a:gd name="T14" fmla="*/ 117 w 128"/>
                <a:gd name="T15" fmla="*/ 104 h 132"/>
                <a:gd name="T16" fmla="*/ 103 w 128"/>
                <a:gd name="T17" fmla="*/ 119 h 132"/>
                <a:gd name="T18" fmla="*/ 84 w 128"/>
                <a:gd name="T19" fmla="*/ 128 h 132"/>
                <a:gd name="T20" fmla="*/ 63 w 128"/>
                <a:gd name="T21" fmla="*/ 132 h 132"/>
                <a:gd name="T22" fmla="*/ 43 w 128"/>
                <a:gd name="T23" fmla="*/ 128 h 132"/>
                <a:gd name="T24" fmla="*/ 26 w 128"/>
                <a:gd name="T25" fmla="*/ 119 h 132"/>
                <a:gd name="T26" fmla="*/ 12 w 128"/>
                <a:gd name="T27" fmla="*/ 104 h 132"/>
                <a:gd name="T28" fmla="*/ 2 w 128"/>
                <a:gd name="T29" fmla="*/ 86 h 132"/>
                <a:gd name="T30" fmla="*/ 0 w 128"/>
                <a:gd name="T31" fmla="*/ 65 h 132"/>
                <a:gd name="T32" fmla="*/ 2 w 128"/>
                <a:gd name="T33" fmla="*/ 46 h 132"/>
                <a:gd name="T34" fmla="*/ 12 w 128"/>
                <a:gd name="T35" fmla="*/ 27 h 132"/>
                <a:gd name="T36" fmla="*/ 26 w 128"/>
                <a:gd name="T37" fmla="*/ 13 h 132"/>
                <a:gd name="T38" fmla="*/ 43 w 128"/>
                <a:gd name="T39" fmla="*/ 4 h 132"/>
                <a:gd name="T40" fmla="*/ 63 w 128"/>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2">
                  <a:moveTo>
                    <a:pt x="63" y="0"/>
                  </a:moveTo>
                  <a:lnTo>
                    <a:pt x="84" y="4"/>
                  </a:lnTo>
                  <a:lnTo>
                    <a:pt x="103" y="13"/>
                  </a:lnTo>
                  <a:lnTo>
                    <a:pt x="117" y="27"/>
                  </a:lnTo>
                  <a:lnTo>
                    <a:pt x="125" y="46"/>
                  </a:lnTo>
                  <a:lnTo>
                    <a:pt x="128" y="65"/>
                  </a:lnTo>
                  <a:lnTo>
                    <a:pt x="125" y="86"/>
                  </a:lnTo>
                  <a:lnTo>
                    <a:pt x="117" y="104"/>
                  </a:lnTo>
                  <a:lnTo>
                    <a:pt x="103" y="119"/>
                  </a:lnTo>
                  <a:lnTo>
                    <a:pt x="84" y="128"/>
                  </a:lnTo>
                  <a:lnTo>
                    <a:pt x="63" y="132"/>
                  </a:lnTo>
                  <a:lnTo>
                    <a:pt x="43" y="128"/>
                  </a:lnTo>
                  <a:lnTo>
                    <a:pt x="26" y="119"/>
                  </a:lnTo>
                  <a:lnTo>
                    <a:pt x="12" y="104"/>
                  </a:lnTo>
                  <a:lnTo>
                    <a:pt x="2" y="86"/>
                  </a:lnTo>
                  <a:lnTo>
                    <a:pt x="0" y="65"/>
                  </a:lnTo>
                  <a:lnTo>
                    <a:pt x="2" y="46"/>
                  </a:lnTo>
                  <a:lnTo>
                    <a:pt x="12" y="27"/>
                  </a:lnTo>
                  <a:lnTo>
                    <a:pt x="26" y="13"/>
                  </a:lnTo>
                  <a:lnTo>
                    <a:pt x="43" y="4"/>
                  </a:lnTo>
                  <a:lnTo>
                    <a:pt x="63"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221" name="Freeform 551"/>
            <p:cNvSpPr>
              <a:spLocks noEditPoints="1"/>
            </p:cNvSpPr>
            <p:nvPr/>
          </p:nvSpPr>
          <p:spPr bwMode="auto">
            <a:xfrm>
              <a:off x="1049" y="2621"/>
              <a:ext cx="80" cy="86"/>
            </a:xfrm>
            <a:custGeom>
              <a:avLst/>
              <a:gdLst>
                <a:gd name="T0" fmla="*/ 69 w 160"/>
                <a:gd name="T1" fmla="*/ 33 h 163"/>
                <a:gd name="T2" fmla="*/ 51 w 160"/>
                <a:gd name="T3" fmla="*/ 40 h 163"/>
                <a:gd name="T4" fmla="*/ 41 w 160"/>
                <a:gd name="T5" fmla="*/ 51 h 163"/>
                <a:gd name="T6" fmla="*/ 35 w 160"/>
                <a:gd name="T7" fmla="*/ 62 h 163"/>
                <a:gd name="T8" fmla="*/ 31 w 160"/>
                <a:gd name="T9" fmla="*/ 80 h 163"/>
                <a:gd name="T10" fmla="*/ 35 w 160"/>
                <a:gd name="T11" fmla="*/ 100 h 163"/>
                <a:gd name="T12" fmla="*/ 41 w 160"/>
                <a:gd name="T13" fmla="*/ 111 h 163"/>
                <a:gd name="T14" fmla="*/ 51 w 160"/>
                <a:gd name="T15" fmla="*/ 122 h 163"/>
                <a:gd name="T16" fmla="*/ 72 w 160"/>
                <a:gd name="T17" fmla="*/ 130 h 163"/>
                <a:gd name="T18" fmla="*/ 78 w 160"/>
                <a:gd name="T19" fmla="*/ 132 h 163"/>
                <a:gd name="T20" fmla="*/ 98 w 160"/>
                <a:gd name="T21" fmla="*/ 127 h 163"/>
                <a:gd name="T22" fmla="*/ 114 w 160"/>
                <a:gd name="T23" fmla="*/ 117 h 163"/>
                <a:gd name="T24" fmla="*/ 118 w 160"/>
                <a:gd name="T25" fmla="*/ 111 h 163"/>
                <a:gd name="T26" fmla="*/ 127 w 160"/>
                <a:gd name="T27" fmla="*/ 89 h 163"/>
                <a:gd name="T28" fmla="*/ 127 w 160"/>
                <a:gd name="T29" fmla="*/ 75 h 163"/>
                <a:gd name="T30" fmla="*/ 123 w 160"/>
                <a:gd name="T31" fmla="*/ 62 h 163"/>
                <a:gd name="T32" fmla="*/ 118 w 160"/>
                <a:gd name="T33" fmla="*/ 51 h 163"/>
                <a:gd name="T34" fmla="*/ 107 w 160"/>
                <a:gd name="T35" fmla="*/ 41 h 163"/>
                <a:gd name="T36" fmla="*/ 88 w 160"/>
                <a:gd name="T37" fmla="*/ 33 h 163"/>
                <a:gd name="T38" fmla="*/ 78 w 160"/>
                <a:gd name="T39" fmla="*/ 0 h 163"/>
                <a:gd name="T40" fmla="*/ 98 w 160"/>
                <a:gd name="T41" fmla="*/ 2 h 163"/>
                <a:gd name="T42" fmla="*/ 121 w 160"/>
                <a:gd name="T43" fmla="*/ 12 h 163"/>
                <a:gd name="T44" fmla="*/ 136 w 160"/>
                <a:gd name="T45" fmla="*/ 23 h 163"/>
                <a:gd name="T46" fmla="*/ 147 w 160"/>
                <a:gd name="T47" fmla="*/ 38 h 163"/>
                <a:gd name="T48" fmla="*/ 156 w 160"/>
                <a:gd name="T49" fmla="*/ 62 h 163"/>
                <a:gd name="T50" fmla="*/ 160 w 160"/>
                <a:gd name="T51" fmla="*/ 80 h 163"/>
                <a:gd name="T52" fmla="*/ 156 w 160"/>
                <a:gd name="T53" fmla="*/ 100 h 163"/>
                <a:gd name="T54" fmla="*/ 147 w 160"/>
                <a:gd name="T55" fmla="*/ 123 h 163"/>
                <a:gd name="T56" fmla="*/ 136 w 160"/>
                <a:gd name="T57" fmla="*/ 139 h 163"/>
                <a:gd name="T58" fmla="*/ 121 w 160"/>
                <a:gd name="T59" fmla="*/ 150 h 163"/>
                <a:gd name="T60" fmla="*/ 98 w 160"/>
                <a:gd name="T61" fmla="*/ 160 h 163"/>
                <a:gd name="T62" fmla="*/ 78 w 160"/>
                <a:gd name="T63" fmla="*/ 163 h 163"/>
                <a:gd name="T64" fmla="*/ 59 w 160"/>
                <a:gd name="T65" fmla="*/ 160 h 163"/>
                <a:gd name="T66" fmla="*/ 36 w 160"/>
                <a:gd name="T67" fmla="*/ 150 h 163"/>
                <a:gd name="T68" fmla="*/ 22 w 160"/>
                <a:gd name="T69" fmla="*/ 139 h 163"/>
                <a:gd name="T70" fmla="*/ 11 w 160"/>
                <a:gd name="T71" fmla="*/ 123 h 163"/>
                <a:gd name="T72" fmla="*/ 2 w 160"/>
                <a:gd name="T73" fmla="*/ 100 h 163"/>
                <a:gd name="T74" fmla="*/ 0 w 160"/>
                <a:gd name="T75" fmla="*/ 80 h 163"/>
                <a:gd name="T76" fmla="*/ 2 w 160"/>
                <a:gd name="T77" fmla="*/ 62 h 163"/>
                <a:gd name="T78" fmla="*/ 11 w 160"/>
                <a:gd name="T79" fmla="*/ 38 h 163"/>
                <a:gd name="T80" fmla="*/ 22 w 160"/>
                <a:gd name="T81" fmla="*/ 23 h 163"/>
                <a:gd name="T82" fmla="*/ 36 w 160"/>
                <a:gd name="T83" fmla="*/ 12 h 163"/>
                <a:gd name="T84" fmla="*/ 59 w 160"/>
                <a:gd name="T85" fmla="*/ 2 h 163"/>
                <a:gd name="T86" fmla="*/ 78 w 160"/>
                <a:gd name="T8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3">
                  <a:moveTo>
                    <a:pt x="78" y="31"/>
                  </a:moveTo>
                  <a:lnTo>
                    <a:pt x="69" y="33"/>
                  </a:lnTo>
                  <a:lnTo>
                    <a:pt x="59" y="35"/>
                  </a:lnTo>
                  <a:lnTo>
                    <a:pt x="51" y="40"/>
                  </a:lnTo>
                  <a:lnTo>
                    <a:pt x="44" y="45"/>
                  </a:lnTo>
                  <a:lnTo>
                    <a:pt x="41" y="51"/>
                  </a:lnTo>
                  <a:lnTo>
                    <a:pt x="41" y="51"/>
                  </a:lnTo>
                  <a:lnTo>
                    <a:pt x="35" y="62"/>
                  </a:lnTo>
                  <a:lnTo>
                    <a:pt x="32" y="72"/>
                  </a:lnTo>
                  <a:lnTo>
                    <a:pt x="31" y="80"/>
                  </a:lnTo>
                  <a:lnTo>
                    <a:pt x="32" y="91"/>
                  </a:lnTo>
                  <a:lnTo>
                    <a:pt x="35" y="100"/>
                  </a:lnTo>
                  <a:lnTo>
                    <a:pt x="41" y="111"/>
                  </a:lnTo>
                  <a:lnTo>
                    <a:pt x="41" y="111"/>
                  </a:lnTo>
                  <a:lnTo>
                    <a:pt x="44" y="117"/>
                  </a:lnTo>
                  <a:lnTo>
                    <a:pt x="51" y="122"/>
                  </a:lnTo>
                  <a:lnTo>
                    <a:pt x="59" y="127"/>
                  </a:lnTo>
                  <a:lnTo>
                    <a:pt x="72" y="130"/>
                  </a:lnTo>
                  <a:lnTo>
                    <a:pt x="72" y="130"/>
                  </a:lnTo>
                  <a:lnTo>
                    <a:pt x="78" y="132"/>
                  </a:lnTo>
                  <a:lnTo>
                    <a:pt x="85" y="130"/>
                  </a:lnTo>
                  <a:lnTo>
                    <a:pt x="98" y="127"/>
                  </a:lnTo>
                  <a:lnTo>
                    <a:pt x="107" y="121"/>
                  </a:lnTo>
                  <a:lnTo>
                    <a:pt x="114" y="117"/>
                  </a:lnTo>
                  <a:lnTo>
                    <a:pt x="118" y="111"/>
                  </a:lnTo>
                  <a:lnTo>
                    <a:pt x="118" y="111"/>
                  </a:lnTo>
                  <a:lnTo>
                    <a:pt x="123" y="100"/>
                  </a:lnTo>
                  <a:lnTo>
                    <a:pt x="127" y="89"/>
                  </a:lnTo>
                  <a:lnTo>
                    <a:pt x="128" y="80"/>
                  </a:lnTo>
                  <a:lnTo>
                    <a:pt x="127" y="75"/>
                  </a:lnTo>
                  <a:lnTo>
                    <a:pt x="127" y="75"/>
                  </a:lnTo>
                  <a:lnTo>
                    <a:pt x="123" y="62"/>
                  </a:lnTo>
                  <a:lnTo>
                    <a:pt x="118" y="51"/>
                  </a:lnTo>
                  <a:lnTo>
                    <a:pt x="118" y="51"/>
                  </a:lnTo>
                  <a:lnTo>
                    <a:pt x="114" y="45"/>
                  </a:lnTo>
                  <a:lnTo>
                    <a:pt x="107" y="41"/>
                  </a:lnTo>
                  <a:lnTo>
                    <a:pt x="98" y="35"/>
                  </a:lnTo>
                  <a:lnTo>
                    <a:pt x="88" y="33"/>
                  </a:lnTo>
                  <a:lnTo>
                    <a:pt x="78" y="31"/>
                  </a:lnTo>
                  <a:close/>
                  <a:moveTo>
                    <a:pt x="78" y="0"/>
                  </a:moveTo>
                  <a:lnTo>
                    <a:pt x="92" y="1"/>
                  </a:lnTo>
                  <a:lnTo>
                    <a:pt x="98" y="2"/>
                  </a:lnTo>
                  <a:lnTo>
                    <a:pt x="111" y="6"/>
                  </a:lnTo>
                  <a:lnTo>
                    <a:pt x="121" y="12"/>
                  </a:lnTo>
                  <a:lnTo>
                    <a:pt x="126" y="15"/>
                  </a:lnTo>
                  <a:lnTo>
                    <a:pt x="136" y="23"/>
                  </a:lnTo>
                  <a:lnTo>
                    <a:pt x="143" y="34"/>
                  </a:lnTo>
                  <a:lnTo>
                    <a:pt x="147" y="38"/>
                  </a:lnTo>
                  <a:lnTo>
                    <a:pt x="153" y="49"/>
                  </a:lnTo>
                  <a:lnTo>
                    <a:pt x="156" y="62"/>
                  </a:lnTo>
                  <a:lnTo>
                    <a:pt x="157" y="68"/>
                  </a:lnTo>
                  <a:lnTo>
                    <a:pt x="160" y="80"/>
                  </a:lnTo>
                  <a:lnTo>
                    <a:pt x="157" y="93"/>
                  </a:lnTo>
                  <a:lnTo>
                    <a:pt x="156" y="100"/>
                  </a:lnTo>
                  <a:lnTo>
                    <a:pt x="153" y="113"/>
                  </a:lnTo>
                  <a:lnTo>
                    <a:pt x="147" y="123"/>
                  </a:lnTo>
                  <a:lnTo>
                    <a:pt x="143" y="128"/>
                  </a:lnTo>
                  <a:lnTo>
                    <a:pt x="136" y="139"/>
                  </a:lnTo>
                  <a:lnTo>
                    <a:pt x="126" y="147"/>
                  </a:lnTo>
                  <a:lnTo>
                    <a:pt x="121" y="150"/>
                  </a:lnTo>
                  <a:lnTo>
                    <a:pt x="111" y="156"/>
                  </a:lnTo>
                  <a:lnTo>
                    <a:pt x="98" y="160"/>
                  </a:lnTo>
                  <a:lnTo>
                    <a:pt x="92" y="161"/>
                  </a:lnTo>
                  <a:lnTo>
                    <a:pt x="78" y="163"/>
                  </a:lnTo>
                  <a:lnTo>
                    <a:pt x="65" y="161"/>
                  </a:lnTo>
                  <a:lnTo>
                    <a:pt x="59" y="160"/>
                  </a:lnTo>
                  <a:lnTo>
                    <a:pt x="45" y="156"/>
                  </a:lnTo>
                  <a:lnTo>
                    <a:pt x="36" y="150"/>
                  </a:lnTo>
                  <a:lnTo>
                    <a:pt x="31" y="147"/>
                  </a:lnTo>
                  <a:lnTo>
                    <a:pt x="22" y="139"/>
                  </a:lnTo>
                  <a:lnTo>
                    <a:pt x="15" y="128"/>
                  </a:lnTo>
                  <a:lnTo>
                    <a:pt x="11" y="123"/>
                  </a:lnTo>
                  <a:lnTo>
                    <a:pt x="6" y="113"/>
                  </a:lnTo>
                  <a:lnTo>
                    <a:pt x="2" y="100"/>
                  </a:lnTo>
                  <a:lnTo>
                    <a:pt x="1" y="93"/>
                  </a:lnTo>
                  <a:lnTo>
                    <a:pt x="0" y="80"/>
                  </a:lnTo>
                  <a:lnTo>
                    <a:pt x="1" y="68"/>
                  </a:lnTo>
                  <a:lnTo>
                    <a:pt x="2" y="62"/>
                  </a:lnTo>
                  <a:lnTo>
                    <a:pt x="6" y="49"/>
                  </a:lnTo>
                  <a:lnTo>
                    <a:pt x="11" y="38"/>
                  </a:lnTo>
                  <a:lnTo>
                    <a:pt x="15" y="34"/>
                  </a:lnTo>
                  <a:lnTo>
                    <a:pt x="22" y="23"/>
                  </a:lnTo>
                  <a:lnTo>
                    <a:pt x="31" y="15"/>
                  </a:lnTo>
                  <a:lnTo>
                    <a:pt x="36" y="12"/>
                  </a:lnTo>
                  <a:lnTo>
                    <a:pt x="45" y="6"/>
                  </a:lnTo>
                  <a:lnTo>
                    <a:pt x="59" y="2"/>
                  </a:lnTo>
                  <a:lnTo>
                    <a:pt x="65" y="1"/>
                  </a:lnTo>
                  <a:lnTo>
                    <a:pt x="78"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grpSp>
      <p:grpSp>
        <p:nvGrpSpPr>
          <p:cNvPr id="621" name="Group 4"/>
          <p:cNvGrpSpPr>
            <a:grpSpLocks noChangeAspect="1"/>
          </p:cNvGrpSpPr>
          <p:nvPr/>
        </p:nvGrpSpPr>
        <p:grpSpPr bwMode="auto">
          <a:xfrm>
            <a:off x="871296" y="4380803"/>
            <a:ext cx="618077" cy="543188"/>
            <a:chOff x="240" y="1130"/>
            <a:chExt cx="1890" cy="1661"/>
          </a:xfrm>
          <a:solidFill>
            <a:schemeClr val="tx1"/>
          </a:solidFill>
        </p:grpSpPr>
        <p:sp>
          <p:nvSpPr>
            <p:cNvPr id="622" name="Freeform 6"/>
            <p:cNvSpPr>
              <a:spLocks noEditPoints="1"/>
            </p:cNvSpPr>
            <p:nvPr/>
          </p:nvSpPr>
          <p:spPr bwMode="auto">
            <a:xfrm>
              <a:off x="240" y="1241"/>
              <a:ext cx="1401" cy="1550"/>
            </a:xfrm>
            <a:custGeom>
              <a:avLst/>
              <a:gdLst>
                <a:gd name="T0" fmla="*/ 2595 w 2803"/>
                <a:gd name="T1" fmla="*/ 410 h 3100"/>
                <a:gd name="T2" fmla="*/ 255 w 2803"/>
                <a:gd name="T3" fmla="*/ 0 h 3100"/>
                <a:gd name="T4" fmla="*/ 260 w 2803"/>
                <a:gd name="T5" fmla="*/ 2 h 3100"/>
                <a:gd name="T6" fmla="*/ 286 w 2803"/>
                <a:gd name="T7" fmla="*/ 4 h 3100"/>
                <a:gd name="T8" fmla="*/ 340 w 2803"/>
                <a:gd name="T9" fmla="*/ 11 h 3100"/>
                <a:gd name="T10" fmla="*/ 435 w 2803"/>
                <a:gd name="T11" fmla="*/ 23 h 3100"/>
                <a:gd name="T12" fmla="*/ 584 w 2803"/>
                <a:gd name="T13" fmla="*/ 42 h 3100"/>
                <a:gd name="T14" fmla="*/ 800 w 2803"/>
                <a:gd name="T15" fmla="*/ 68 h 3100"/>
                <a:gd name="T16" fmla="*/ 1092 w 2803"/>
                <a:gd name="T17" fmla="*/ 105 h 3100"/>
                <a:gd name="T18" fmla="*/ 1473 w 2803"/>
                <a:gd name="T19" fmla="*/ 153 h 3100"/>
                <a:gd name="T20" fmla="*/ 1957 w 2803"/>
                <a:gd name="T21" fmla="*/ 214 h 3100"/>
                <a:gd name="T22" fmla="*/ 2553 w 2803"/>
                <a:gd name="T23" fmla="*/ 288 h 3100"/>
                <a:gd name="T24" fmla="*/ 2803 w 2803"/>
                <a:gd name="T25" fmla="*/ 403 h 3100"/>
                <a:gd name="T26" fmla="*/ 2802 w 2803"/>
                <a:gd name="T27" fmla="*/ 410 h 3100"/>
                <a:gd name="T28" fmla="*/ 2798 w 2803"/>
                <a:gd name="T29" fmla="*/ 438 h 3100"/>
                <a:gd name="T30" fmla="*/ 2791 w 2803"/>
                <a:gd name="T31" fmla="*/ 498 h 3100"/>
                <a:gd name="T32" fmla="*/ 2779 w 2803"/>
                <a:gd name="T33" fmla="*/ 606 h 3100"/>
                <a:gd name="T34" fmla="*/ 2760 w 2803"/>
                <a:gd name="T35" fmla="*/ 774 h 3100"/>
                <a:gd name="T36" fmla="*/ 2732 w 2803"/>
                <a:gd name="T37" fmla="*/ 1015 h 3100"/>
                <a:gd name="T38" fmla="*/ 2695 w 2803"/>
                <a:gd name="T39" fmla="*/ 1343 h 3100"/>
                <a:gd name="T40" fmla="*/ 2646 w 2803"/>
                <a:gd name="T41" fmla="*/ 1771 h 3100"/>
                <a:gd name="T42" fmla="*/ 2583 w 2803"/>
                <a:gd name="T43" fmla="*/ 2313 h 3100"/>
                <a:gd name="T44" fmla="*/ 2580 w 2803"/>
                <a:gd name="T45" fmla="*/ 2317 h 3100"/>
                <a:gd name="T46" fmla="*/ 2562 w 2803"/>
                <a:gd name="T47" fmla="*/ 2344 h 3100"/>
                <a:gd name="T48" fmla="*/ 2510 w 2803"/>
                <a:gd name="T49" fmla="*/ 2416 h 3100"/>
                <a:gd name="T50" fmla="*/ 2467 w 2803"/>
                <a:gd name="T51" fmla="*/ 2476 h 3100"/>
                <a:gd name="T52" fmla="*/ 2449 w 2803"/>
                <a:gd name="T53" fmla="*/ 2472 h 3100"/>
                <a:gd name="T54" fmla="*/ 2387 w 2803"/>
                <a:gd name="T55" fmla="*/ 2460 h 3100"/>
                <a:gd name="T56" fmla="*/ 2250 w 2803"/>
                <a:gd name="T57" fmla="*/ 2432 h 3100"/>
                <a:gd name="T58" fmla="*/ 2354 w 2803"/>
                <a:gd name="T59" fmla="*/ 2574 h 3100"/>
                <a:gd name="T60" fmla="*/ 2354 w 2803"/>
                <a:gd name="T61" fmla="*/ 2734 h 3100"/>
                <a:gd name="T62" fmla="*/ 2245 w 2803"/>
                <a:gd name="T63" fmla="*/ 2880 h 3100"/>
                <a:gd name="T64" fmla="*/ 2047 w 2803"/>
                <a:gd name="T65" fmla="*/ 2996 h 3100"/>
                <a:gd name="T66" fmla="*/ 1781 w 2803"/>
                <a:gd name="T67" fmla="*/ 3072 h 3100"/>
                <a:gd name="T68" fmla="*/ 1465 w 2803"/>
                <a:gd name="T69" fmla="*/ 3100 h 3100"/>
                <a:gd name="T70" fmla="*/ 1150 w 2803"/>
                <a:gd name="T71" fmla="*/ 3072 h 3100"/>
                <a:gd name="T72" fmla="*/ 882 w 2803"/>
                <a:gd name="T73" fmla="*/ 2996 h 3100"/>
                <a:gd name="T74" fmla="*/ 684 w 2803"/>
                <a:gd name="T75" fmla="*/ 2880 h 3100"/>
                <a:gd name="T76" fmla="*/ 575 w 2803"/>
                <a:gd name="T77" fmla="*/ 2734 h 3100"/>
                <a:gd name="T78" fmla="*/ 575 w 2803"/>
                <a:gd name="T79" fmla="*/ 2573 h 3100"/>
                <a:gd name="T80" fmla="*/ 685 w 2803"/>
                <a:gd name="T81" fmla="*/ 2428 h 3100"/>
                <a:gd name="T82" fmla="*/ 885 w 2803"/>
                <a:gd name="T83" fmla="*/ 2310 h 3100"/>
                <a:gd name="T84" fmla="*/ 1155 w 2803"/>
                <a:gd name="T85" fmla="*/ 2234 h 3100"/>
                <a:gd name="T86" fmla="*/ 1230 w 2803"/>
                <a:gd name="T87" fmla="*/ 2222 h 3100"/>
                <a:gd name="T88" fmla="*/ 1218 w 2803"/>
                <a:gd name="T89" fmla="*/ 2219 h 3100"/>
                <a:gd name="T90" fmla="*/ 1181 w 2803"/>
                <a:gd name="T91" fmla="*/ 2212 h 3100"/>
                <a:gd name="T92" fmla="*/ 1104 w 2803"/>
                <a:gd name="T93" fmla="*/ 2196 h 3100"/>
                <a:gd name="T94" fmla="*/ 973 w 2803"/>
                <a:gd name="T95" fmla="*/ 2168 h 3100"/>
                <a:gd name="T96" fmla="*/ 774 w 2803"/>
                <a:gd name="T97" fmla="*/ 2127 h 3100"/>
                <a:gd name="T98" fmla="*/ 491 w 2803"/>
                <a:gd name="T99" fmla="*/ 2069 h 3100"/>
                <a:gd name="T100" fmla="*/ 111 w 2803"/>
                <a:gd name="T101" fmla="*/ 1990 h 3100"/>
                <a:gd name="T102" fmla="*/ 0 w 2803"/>
                <a:gd name="T103" fmla="*/ 1966 h 3100"/>
                <a:gd name="T104" fmla="*/ 1 w 2803"/>
                <a:gd name="T105" fmla="*/ 1956 h 3100"/>
                <a:gd name="T106" fmla="*/ 6 w 2803"/>
                <a:gd name="T107" fmla="*/ 1924 h 3100"/>
                <a:gd name="T108" fmla="*/ 15 w 2803"/>
                <a:gd name="T109" fmla="*/ 1856 h 3100"/>
                <a:gd name="T110" fmla="*/ 30 w 2803"/>
                <a:gd name="T111" fmla="*/ 1740 h 3100"/>
                <a:gd name="T112" fmla="*/ 52 w 2803"/>
                <a:gd name="T113" fmla="*/ 1565 h 3100"/>
                <a:gd name="T114" fmla="*/ 84 w 2803"/>
                <a:gd name="T115" fmla="*/ 1314 h 3100"/>
                <a:gd name="T116" fmla="*/ 127 w 2803"/>
                <a:gd name="T117" fmla="*/ 979 h 3100"/>
                <a:gd name="T118" fmla="*/ 184 w 2803"/>
                <a:gd name="T119" fmla="*/ 545 h 3100"/>
                <a:gd name="T120" fmla="*/ 254 w 2803"/>
                <a:gd name="T121" fmla="*/ 0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3" h="3100">
                  <a:moveTo>
                    <a:pt x="351" y="114"/>
                  </a:moveTo>
                  <a:lnTo>
                    <a:pt x="107" y="1872"/>
                  </a:lnTo>
                  <a:lnTo>
                    <a:pt x="2383" y="2301"/>
                  </a:lnTo>
                  <a:lnTo>
                    <a:pt x="2595" y="410"/>
                  </a:lnTo>
                  <a:lnTo>
                    <a:pt x="351" y="114"/>
                  </a:lnTo>
                  <a:close/>
                  <a:moveTo>
                    <a:pt x="254" y="0"/>
                  </a:moveTo>
                  <a:lnTo>
                    <a:pt x="255" y="0"/>
                  </a:lnTo>
                  <a:lnTo>
                    <a:pt x="255" y="0"/>
                  </a:lnTo>
                  <a:lnTo>
                    <a:pt x="255" y="0"/>
                  </a:lnTo>
                  <a:lnTo>
                    <a:pt x="256" y="0"/>
                  </a:lnTo>
                  <a:lnTo>
                    <a:pt x="258" y="0"/>
                  </a:lnTo>
                  <a:lnTo>
                    <a:pt x="260" y="2"/>
                  </a:lnTo>
                  <a:lnTo>
                    <a:pt x="265" y="2"/>
                  </a:lnTo>
                  <a:lnTo>
                    <a:pt x="270" y="3"/>
                  </a:lnTo>
                  <a:lnTo>
                    <a:pt x="276" y="4"/>
                  </a:lnTo>
                  <a:lnTo>
                    <a:pt x="286" y="4"/>
                  </a:lnTo>
                  <a:lnTo>
                    <a:pt x="295" y="6"/>
                  </a:lnTo>
                  <a:lnTo>
                    <a:pt x="307" y="7"/>
                  </a:lnTo>
                  <a:lnTo>
                    <a:pt x="322" y="8"/>
                  </a:lnTo>
                  <a:lnTo>
                    <a:pt x="340" y="11"/>
                  </a:lnTo>
                  <a:lnTo>
                    <a:pt x="359" y="13"/>
                  </a:lnTo>
                  <a:lnTo>
                    <a:pt x="381" y="16"/>
                  </a:lnTo>
                  <a:lnTo>
                    <a:pt x="406" y="20"/>
                  </a:lnTo>
                  <a:lnTo>
                    <a:pt x="435" y="23"/>
                  </a:lnTo>
                  <a:lnTo>
                    <a:pt x="467" y="27"/>
                  </a:lnTo>
                  <a:lnTo>
                    <a:pt x="503" y="31"/>
                  </a:lnTo>
                  <a:lnTo>
                    <a:pt x="542" y="36"/>
                  </a:lnTo>
                  <a:lnTo>
                    <a:pt x="584" y="42"/>
                  </a:lnTo>
                  <a:lnTo>
                    <a:pt x="632" y="47"/>
                  </a:lnTo>
                  <a:lnTo>
                    <a:pt x="683" y="54"/>
                  </a:lnTo>
                  <a:lnTo>
                    <a:pt x="739" y="61"/>
                  </a:lnTo>
                  <a:lnTo>
                    <a:pt x="800" y="68"/>
                  </a:lnTo>
                  <a:lnTo>
                    <a:pt x="865" y="77"/>
                  </a:lnTo>
                  <a:lnTo>
                    <a:pt x="935" y="85"/>
                  </a:lnTo>
                  <a:lnTo>
                    <a:pt x="1011" y="96"/>
                  </a:lnTo>
                  <a:lnTo>
                    <a:pt x="1092" y="105"/>
                  </a:lnTo>
                  <a:lnTo>
                    <a:pt x="1178" y="116"/>
                  </a:lnTo>
                  <a:lnTo>
                    <a:pt x="1271" y="128"/>
                  </a:lnTo>
                  <a:lnTo>
                    <a:pt x="1369" y="140"/>
                  </a:lnTo>
                  <a:lnTo>
                    <a:pt x="1473" y="153"/>
                  </a:lnTo>
                  <a:lnTo>
                    <a:pt x="1584" y="167"/>
                  </a:lnTo>
                  <a:lnTo>
                    <a:pt x="1701" y="182"/>
                  </a:lnTo>
                  <a:lnTo>
                    <a:pt x="1825" y="197"/>
                  </a:lnTo>
                  <a:lnTo>
                    <a:pt x="1957" y="214"/>
                  </a:lnTo>
                  <a:lnTo>
                    <a:pt x="2095" y="231"/>
                  </a:lnTo>
                  <a:lnTo>
                    <a:pt x="2239" y="248"/>
                  </a:lnTo>
                  <a:lnTo>
                    <a:pt x="2392" y="268"/>
                  </a:lnTo>
                  <a:lnTo>
                    <a:pt x="2553" y="288"/>
                  </a:lnTo>
                  <a:lnTo>
                    <a:pt x="2721" y="309"/>
                  </a:lnTo>
                  <a:lnTo>
                    <a:pt x="2803" y="403"/>
                  </a:lnTo>
                  <a:lnTo>
                    <a:pt x="2803" y="403"/>
                  </a:lnTo>
                  <a:lnTo>
                    <a:pt x="2803" y="403"/>
                  </a:lnTo>
                  <a:lnTo>
                    <a:pt x="2803" y="403"/>
                  </a:lnTo>
                  <a:lnTo>
                    <a:pt x="2802" y="405"/>
                  </a:lnTo>
                  <a:lnTo>
                    <a:pt x="2802" y="407"/>
                  </a:lnTo>
                  <a:lnTo>
                    <a:pt x="2802" y="410"/>
                  </a:lnTo>
                  <a:lnTo>
                    <a:pt x="2802" y="415"/>
                  </a:lnTo>
                  <a:lnTo>
                    <a:pt x="2800" y="420"/>
                  </a:lnTo>
                  <a:lnTo>
                    <a:pt x="2799" y="428"/>
                  </a:lnTo>
                  <a:lnTo>
                    <a:pt x="2798" y="438"/>
                  </a:lnTo>
                  <a:lnTo>
                    <a:pt x="2797" y="449"/>
                  </a:lnTo>
                  <a:lnTo>
                    <a:pt x="2796" y="463"/>
                  </a:lnTo>
                  <a:lnTo>
                    <a:pt x="2794" y="479"/>
                  </a:lnTo>
                  <a:lnTo>
                    <a:pt x="2791" y="498"/>
                  </a:lnTo>
                  <a:lnTo>
                    <a:pt x="2789" y="520"/>
                  </a:lnTo>
                  <a:lnTo>
                    <a:pt x="2786" y="545"/>
                  </a:lnTo>
                  <a:lnTo>
                    <a:pt x="2783" y="574"/>
                  </a:lnTo>
                  <a:lnTo>
                    <a:pt x="2779" y="606"/>
                  </a:lnTo>
                  <a:lnTo>
                    <a:pt x="2775" y="642"/>
                  </a:lnTo>
                  <a:lnTo>
                    <a:pt x="2771" y="681"/>
                  </a:lnTo>
                  <a:lnTo>
                    <a:pt x="2765" y="726"/>
                  </a:lnTo>
                  <a:lnTo>
                    <a:pt x="2760" y="774"/>
                  </a:lnTo>
                  <a:lnTo>
                    <a:pt x="2753" y="827"/>
                  </a:lnTo>
                  <a:lnTo>
                    <a:pt x="2748" y="884"/>
                  </a:lnTo>
                  <a:lnTo>
                    <a:pt x="2740" y="947"/>
                  </a:lnTo>
                  <a:lnTo>
                    <a:pt x="2732" y="1015"/>
                  </a:lnTo>
                  <a:lnTo>
                    <a:pt x="2724" y="1088"/>
                  </a:lnTo>
                  <a:lnTo>
                    <a:pt x="2714" y="1167"/>
                  </a:lnTo>
                  <a:lnTo>
                    <a:pt x="2705" y="1252"/>
                  </a:lnTo>
                  <a:lnTo>
                    <a:pt x="2695" y="1343"/>
                  </a:lnTo>
                  <a:lnTo>
                    <a:pt x="2683" y="1439"/>
                  </a:lnTo>
                  <a:lnTo>
                    <a:pt x="2671" y="1544"/>
                  </a:lnTo>
                  <a:lnTo>
                    <a:pt x="2658" y="1654"/>
                  </a:lnTo>
                  <a:lnTo>
                    <a:pt x="2646" y="1771"/>
                  </a:lnTo>
                  <a:lnTo>
                    <a:pt x="2631" y="1895"/>
                  </a:lnTo>
                  <a:lnTo>
                    <a:pt x="2616" y="2027"/>
                  </a:lnTo>
                  <a:lnTo>
                    <a:pt x="2600" y="2166"/>
                  </a:lnTo>
                  <a:lnTo>
                    <a:pt x="2583" y="2313"/>
                  </a:lnTo>
                  <a:lnTo>
                    <a:pt x="2583" y="2313"/>
                  </a:lnTo>
                  <a:lnTo>
                    <a:pt x="2583" y="2314"/>
                  </a:lnTo>
                  <a:lnTo>
                    <a:pt x="2581" y="2315"/>
                  </a:lnTo>
                  <a:lnTo>
                    <a:pt x="2580" y="2317"/>
                  </a:lnTo>
                  <a:lnTo>
                    <a:pt x="2578" y="2321"/>
                  </a:lnTo>
                  <a:lnTo>
                    <a:pt x="2573" y="2325"/>
                  </a:lnTo>
                  <a:lnTo>
                    <a:pt x="2569" y="2333"/>
                  </a:lnTo>
                  <a:lnTo>
                    <a:pt x="2562" y="2344"/>
                  </a:lnTo>
                  <a:lnTo>
                    <a:pt x="2553" y="2356"/>
                  </a:lnTo>
                  <a:lnTo>
                    <a:pt x="2541" y="2372"/>
                  </a:lnTo>
                  <a:lnTo>
                    <a:pt x="2526" y="2392"/>
                  </a:lnTo>
                  <a:lnTo>
                    <a:pt x="2510" y="2416"/>
                  </a:lnTo>
                  <a:lnTo>
                    <a:pt x="2490" y="2444"/>
                  </a:lnTo>
                  <a:lnTo>
                    <a:pt x="2467" y="2476"/>
                  </a:lnTo>
                  <a:lnTo>
                    <a:pt x="2467" y="2476"/>
                  </a:lnTo>
                  <a:lnTo>
                    <a:pt x="2467" y="2476"/>
                  </a:lnTo>
                  <a:lnTo>
                    <a:pt x="2464" y="2476"/>
                  </a:lnTo>
                  <a:lnTo>
                    <a:pt x="2462" y="2475"/>
                  </a:lnTo>
                  <a:lnTo>
                    <a:pt x="2457" y="2475"/>
                  </a:lnTo>
                  <a:lnTo>
                    <a:pt x="2449" y="2472"/>
                  </a:lnTo>
                  <a:lnTo>
                    <a:pt x="2440" y="2470"/>
                  </a:lnTo>
                  <a:lnTo>
                    <a:pt x="2426" y="2468"/>
                  </a:lnTo>
                  <a:lnTo>
                    <a:pt x="2409" y="2464"/>
                  </a:lnTo>
                  <a:lnTo>
                    <a:pt x="2387" y="2460"/>
                  </a:lnTo>
                  <a:lnTo>
                    <a:pt x="2362" y="2455"/>
                  </a:lnTo>
                  <a:lnTo>
                    <a:pt x="2330" y="2448"/>
                  </a:lnTo>
                  <a:lnTo>
                    <a:pt x="2293" y="2440"/>
                  </a:lnTo>
                  <a:lnTo>
                    <a:pt x="2250" y="2432"/>
                  </a:lnTo>
                  <a:lnTo>
                    <a:pt x="2284" y="2465"/>
                  </a:lnTo>
                  <a:lnTo>
                    <a:pt x="2314" y="2501"/>
                  </a:lnTo>
                  <a:lnTo>
                    <a:pt x="2337" y="2537"/>
                  </a:lnTo>
                  <a:lnTo>
                    <a:pt x="2354" y="2574"/>
                  </a:lnTo>
                  <a:lnTo>
                    <a:pt x="2365" y="2613"/>
                  </a:lnTo>
                  <a:lnTo>
                    <a:pt x="2368" y="2654"/>
                  </a:lnTo>
                  <a:lnTo>
                    <a:pt x="2365" y="2695"/>
                  </a:lnTo>
                  <a:lnTo>
                    <a:pt x="2354" y="2734"/>
                  </a:lnTo>
                  <a:lnTo>
                    <a:pt x="2336" y="2773"/>
                  </a:lnTo>
                  <a:lnTo>
                    <a:pt x="2312" y="2810"/>
                  </a:lnTo>
                  <a:lnTo>
                    <a:pt x="2281" y="2845"/>
                  </a:lnTo>
                  <a:lnTo>
                    <a:pt x="2245" y="2880"/>
                  </a:lnTo>
                  <a:lnTo>
                    <a:pt x="2203" y="2912"/>
                  </a:lnTo>
                  <a:lnTo>
                    <a:pt x="2156" y="2942"/>
                  </a:lnTo>
                  <a:lnTo>
                    <a:pt x="2104" y="2969"/>
                  </a:lnTo>
                  <a:lnTo>
                    <a:pt x="2047" y="2996"/>
                  </a:lnTo>
                  <a:lnTo>
                    <a:pt x="1986" y="3019"/>
                  </a:lnTo>
                  <a:lnTo>
                    <a:pt x="1921" y="3039"/>
                  </a:lnTo>
                  <a:lnTo>
                    <a:pt x="1853" y="3058"/>
                  </a:lnTo>
                  <a:lnTo>
                    <a:pt x="1781" y="3072"/>
                  </a:lnTo>
                  <a:lnTo>
                    <a:pt x="1705" y="3085"/>
                  </a:lnTo>
                  <a:lnTo>
                    <a:pt x="1628" y="3093"/>
                  </a:lnTo>
                  <a:lnTo>
                    <a:pt x="1548" y="3099"/>
                  </a:lnTo>
                  <a:lnTo>
                    <a:pt x="1465" y="3100"/>
                  </a:lnTo>
                  <a:lnTo>
                    <a:pt x="1382" y="3099"/>
                  </a:lnTo>
                  <a:lnTo>
                    <a:pt x="1302" y="3093"/>
                  </a:lnTo>
                  <a:lnTo>
                    <a:pt x="1224" y="3085"/>
                  </a:lnTo>
                  <a:lnTo>
                    <a:pt x="1150" y="3072"/>
                  </a:lnTo>
                  <a:lnTo>
                    <a:pt x="1077" y="3058"/>
                  </a:lnTo>
                  <a:lnTo>
                    <a:pt x="1008" y="3039"/>
                  </a:lnTo>
                  <a:lnTo>
                    <a:pt x="943" y="3019"/>
                  </a:lnTo>
                  <a:lnTo>
                    <a:pt x="882" y="2996"/>
                  </a:lnTo>
                  <a:lnTo>
                    <a:pt x="825" y="2969"/>
                  </a:lnTo>
                  <a:lnTo>
                    <a:pt x="772" y="2942"/>
                  </a:lnTo>
                  <a:lnTo>
                    <a:pt x="725" y="2912"/>
                  </a:lnTo>
                  <a:lnTo>
                    <a:pt x="684" y="2880"/>
                  </a:lnTo>
                  <a:lnTo>
                    <a:pt x="647" y="2845"/>
                  </a:lnTo>
                  <a:lnTo>
                    <a:pt x="616" y="2810"/>
                  </a:lnTo>
                  <a:lnTo>
                    <a:pt x="592" y="2773"/>
                  </a:lnTo>
                  <a:lnTo>
                    <a:pt x="575" y="2734"/>
                  </a:lnTo>
                  <a:lnTo>
                    <a:pt x="563" y="2695"/>
                  </a:lnTo>
                  <a:lnTo>
                    <a:pt x="560" y="2654"/>
                  </a:lnTo>
                  <a:lnTo>
                    <a:pt x="563" y="2612"/>
                  </a:lnTo>
                  <a:lnTo>
                    <a:pt x="575" y="2573"/>
                  </a:lnTo>
                  <a:lnTo>
                    <a:pt x="593" y="2534"/>
                  </a:lnTo>
                  <a:lnTo>
                    <a:pt x="617" y="2496"/>
                  </a:lnTo>
                  <a:lnTo>
                    <a:pt x="648" y="2461"/>
                  </a:lnTo>
                  <a:lnTo>
                    <a:pt x="685" y="2428"/>
                  </a:lnTo>
                  <a:lnTo>
                    <a:pt x="727" y="2395"/>
                  </a:lnTo>
                  <a:lnTo>
                    <a:pt x="774" y="2364"/>
                  </a:lnTo>
                  <a:lnTo>
                    <a:pt x="827" y="2337"/>
                  </a:lnTo>
                  <a:lnTo>
                    <a:pt x="885" y="2310"/>
                  </a:lnTo>
                  <a:lnTo>
                    <a:pt x="947" y="2288"/>
                  </a:lnTo>
                  <a:lnTo>
                    <a:pt x="1013" y="2267"/>
                  </a:lnTo>
                  <a:lnTo>
                    <a:pt x="1082" y="2248"/>
                  </a:lnTo>
                  <a:lnTo>
                    <a:pt x="1155" y="2234"/>
                  </a:lnTo>
                  <a:lnTo>
                    <a:pt x="1231" y="2222"/>
                  </a:lnTo>
                  <a:lnTo>
                    <a:pt x="1231" y="2222"/>
                  </a:lnTo>
                  <a:lnTo>
                    <a:pt x="1231" y="2222"/>
                  </a:lnTo>
                  <a:lnTo>
                    <a:pt x="1230" y="2222"/>
                  </a:lnTo>
                  <a:lnTo>
                    <a:pt x="1229" y="2221"/>
                  </a:lnTo>
                  <a:lnTo>
                    <a:pt x="1226" y="2221"/>
                  </a:lnTo>
                  <a:lnTo>
                    <a:pt x="1223" y="2220"/>
                  </a:lnTo>
                  <a:lnTo>
                    <a:pt x="1218" y="2219"/>
                  </a:lnTo>
                  <a:lnTo>
                    <a:pt x="1212" y="2218"/>
                  </a:lnTo>
                  <a:lnTo>
                    <a:pt x="1203" y="2216"/>
                  </a:lnTo>
                  <a:lnTo>
                    <a:pt x="1193" y="2214"/>
                  </a:lnTo>
                  <a:lnTo>
                    <a:pt x="1181" y="2212"/>
                  </a:lnTo>
                  <a:lnTo>
                    <a:pt x="1166" y="2208"/>
                  </a:lnTo>
                  <a:lnTo>
                    <a:pt x="1148" y="2205"/>
                  </a:lnTo>
                  <a:lnTo>
                    <a:pt x="1128" y="2200"/>
                  </a:lnTo>
                  <a:lnTo>
                    <a:pt x="1104" y="2196"/>
                  </a:lnTo>
                  <a:lnTo>
                    <a:pt x="1077" y="2190"/>
                  </a:lnTo>
                  <a:lnTo>
                    <a:pt x="1046" y="2184"/>
                  </a:lnTo>
                  <a:lnTo>
                    <a:pt x="1012" y="2176"/>
                  </a:lnTo>
                  <a:lnTo>
                    <a:pt x="973" y="2168"/>
                  </a:lnTo>
                  <a:lnTo>
                    <a:pt x="930" y="2160"/>
                  </a:lnTo>
                  <a:lnTo>
                    <a:pt x="883" y="2150"/>
                  </a:lnTo>
                  <a:lnTo>
                    <a:pt x="831" y="2139"/>
                  </a:lnTo>
                  <a:lnTo>
                    <a:pt x="774" y="2127"/>
                  </a:lnTo>
                  <a:lnTo>
                    <a:pt x="711" y="2114"/>
                  </a:lnTo>
                  <a:lnTo>
                    <a:pt x="644" y="2100"/>
                  </a:lnTo>
                  <a:lnTo>
                    <a:pt x="570" y="2086"/>
                  </a:lnTo>
                  <a:lnTo>
                    <a:pt x="491" y="2069"/>
                  </a:lnTo>
                  <a:lnTo>
                    <a:pt x="406" y="2051"/>
                  </a:lnTo>
                  <a:lnTo>
                    <a:pt x="314" y="2033"/>
                  </a:lnTo>
                  <a:lnTo>
                    <a:pt x="217" y="2012"/>
                  </a:lnTo>
                  <a:lnTo>
                    <a:pt x="111" y="1990"/>
                  </a:lnTo>
                  <a:lnTo>
                    <a:pt x="0" y="1967"/>
                  </a:lnTo>
                  <a:lnTo>
                    <a:pt x="0" y="1967"/>
                  </a:lnTo>
                  <a:lnTo>
                    <a:pt x="0" y="1967"/>
                  </a:lnTo>
                  <a:lnTo>
                    <a:pt x="0" y="1966"/>
                  </a:lnTo>
                  <a:lnTo>
                    <a:pt x="0" y="1965"/>
                  </a:lnTo>
                  <a:lnTo>
                    <a:pt x="0" y="1964"/>
                  </a:lnTo>
                  <a:lnTo>
                    <a:pt x="1" y="1960"/>
                  </a:lnTo>
                  <a:lnTo>
                    <a:pt x="1" y="1956"/>
                  </a:lnTo>
                  <a:lnTo>
                    <a:pt x="2" y="1950"/>
                  </a:lnTo>
                  <a:lnTo>
                    <a:pt x="3" y="1943"/>
                  </a:lnTo>
                  <a:lnTo>
                    <a:pt x="5" y="1934"/>
                  </a:lnTo>
                  <a:lnTo>
                    <a:pt x="6" y="1924"/>
                  </a:lnTo>
                  <a:lnTo>
                    <a:pt x="7" y="1910"/>
                  </a:lnTo>
                  <a:lnTo>
                    <a:pt x="9" y="1895"/>
                  </a:lnTo>
                  <a:lnTo>
                    <a:pt x="11" y="1877"/>
                  </a:lnTo>
                  <a:lnTo>
                    <a:pt x="15" y="1856"/>
                  </a:lnTo>
                  <a:lnTo>
                    <a:pt x="17" y="1832"/>
                  </a:lnTo>
                  <a:lnTo>
                    <a:pt x="21" y="1804"/>
                  </a:lnTo>
                  <a:lnTo>
                    <a:pt x="25" y="1775"/>
                  </a:lnTo>
                  <a:lnTo>
                    <a:pt x="30" y="1740"/>
                  </a:lnTo>
                  <a:lnTo>
                    <a:pt x="34" y="1702"/>
                  </a:lnTo>
                  <a:lnTo>
                    <a:pt x="40" y="1661"/>
                  </a:lnTo>
                  <a:lnTo>
                    <a:pt x="46" y="1615"/>
                  </a:lnTo>
                  <a:lnTo>
                    <a:pt x="52" y="1565"/>
                  </a:lnTo>
                  <a:lnTo>
                    <a:pt x="60" y="1509"/>
                  </a:lnTo>
                  <a:lnTo>
                    <a:pt x="67" y="1450"/>
                  </a:lnTo>
                  <a:lnTo>
                    <a:pt x="76" y="1384"/>
                  </a:lnTo>
                  <a:lnTo>
                    <a:pt x="84" y="1314"/>
                  </a:lnTo>
                  <a:lnTo>
                    <a:pt x="94" y="1240"/>
                  </a:lnTo>
                  <a:lnTo>
                    <a:pt x="104" y="1158"/>
                  </a:lnTo>
                  <a:lnTo>
                    <a:pt x="116" y="1072"/>
                  </a:lnTo>
                  <a:lnTo>
                    <a:pt x="127" y="979"/>
                  </a:lnTo>
                  <a:lnTo>
                    <a:pt x="140" y="881"/>
                  </a:lnTo>
                  <a:lnTo>
                    <a:pt x="154" y="776"/>
                  </a:lnTo>
                  <a:lnTo>
                    <a:pt x="169" y="664"/>
                  </a:lnTo>
                  <a:lnTo>
                    <a:pt x="184" y="545"/>
                  </a:lnTo>
                  <a:lnTo>
                    <a:pt x="200" y="420"/>
                  </a:lnTo>
                  <a:lnTo>
                    <a:pt x="217" y="287"/>
                  </a:lnTo>
                  <a:lnTo>
                    <a:pt x="235" y="148"/>
                  </a:lnTo>
                  <a:lnTo>
                    <a:pt x="254" y="0"/>
                  </a:lnTo>
                  <a:close/>
                </a:path>
              </a:pathLst>
            </a:custGeom>
            <a:solidFill>
              <a:schemeClr val="bg1"/>
            </a:solid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3" name="Freeform 7"/>
            <p:cNvSpPr>
              <a:spLocks/>
            </p:cNvSpPr>
            <p:nvPr/>
          </p:nvSpPr>
          <p:spPr bwMode="auto">
            <a:xfrm>
              <a:off x="1392" y="1609"/>
              <a:ext cx="124" cy="366"/>
            </a:xfrm>
            <a:custGeom>
              <a:avLst/>
              <a:gdLst>
                <a:gd name="T0" fmla="*/ 248 w 248"/>
                <a:gd name="T1" fmla="*/ 0 h 809"/>
                <a:gd name="T2" fmla="*/ 248 w 248"/>
                <a:gd name="T3" fmla="*/ 809 h 809"/>
                <a:gd name="T4" fmla="*/ 0 w 248"/>
                <a:gd name="T5" fmla="*/ 763 h 809"/>
                <a:gd name="T6" fmla="*/ 0 w 248"/>
                <a:gd name="T7" fmla="*/ 40 h 809"/>
                <a:gd name="T8" fmla="*/ 248 w 248"/>
                <a:gd name="T9" fmla="*/ 0 h 809"/>
              </a:gdLst>
              <a:ahLst/>
              <a:cxnLst>
                <a:cxn ang="0">
                  <a:pos x="T0" y="T1"/>
                </a:cxn>
                <a:cxn ang="0">
                  <a:pos x="T2" y="T3"/>
                </a:cxn>
                <a:cxn ang="0">
                  <a:pos x="T4" y="T5"/>
                </a:cxn>
                <a:cxn ang="0">
                  <a:pos x="T6" y="T7"/>
                </a:cxn>
                <a:cxn ang="0">
                  <a:pos x="T8" y="T9"/>
                </a:cxn>
              </a:cxnLst>
              <a:rect l="0" t="0" r="r" b="b"/>
              <a:pathLst>
                <a:path w="248" h="809">
                  <a:moveTo>
                    <a:pt x="248" y="0"/>
                  </a:moveTo>
                  <a:lnTo>
                    <a:pt x="248" y="809"/>
                  </a:lnTo>
                  <a:lnTo>
                    <a:pt x="0" y="763"/>
                  </a:lnTo>
                  <a:lnTo>
                    <a:pt x="0" y="40"/>
                  </a:lnTo>
                  <a:lnTo>
                    <a:pt x="248" y="0"/>
                  </a:lnTo>
                  <a:close/>
                </a:path>
              </a:pathLst>
            </a:custGeom>
            <a:grpFill/>
            <a:ln w="0">
              <a:solidFill>
                <a:srgbClr val="FFFFFF"/>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4" name="Freeform 8"/>
            <p:cNvSpPr>
              <a:spLocks/>
            </p:cNvSpPr>
            <p:nvPr/>
          </p:nvSpPr>
          <p:spPr bwMode="auto">
            <a:xfrm>
              <a:off x="385" y="1291"/>
              <a:ext cx="331" cy="1075"/>
            </a:xfrm>
            <a:custGeom>
              <a:avLst/>
              <a:gdLst>
                <a:gd name="T0" fmla="*/ 661 w 661"/>
                <a:gd name="T1" fmla="*/ 0 h 2151"/>
                <a:gd name="T2" fmla="*/ 661 w 661"/>
                <a:gd name="T3" fmla="*/ 2151 h 2151"/>
                <a:gd name="T4" fmla="*/ 0 w 661"/>
                <a:gd name="T5" fmla="*/ 2031 h 2151"/>
                <a:gd name="T6" fmla="*/ 0 w 661"/>
                <a:gd name="T7" fmla="*/ 109 h 2151"/>
                <a:gd name="T8" fmla="*/ 661 w 661"/>
                <a:gd name="T9" fmla="*/ 0 h 2151"/>
              </a:gdLst>
              <a:ahLst/>
              <a:cxnLst>
                <a:cxn ang="0">
                  <a:pos x="T0" y="T1"/>
                </a:cxn>
                <a:cxn ang="0">
                  <a:pos x="T2" y="T3"/>
                </a:cxn>
                <a:cxn ang="0">
                  <a:pos x="T4" y="T5"/>
                </a:cxn>
                <a:cxn ang="0">
                  <a:pos x="T6" y="T7"/>
                </a:cxn>
                <a:cxn ang="0">
                  <a:pos x="T8" y="T9"/>
                </a:cxn>
              </a:cxnLst>
              <a:rect l="0" t="0" r="r" b="b"/>
              <a:pathLst>
                <a:path w="661" h="2151">
                  <a:moveTo>
                    <a:pt x="661" y="0"/>
                  </a:moveTo>
                  <a:lnTo>
                    <a:pt x="661" y="2151"/>
                  </a:lnTo>
                  <a:lnTo>
                    <a:pt x="0" y="2031"/>
                  </a:lnTo>
                  <a:lnTo>
                    <a:pt x="0" y="109"/>
                  </a:lnTo>
                  <a:lnTo>
                    <a:pt x="661" y="0"/>
                  </a:lnTo>
                  <a:close/>
                </a:path>
              </a:pathLst>
            </a:custGeom>
            <a:solidFill>
              <a:schemeClr val="tx2"/>
            </a:solidFill>
            <a:ln w="0">
              <a:solidFill>
                <a:srgbClr val="FFFFFF"/>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5" name="Freeform 9"/>
            <p:cNvSpPr>
              <a:spLocks noEditPoints="1"/>
            </p:cNvSpPr>
            <p:nvPr/>
          </p:nvSpPr>
          <p:spPr bwMode="auto">
            <a:xfrm>
              <a:off x="367" y="1270"/>
              <a:ext cx="1210" cy="1118"/>
            </a:xfrm>
            <a:custGeom>
              <a:avLst/>
              <a:gdLst>
                <a:gd name="T0" fmla="*/ 679 w 2419"/>
                <a:gd name="T1" fmla="*/ 1377 h 2235"/>
                <a:gd name="T2" fmla="*/ 1330 w 2419"/>
                <a:gd name="T3" fmla="*/ 1853 h 2235"/>
                <a:gd name="T4" fmla="*/ 1646 w 2419"/>
                <a:gd name="T5" fmla="*/ 1643 h 2235"/>
                <a:gd name="T6" fmla="*/ 1981 w 2419"/>
                <a:gd name="T7" fmla="*/ 1170 h 2235"/>
                <a:gd name="T8" fmla="*/ 1981 w 2419"/>
                <a:gd name="T9" fmla="*/ 1170 h 2235"/>
                <a:gd name="T10" fmla="*/ 679 w 2419"/>
                <a:gd name="T11" fmla="*/ 1158 h 2235"/>
                <a:gd name="T12" fmla="*/ 2272 w 2419"/>
                <a:gd name="T13" fmla="*/ 1402 h 2235"/>
                <a:gd name="T14" fmla="*/ 1114 w 2419"/>
                <a:gd name="T15" fmla="*/ 1224 h 2235"/>
                <a:gd name="T16" fmla="*/ 1649 w 2419"/>
                <a:gd name="T17" fmla="*/ 1099 h 2235"/>
                <a:gd name="T18" fmla="*/ 1649 w 2419"/>
                <a:gd name="T19" fmla="*/ 1099 h 2235"/>
                <a:gd name="T20" fmla="*/ 2044 w 2419"/>
                <a:gd name="T21" fmla="*/ 1080 h 2235"/>
                <a:gd name="T22" fmla="*/ 2272 w 2419"/>
                <a:gd name="T23" fmla="*/ 1121 h 2235"/>
                <a:gd name="T24" fmla="*/ 2229 w 2419"/>
                <a:gd name="T25" fmla="*/ 996 h 2235"/>
                <a:gd name="T26" fmla="*/ 2044 w 2419"/>
                <a:gd name="T27" fmla="*/ 986 h 2235"/>
                <a:gd name="T28" fmla="*/ 2044 w 2419"/>
                <a:gd name="T29" fmla="*/ 986 h 2235"/>
                <a:gd name="T30" fmla="*/ 1740 w 2419"/>
                <a:gd name="T31" fmla="*/ 1067 h 2235"/>
                <a:gd name="T32" fmla="*/ 1333 w 2419"/>
                <a:gd name="T33" fmla="*/ 1077 h 2235"/>
                <a:gd name="T34" fmla="*/ 52 w 2419"/>
                <a:gd name="T35" fmla="*/ 951 h 2235"/>
                <a:gd name="T36" fmla="*/ 2272 w 2419"/>
                <a:gd name="T37" fmla="*/ 920 h 2235"/>
                <a:gd name="T38" fmla="*/ 2272 w 2419"/>
                <a:gd name="T39" fmla="*/ 920 h 2235"/>
                <a:gd name="T40" fmla="*/ 2044 w 2419"/>
                <a:gd name="T41" fmla="*/ 962 h 2235"/>
                <a:gd name="T42" fmla="*/ 1653 w 2419"/>
                <a:gd name="T43" fmla="*/ 949 h 2235"/>
                <a:gd name="T44" fmla="*/ 2232 w 2419"/>
                <a:gd name="T45" fmla="*/ 851 h 2235"/>
                <a:gd name="T46" fmla="*/ 1333 w 2419"/>
                <a:gd name="T47" fmla="*/ 802 h 2235"/>
                <a:gd name="T48" fmla="*/ 1333 w 2419"/>
                <a:gd name="T49" fmla="*/ 802 h 2235"/>
                <a:gd name="T50" fmla="*/ 2044 w 2419"/>
                <a:gd name="T51" fmla="*/ 867 h 2235"/>
                <a:gd name="T52" fmla="*/ 2232 w 2419"/>
                <a:gd name="T53" fmla="*/ 836 h 2235"/>
                <a:gd name="T54" fmla="*/ 1653 w 2419"/>
                <a:gd name="T55" fmla="*/ 742 h 2235"/>
                <a:gd name="T56" fmla="*/ 679 w 2419"/>
                <a:gd name="T57" fmla="*/ 723 h 2235"/>
                <a:gd name="T58" fmla="*/ 679 w 2419"/>
                <a:gd name="T59" fmla="*/ 723 h 2235"/>
                <a:gd name="T60" fmla="*/ 2044 w 2419"/>
                <a:gd name="T61" fmla="*/ 777 h 2235"/>
                <a:gd name="T62" fmla="*/ 2232 w 2419"/>
                <a:gd name="T63" fmla="*/ 761 h 2235"/>
                <a:gd name="T64" fmla="*/ 1117 w 2419"/>
                <a:gd name="T65" fmla="*/ 661 h 2235"/>
                <a:gd name="T66" fmla="*/ 1743 w 2419"/>
                <a:gd name="T67" fmla="*/ 614 h 2235"/>
                <a:gd name="T68" fmla="*/ 1743 w 2419"/>
                <a:gd name="T69" fmla="*/ 614 h 2235"/>
                <a:gd name="T70" fmla="*/ 2044 w 2419"/>
                <a:gd name="T71" fmla="*/ 679 h 2235"/>
                <a:gd name="T72" fmla="*/ 52 w 2419"/>
                <a:gd name="T73" fmla="*/ 705 h 2235"/>
                <a:gd name="T74" fmla="*/ 1653 w 2419"/>
                <a:gd name="T75" fmla="*/ 507 h 2235"/>
                <a:gd name="T76" fmla="*/ 1336 w 2419"/>
                <a:gd name="T77" fmla="*/ 482 h 2235"/>
                <a:gd name="T78" fmla="*/ 1336 w 2419"/>
                <a:gd name="T79" fmla="*/ 482 h 2235"/>
                <a:gd name="T80" fmla="*/ 1336 w 2419"/>
                <a:gd name="T81" fmla="*/ 442 h 2235"/>
                <a:gd name="T82" fmla="*/ 52 w 2419"/>
                <a:gd name="T83" fmla="*/ 507 h 2235"/>
                <a:gd name="T84" fmla="*/ 52 w 2419"/>
                <a:gd name="T85" fmla="*/ 166 h 2235"/>
                <a:gd name="T86" fmla="*/ 744 w 2419"/>
                <a:gd name="T87" fmla="*/ 0 h 2235"/>
                <a:gd name="T88" fmla="*/ 1655 w 2419"/>
                <a:gd name="T89" fmla="*/ 391 h 2235"/>
                <a:gd name="T90" fmla="*/ 1984 w 2419"/>
                <a:gd name="T91" fmla="*/ 598 h 2235"/>
                <a:gd name="T92" fmla="*/ 2294 w 2419"/>
                <a:gd name="T93" fmla="*/ 679 h 2235"/>
                <a:gd name="T94" fmla="*/ 2229 w 2419"/>
                <a:gd name="T95" fmla="*/ 1411 h 2235"/>
                <a:gd name="T96" fmla="*/ 1977 w 2419"/>
                <a:gd name="T97" fmla="*/ 1594 h 2235"/>
                <a:gd name="T98" fmla="*/ 1371 w 2419"/>
                <a:gd name="T99" fmla="*/ 1903 h 2235"/>
                <a:gd name="T100" fmla="*/ 0 w 2419"/>
                <a:gd name="T101" fmla="*/ 2091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9" h="2235">
                  <a:moveTo>
                    <a:pt x="49" y="1340"/>
                  </a:moveTo>
                  <a:lnTo>
                    <a:pt x="47" y="2053"/>
                  </a:lnTo>
                  <a:lnTo>
                    <a:pt x="672" y="2167"/>
                  </a:lnTo>
                  <a:lnTo>
                    <a:pt x="679" y="1377"/>
                  </a:lnTo>
                  <a:lnTo>
                    <a:pt x="49" y="1340"/>
                  </a:lnTo>
                  <a:close/>
                  <a:moveTo>
                    <a:pt x="1114" y="1265"/>
                  </a:moveTo>
                  <a:lnTo>
                    <a:pt x="1108" y="1812"/>
                  </a:lnTo>
                  <a:lnTo>
                    <a:pt x="1330" y="1853"/>
                  </a:lnTo>
                  <a:lnTo>
                    <a:pt x="1333" y="1277"/>
                  </a:lnTo>
                  <a:lnTo>
                    <a:pt x="1114" y="1265"/>
                  </a:lnTo>
                  <a:close/>
                  <a:moveTo>
                    <a:pt x="1649" y="1215"/>
                  </a:moveTo>
                  <a:lnTo>
                    <a:pt x="1646" y="1643"/>
                  </a:lnTo>
                  <a:lnTo>
                    <a:pt x="1737" y="1663"/>
                  </a:lnTo>
                  <a:lnTo>
                    <a:pt x="1740" y="1221"/>
                  </a:lnTo>
                  <a:lnTo>
                    <a:pt x="1649" y="1215"/>
                  </a:lnTo>
                  <a:close/>
                  <a:moveTo>
                    <a:pt x="1981" y="1170"/>
                  </a:moveTo>
                  <a:lnTo>
                    <a:pt x="1977" y="1502"/>
                  </a:lnTo>
                  <a:lnTo>
                    <a:pt x="2041" y="1512"/>
                  </a:lnTo>
                  <a:lnTo>
                    <a:pt x="2044" y="1174"/>
                  </a:lnTo>
                  <a:lnTo>
                    <a:pt x="1981" y="1170"/>
                  </a:lnTo>
                  <a:close/>
                  <a:moveTo>
                    <a:pt x="49" y="1146"/>
                  </a:moveTo>
                  <a:lnTo>
                    <a:pt x="49" y="1293"/>
                  </a:lnTo>
                  <a:lnTo>
                    <a:pt x="679" y="1321"/>
                  </a:lnTo>
                  <a:lnTo>
                    <a:pt x="679" y="1158"/>
                  </a:lnTo>
                  <a:lnTo>
                    <a:pt x="49" y="1146"/>
                  </a:lnTo>
                  <a:close/>
                  <a:moveTo>
                    <a:pt x="2229" y="1136"/>
                  </a:moveTo>
                  <a:lnTo>
                    <a:pt x="2229" y="1393"/>
                  </a:lnTo>
                  <a:lnTo>
                    <a:pt x="2272" y="1402"/>
                  </a:lnTo>
                  <a:lnTo>
                    <a:pt x="2272" y="1136"/>
                  </a:lnTo>
                  <a:lnTo>
                    <a:pt x="2229" y="1136"/>
                  </a:lnTo>
                  <a:close/>
                  <a:moveTo>
                    <a:pt x="1114" y="1114"/>
                  </a:moveTo>
                  <a:lnTo>
                    <a:pt x="1114" y="1224"/>
                  </a:lnTo>
                  <a:lnTo>
                    <a:pt x="1333" y="1237"/>
                  </a:lnTo>
                  <a:lnTo>
                    <a:pt x="1333" y="1118"/>
                  </a:lnTo>
                  <a:lnTo>
                    <a:pt x="1114" y="1114"/>
                  </a:lnTo>
                  <a:close/>
                  <a:moveTo>
                    <a:pt x="1649" y="1099"/>
                  </a:moveTo>
                  <a:lnTo>
                    <a:pt x="1649" y="1183"/>
                  </a:lnTo>
                  <a:lnTo>
                    <a:pt x="1740" y="1190"/>
                  </a:lnTo>
                  <a:lnTo>
                    <a:pt x="1740" y="1099"/>
                  </a:lnTo>
                  <a:lnTo>
                    <a:pt x="1649" y="1099"/>
                  </a:lnTo>
                  <a:close/>
                  <a:moveTo>
                    <a:pt x="1981" y="1077"/>
                  </a:moveTo>
                  <a:lnTo>
                    <a:pt x="1981" y="1146"/>
                  </a:lnTo>
                  <a:lnTo>
                    <a:pt x="2044" y="1149"/>
                  </a:lnTo>
                  <a:lnTo>
                    <a:pt x="2044" y="1080"/>
                  </a:lnTo>
                  <a:lnTo>
                    <a:pt x="1981" y="1077"/>
                  </a:lnTo>
                  <a:close/>
                  <a:moveTo>
                    <a:pt x="2229" y="1065"/>
                  </a:moveTo>
                  <a:lnTo>
                    <a:pt x="2229" y="1118"/>
                  </a:lnTo>
                  <a:lnTo>
                    <a:pt x="2272" y="1121"/>
                  </a:lnTo>
                  <a:lnTo>
                    <a:pt x="2272" y="1065"/>
                  </a:lnTo>
                  <a:lnTo>
                    <a:pt x="2229" y="1065"/>
                  </a:lnTo>
                  <a:close/>
                  <a:moveTo>
                    <a:pt x="2272" y="993"/>
                  </a:moveTo>
                  <a:lnTo>
                    <a:pt x="2229" y="996"/>
                  </a:lnTo>
                  <a:lnTo>
                    <a:pt x="2229" y="1049"/>
                  </a:lnTo>
                  <a:lnTo>
                    <a:pt x="2272" y="1049"/>
                  </a:lnTo>
                  <a:lnTo>
                    <a:pt x="2272" y="993"/>
                  </a:lnTo>
                  <a:close/>
                  <a:moveTo>
                    <a:pt x="2044" y="986"/>
                  </a:moveTo>
                  <a:lnTo>
                    <a:pt x="1984" y="989"/>
                  </a:lnTo>
                  <a:lnTo>
                    <a:pt x="1981" y="1055"/>
                  </a:lnTo>
                  <a:lnTo>
                    <a:pt x="2044" y="1055"/>
                  </a:lnTo>
                  <a:lnTo>
                    <a:pt x="2044" y="986"/>
                  </a:lnTo>
                  <a:close/>
                  <a:moveTo>
                    <a:pt x="1740" y="976"/>
                  </a:moveTo>
                  <a:lnTo>
                    <a:pt x="1653" y="980"/>
                  </a:lnTo>
                  <a:lnTo>
                    <a:pt x="1653" y="1067"/>
                  </a:lnTo>
                  <a:lnTo>
                    <a:pt x="1740" y="1067"/>
                  </a:lnTo>
                  <a:lnTo>
                    <a:pt x="1740" y="976"/>
                  </a:lnTo>
                  <a:close/>
                  <a:moveTo>
                    <a:pt x="1114" y="962"/>
                  </a:moveTo>
                  <a:lnTo>
                    <a:pt x="1114" y="1074"/>
                  </a:lnTo>
                  <a:lnTo>
                    <a:pt x="1333" y="1077"/>
                  </a:lnTo>
                  <a:lnTo>
                    <a:pt x="1333" y="962"/>
                  </a:lnTo>
                  <a:lnTo>
                    <a:pt x="1114" y="962"/>
                  </a:lnTo>
                  <a:close/>
                  <a:moveTo>
                    <a:pt x="679" y="942"/>
                  </a:moveTo>
                  <a:lnTo>
                    <a:pt x="52" y="951"/>
                  </a:lnTo>
                  <a:lnTo>
                    <a:pt x="49" y="1096"/>
                  </a:lnTo>
                  <a:lnTo>
                    <a:pt x="679" y="1102"/>
                  </a:lnTo>
                  <a:lnTo>
                    <a:pt x="679" y="942"/>
                  </a:lnTo>
                  <a:close/>
                  <a:moveTo>
                    <a:pt x="2272" y="920"/>
                  </a:moveTo>
                  <a:lnTo>
                    <a:pt x="2232" y="924"/>
                  </a:lnTo>
                  <a:lnTo>
                    <a:pt x="2229" y="974"/>
                  </a:lnTo>
                  <a:lnTo>
                    <a:pt x="2272" y="974"/>
                  </a:lnTo>
                  <a:lnTo>
                    <a:pt x="2272" y="920"/>
                  </a:lnTo>
                  <a:close/>
                  <a:moveTo>
                    <a:pt x="2044" y="893"/>
                  </a:moveTo>
                  <a:lnTo>
                    <a:pt x="1984" y="895"/>
                  </a:lnTo>
                  <a:lnTo>
                    <a:pt x="1984" y="964"/>
                  </a:lnTo>
                  <a:lnTo>
                    <a:pt x="2044" y="962"/>
                  </a:lnTo>
                  <a:lnTo>
                    <a:pt x="2044" y="893"/>
                  </a:lnTo>
                  <a:close/>
                  <a:moveTo>
                    <a:pt x="1740" y="858"/>
                  </a:moveTo>
                  <a:lnTo>
                    <a:pt x="1653" y="861"/>
                  </a:lnTo>
                  <a:lnTo>
                    <a:pt x="1653" y="949"/>
                  </a:lnTo>
                  <a:lnTo>
                    <a:pt x="1740" y="946"/>
                  </a:lnTo>
                  <a:lnTo>
                    <a:pt x="1740" y="858"/>
                  </a:lnTo>
                  <a:close/>
                  <a:moveTo>
                    <a:pt x="2276" y="848"/>
                  </a:moveTo>
                  <a:lnTo>
                    <a:pt x="2232" y="851"/>
                  </a:lnTo>
                  <a:lnTo>
                    <a:pt x="2232" y="905"/>
                  </a:lnTo>
                  <a:lnTo>
                    <a:pt x="2272" y="902"/>
                  </a:lnTo>
                  <a:lnTo>
                    <a:pt x="2276" y="848"/>
                  </a:lnTo>
                  <a:close/>
                  <a:moveTo>
                    <a:pt x="1333" y="802"/>
                  </a:moveTo>
                  <a:lnTo>
                    <a:pt x="1114" y="811"/>
                  </a:lnTo>
                  <a:lnTo>
                    <a:pt x="1114" y="924"/>
                  </a:lnTo>
                  <a:lnTo>
                    <a:pt x="1333" y="917"/>
                  </a:lnTo>
                  <a:lnTo>
                    <a:pt x="1333" y="802"/>
                  </a:lnTo>
                  <a:close/>
                  <a:moveTo>
                    <a:pt x="2044" y="799"/>
                  </a:moveTo>
                  <a:lnTo>
                    <a:pt x="1984" y="804"/>
                  </a:lnTo>
                  <a:lnTo>
                    <a:pt x="1984" y="871"/>
                  </a:lnTo>
                  <a:lnTo>
                    <a:pt x="2044" y="867"/>
                  </a:lnTo>
                  <a:lnTo>
                    <a:pt x="2044" y="799"/>
                  </a:lnTo>
                  <a:close/>
                  <a:moveTo>
                    <a:pt x="2276" y="777"/>
                  </a:moveTo>
                  <a:lnTo>
                    <a:pt x="2232" y="783"/>
                  </a:lnTo>
                  <a:lnTo>
                    <a:pt x="2232" y="836"/>
                  </a:lnTo>
                  <a:lnTo>
                    <a:pt x="2276" y="830"/>
                  </a:lnTo>
                  <a:lnTo>
                    <a:pt x="2276" y="777"/>
                  </a:lnTo>
                  <a:close/>
                  <a:moveTo>
                    <a:pt x="1740" y="735"/>
                  </a:moveTo>
                  <a:lnTo>
                    <a:pt x="1653" y="742"/>
                  </a:lnTo>
                  <a:lnTo>
                    <a:pt x="1653" y="830"/>
                  </a:lnTo>
                  <a:lnTo>
                    <a:pt x="1740" y="826"/>
                  </a:lnTo>
                  <a:lnTo>
                    <a:pt x="1740" y="735"/>
                  </a:lnTo>
                  <a:close/>
                  <a:moveTo>
                    <a:pt x="679" y="723"/>
                  </a:moveTo>
                  <a:lnTo>
                    <a:pt x="52" y="755"/>
                  </a:lnTo>
                  <a:lnTo>
                    <a:pt x="52" y="902"/>
                  </a:lnTo>
                  <a:lnTo>
                    <a:pt x="679" y="886"/>
                  </a:lnTo>
                  <a:lnTo>
                    <a:pt x="679" y="723"/>
                  </a:lnTo>
                  <a:close/>
                  <a:moveTo>
                    <a:pt x="2044" y="705"/>
                  </a:moveTo>
                  <a:lnTo>
                    <a:pt x="1984" y="710"/>
                  </a:lnTo>
                  <a:lnTo>
                    <a:pt x="1984" y="779"/>
                  </a:lnTo>
                  <a:lnTo>
                    <a:pt x="2044" y="777"/>
                  </a:lnTo>
                  <a:lnTo>
                    <a:pt x="2044" y="705"/>
                  </a:lnTo>
                  <a:close/>
                  <a:moveTo>
                    <a:pt x="2276" y="701"/>
                  </a:moveTo>
                  <a:lnTo>
                    <a:pt x="2232" y="708"/>
                  </a:lnTo>
                  <a:lnTo>
                    <a:pt x="2232" y="761"/>
                  </a:lnTo>
                  <a:lnTo>
                    <a:pt x="2276" y="757"/>
                  </a:lnTo>
                  <a:lnTo>
                    <a:pt x="2276" y="701"/>
                  </a:lnTo>
                  <a:close/>
                  <a:moveTo>
                    <a:pt x="1336" y="641"/>
                  </a:moveTo>
                  <a:lnTo>
                    <a:pt x="1117" y="661"/>
                  </a:lnTo>
                  <a:lnTo>
                    <a:pt x="1114" y="773"/>
                  </a:lnTo>
                  <a:lnTo>
                    <a:pt x="1333" y="761"/>
                  </a:lnTo>
                  <a:lnTo>
                    <a:pt x="1336" y="641"/>
                  </a:lnTo>
                  <a:close/>
                  <a:moveTo>
                    <a:pt x="1743" y="614"/>
                  </a:moveTo>
                  <a:lnTo>
                    <a:pt x="1653" y="626"/>
                  </a:lnTo>
                  <a:lnTo>
                    <a:pt x="1653" y="714"/>
                  </a:lnTo>
                  <a:lnTo>
                    <a:pt x="1740" y="705"/>
                  </a:lnTo>
                  <a:lnTo>
                    <a:pt x="1743" y="614"/>
                  </a:lnTo>
                  <a:close/>
                  <a:moveTo>
                    <a:pt x="2044" y="610"/>
                  </a:moveTo>
                  <a:lnTo>
                    <a:pt x="1984" y="620"/>
                  </a:lnTo>
                  <a:lnTo>
                    <a:pt x="1984" y="688"/>
                  </a:lnTo>
                  <a:lnTo>
                    <a:pt x="2044" y="679"/>
                  </a:lnTo>
                  <a:lnTo>
                    <a:pt x="2044" y="610"/>
                  </a:lnTo>
                  <a:close/>
                  <a:moveTo>
                    <a:pt x="682" y="504"/>
                  </a:moveTo>
                  <a:lnTo>
                    <a:pt x="52" y="558"/>
                  </a:lnTo>
                  <a:lnTo>
                    <a:pt x="52" y="705"/>
                  </a:lnTo>
                  <a:lnTo>
                    <a:pt x="679" y="667"/>
                  </a:lnTo>
                  <a:lnTo>
                    <a:pt x="682" y="504"/>
                  </a:lnTo>
                  <a:close/>
                  <a:moveTo>
                    <a:pt x="1743" y="492"/>
                  </a:moveTo>
                  <a:lnTo>
                    <a:pt x="1653" y="507"/>
                  </a:lnTo>
                  <a:lnTo>
                    <a:pt x="1653" y="595"/>
                  </a:lnTo>
                  <a:lnTo>
                    <a:pt x="1743" y="583"/>
                  </a:lnTo>
                  <a:lnTo>
                    <a:pt x="1743" y="492"/>
                  </a:lnTo>
                  <a:close/>
                  <a:moveTo>
                    <a:pt x="1336" y="482"/>
                  </a:moveTo>
                  <a:lnTo>
                    <a:pt x="1117" y="511"/>
                  </a:lnTo>
                  <a:lnTo>
                    <a:pt x="1117" y="620"/>
                  </a:lnTo>
                  <a:lnTo>
                    <a:pt x="1336" y="601"/>
                  </a:lnTo>
                  <a:lnTo>
                    <a:pt x="1336" y="482"/>
                  </a:lnTo>
                  <a:close/>
                  <a:moveTo>
                    <a:pt x="1336" y="322"/>
                  </a:moveTo>
                  <a:lnTo>
                    <a:pt x="1117" y="357"/>
                  </a:lnTo>
                  <a:lnTo>
                    <a:pt x="1117" y="469"/>
                  </a:lnTo>
                  <a:lnTo>
                    <a:pt x="1336" y="442"/>
                  </a:lnTo>
                  <a:lnTo>
                    <a:pt x="1336" y="322"/>
                  </a:lnTo>
                  <a:close/>
                  <a:moveTo>
                    <a:pt x="682" y="286"/>
                  </a:moveTo>
                  <a:lnTo>
                    <a:pt x="52" y="364"/>
                  </a:lnTo>
                  <a:lnTo>
                    <a:pt x="52" y="507"/>
                  </a:lnTo>
                  <a:lnTo>
                    <a:pt x="682" y="447"/>
                  </a:lnTo>
                  <a:lnTo>
                    <a:pt x="682" y="286"/>
                  </a:lnTo>
                  <a:close/>
                  <a:moveTo>
                    <a:pt x="684" y="66"/>
                  </a:moveTo>
                  <a:lnTo>
                    <a:pt x="52" y="166"/>
                  </a:lnTo>
                  <a:lnTo>
                    <a:pt x="52" y="310"/>
                  </a:lnTo>
                  <a:lnTo>
                    <a:pt x="684" y="229"/>
                  </a:lnTo>
                  <a:lnTo>
                    <a:pt x="684" y="66"/>
                  </a:lnTo>
                  <a:close/>
                  <a:moveTo>
                    <a:pt x="744" y="0"/>
                  </a:moveTo>
                  <a:lnTo>
                    <a:pt x="1120" y="163"/>
                  </a:lnTo>
                  <a:lnTo>
                    <a:pt x="1120" y="317"/>
                  </a:lnTo>
                  <a:lnTo>
                    <a:pt x="1383" y="273"/>
                  </a:lnTo>
                  <a:lnTo>
                    <a:pt x="1655" y="391"/>
                  </a:lnTo>
                  <a:lnTo>
                    <a:pt x="1653" y="476"/>
                  </a:lnTo>
                  <a:lnTo>
                    <a:pt x="1778" y="458"/>
                  </a:lnTo>
                  <a:lnTo>
                    <a:pt x="1984" y="545"/>
                  </a:lnTo>
                  <a:lnTo>
                    <a:pt x="1984" y="598"/>
                  </a:lnTo>
                  <a:lnTo>
                    <a:pt x="2072" y="583"/>
                  </a:lnTo>
                  <a:lnTo>
                    <a:pt x="2232" y="652"/>
                  </a:lnTo>
                  <a:lnTo>
                    <a:pt x="2232" y="692"/>
                  </a:lnTo>
                  <a:lnTo>
                    <a:pt x="2294" y="679"/>
                  </a:lnTo>
                  <a:lnTo>
                    <a:pt x="2419" y="733"/>
                  </a:lnTo>
                  <a:lnTo>
                    <a:pt x="2417" y="1362"/>
                  </a:lnTo>
                  <a:lnTo>
                    <a:pt x="2291" y="1424"/>
                  </a:lnTo>
                  <a:lnTo>
                    <a:pt x="2229" y="1411"/>
                  </a:lnTo>
                  <a:lnTo>
                    <a:pt x="2229" y="1462"/>
                  </a:lnTo>
                  <a:lnTo>
                    <a:pt x="2066" y="1543"/>
                  </a:lnTo>
                  <a:lnTo>
                    <a:pt x="1977" y="1525"/>
                  </a:lnTo>
                  <a:lnTo>
                    <a:pt x="1977" y="1594"/>
                  </a:lnTo>
                  <a:lnTo>
                    <a:pt x="1769" y="1696"/>
                  </a:lnTo>
                  <a:lnTo>
                    <a:pt x="1646" y="1674"/>
                  </a:lnTo>
                  <a:lnTo>
                    <a:pt x="1642" y="1765"/>
                  </a:lnTo>
                  <a:lnTo>
                    <a:pt x="1371" y="1903"/>
                  </a:lnTo>
                  <a:lnTo>
                    <a:pt x="1108" y="1850"/>
                  </a:lnTo>
                  <a:lnTo>
                    <a:pt x="1104" y="2047"/>
                  </a:lnTo>
                  <a:lnTo>
                    <a:pt x="732" y="2235"/>
                  </a:lnTo>
                  <a:lnTo>
                    <a:pt x="0" y="2091"/>
                  </a:lnTo>
                  <a:lnTo>
                    <a:pt x="5" y="123"/>
                  </a:lnTo>
                  <a:lnTo>
                    <a:pt x="744" y="0"/>
                  </a:lnTo>
                  <a:close/>
                </a:path>
              </a:pathLst>
            </a:custGeom>
            <a:solidFill>
              <a:schemeClr val="bg1"/>
            </a:solidFill>
            <a:ln w="0">
              <a:solidFill>
                <a:srgbClr val="1A53A5"/>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6" name="Freeform 10"/>
            <p:cNvSpPr>
              <a:spLocks/>
            </p:cNvSpPr>
            <p:nvPr/>
          </p:nvSpPr>
          <p:spPr bwMode="auto">
            <a:xfrm>
              <a:off x="1052" y="1138"/>
              <a:ext cx="1071" cy="525"/>
            </a:xfrm>
            <a:custGeom>
              <a:avLst/>
              <a:gdLst>
                <a:gd name="T0" fmla="*/ 1143 w 2142"/>
                <a:gd name="T1" fmla="*/ 3 h 1050"/>
                <a:gd name="T2" fmla="*/ 1350 w 2142"/>
                <a:gd name="T3" fmla="*/ 42 h 1050"/>
                <a:gd name="T4" fmla="*/ 1508 w 2142"/>
                <a:gd name="T5" fmla="*/ 104 h 1050"/>
                <a:gd name="T6" fmla="*/ 1566 w 2142"/>
                <a:gd name="T7" fmla="*/ 134 h 1050"/>
                <a:gd name="T8" fmla="*/ 1697 w 2142"/>
                <a:gd name="T9" fmla="*/ 222 h 1050"/>
                <a:gd name="T10" fmla="*/ 1862 w 2142"/>
                <a:gd name="T11" fmla="*/ 384 h 1050"/>
                <a:gd name="T12" fmla="*/ 1973 w 2142"/>
                <a:gd name="T13" fmla="*/ 546 h 1050"/>
                <a:gd name="T14" fmla="*/ 1995 w 2142"/>
                <a:gd name="T15" fmla="*/ 591 h 1050"/>
                <a:gd name="T16" fmla="*/ 2000 w 2142"/>
                <a:gd name="T17" fmla="*/ 601 h 1050"/>
                <a:gd name="T18" fmla="*/ 2142 w 2142"/>
                <a:gd name="T19" fmla="*/ 538 h 1050"/>
                <a:gd name="T20" fmla="*/ 2117 w 2142"/>
                <a:gd name="T21" fmla="*/ 777 h 1050"/>
                <a:gd name="T22" fmla="*/ 2046 w 2142"/>
                <a:gd name="T23" fmla="*/ 988 h 1050"/>
                <a:gd name="T24" fmla="*/ 1936 w 2142"/>
                <a:gd name="T25" fmla="*/ 939 h 1050"/>
                <a:gd name="T26" fmla="*/ 1800 w 2142"/>
                <a:gd name="T27" fmla="*/ 807 h 1050"/>
                <a:gd name="T28" fmla="*/ 1842 w 2142"/>
                <a:gd name="T29" fmla="*/ 679 h 1050"/>
                <a:gd name="T30" fmla="*/ 1839 w 2142"/>
                <a:gd name="T31" fmla="*/ 675 h 1050"/>
                <a:gd name="T32" fmla="*/ 1835 w 2142"/>
                <a:gd name="T33" fmla="*/ 664 h 1050"/>
                <a:gd name="T34" fmla="*/ 1792 w 2142"/>
                <a:gd name="T35" fmla="*/ 587 h 1050"/>
                <a:gd name="T36" fmla="*/ 1686 w 2142"/>
                <a:gd name="T37" fmla="*/ 450 h 1050"/>
                <a:gd name="T38" fmla="*/ 1547 w 2142"/>
                <a:gd name="T39" fmla="*/ 330 h 1050"/>
                <a:gd name="T40" fmla="*/ 1468 w 2142"/>
                <a:gd name="T41" fmla="*/ 281 h 1050"/>
                <a:gd name="T42" fmla="*/ 1406 w 2142"/>
                <a:gd name="T43" fmla="*/ 251 h 1050"/>
                <a:gd name="T44" fmla="*/ 1243 w 2142"/>
                <a:gd name="T45" fmla="*/ 197 h 1050"/>
                <a:gd name="T46" fmla="*/ 1069 w 2142"/>
                <a:gd name="T47" fmla="*/ 177 h 1050"/>
                <a:gd name="T48" fmla="*/ 979 w 2142"/>
                <a:gd name="T49" fmla="*/ 179 h 1050"/>
                <a:gd name="T50" fmla="*/ 816 w 2142"/>
                <a:gd name="T51" fmla="*/ 208 h 1050"/>
                <a:gd name="T52" fmla="*/ 630 w 2142"/>
                <a:gd name="T53" fmla="*/ 283 h 1050"/>
                <a:gd name="T54" fmla="*/ 465 w 2142"/>
                <a:gd name="T55" fmla="*/ 401 h 1050"/>
                <a:gd name="T56" fmla="*/ 329 w 2142"/>
                <a:gd name="T57" fmla="*/ 558 h 1050"/>
                <a:gd name="T58" fmla="*/ 241 w 2142"/>
                <a:gd name="T59" fmla="*/ 719 h 1050"/>
                <a:gd name="T60" fmla="*/ 197 w 2142"/>
                <a:gd name="T61" fmla="*/ 863 h 1050"/>
                <a:gd name="T62" fmla="*/ 181 w 2142"/>
                <a:gd name="T63" fmla="*/ 965 h 1050"/>
                <a:gd name="T64" fmla="*/ 177 w 2142"/>
                <a:gd name="T65" fmla="*/ 1014 h 1050"/>
                <a:gd name="T66" fmla="*/ 177 w 2142"/>
                <a:gd name="T67" fmla="*/ 1046 h 1050"/>
                <a:gd name="T68" fmla="*/ 0 w 2142"/>
                <a:gd name="T69" fmla="*/ 1046 h 1050"/>
                <a:gd name="T70" fmla="*/ 2 w 2142"/>
                <a:gd name="T71" fmla="*/ 997 h 1050"/>
                <a:gd name="T72" fmla="*/ 8 w 2142"/>
                <a:gd name="T73" fmla="*/ 919 h 1050"/>
                <a:gd name="T74" fmla="*/ 38 w 2142"/>
                <a:gd name="T75" fmla="*/ 771 h 1050"/>
                <a:gd name="T76" fmla="*/ 107 w 2142"/>
                <a:gd name="T77" fmla="*/ 589 h 1050"/>
                <a:gd name="T78" fmla="*/ 231 w 2142"/>
                <a:gd name="T79" fmla="*/ 393 h 1050"/>
                <a:gd name="T80" fmla="*/ 363 w 2142"/>
                <a:gd name="T81" fmla="*/ 256 h 1050"/>
                <a:gd name="T82" fmla="*/ 528 w 2142"/>
                <a:gd name="T83" fmla="*/ 139 h 1050"/>
                <a:gd name="T84" fmla="*/ 621 w 2142"/>
                <a:gd name="T85" fmla="*/ 90 h 1050"/>
                <a:gd name="T86" fmla="*/ 720 w 2142"/>
                <a:gd name="T87" fmla="*/ 53 h 1050"/>
                <a:gd name="T88" fmla="*/ 789 w 2142"/>
                <a:gd name="T89" fmla="*/ 32 h 1050"/>
                <a:gd name="T90" fmla="*/ 859 w 2142"/>
                <a:gd name="T91" fmla="*/ 17 h 1050"/>
                <a:gd name="T92" fmla="*/ 965 w 2142"/>
                <a:gd name="T93" fmla="*/ 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0">
                  <a:moveTo>
                    <a:pt x="1036" y="0"/>
                  </a:moveTo>
                  <a:lnTo>
                    <a:pt x="1072" y="0"/>
                  </a:lnTo>
                  <a:lnTo>
                    <a:pt x="1143" y="3"/>
                  </a:lnTo>
                  <a:lnTo>
                    <a:pt x="1213" y="12"/>
                  </a:lnTo>
                  <a:lnTo>
                    <a:pt x="1282" y="25"/>
                  </a:lnTo>
                  <a:lnTo>
                    <a:pt x="1350" y="42"/>
                  </a:lnTo>
                  <a:lnTo>
                    <a:pt x="1415" y="64"/>
                  </a:lnTo>
                  <a:lnTo>
                    <a:pt x="1477" y="90"/>
                  </a:lnTo>
                  <a:lnTo>
                    <a:pt x="1508" y="104"/>
                  </a:lnTo>
                  <a:lnTo>
                    <a:pt x="1537" y="119"/>
                  </a:lnTo>
                  <a:lnTo>
                    <a:pt x="1552" y="126"/>
                  </a:lnTo>
                  <a:lnTo>
                    <a:pt x="1566" y="134"/>
                  </a:lnTo>
                  <a:lnTo>
                    <a:pt x="1594" y="151"/>
                  </a:lnTo>
                  <a:lnTo>
                    <a:pt x="1648" y="186"/>
                  </a:lnTo>
                  <a:lnTo>
                    <a:pt x="1697" y="222"/>
                  </a:lnTo>
                  <a:lnTo>
                    <a:pt x="1759" y="275"/>
                  </a:lnTo>
                  <a:lnTo>
                    <a:pt x="1814" y="329"/>
                  </a:lnTo>
                  <a:lnTo>
                    <a:pt x="1862" y="384"/>
                  </a:lnTo>
                  <a:lnTo>
                    <a:pt x="1905" y="439"/>
                  </a:lnTo>
                  <a:lnTo>
                    <a:pt x="1942" y="493"/>
                  </a:lnTo>
                  <a:lnTo>
                    <a:pt x="1973" y="546"/>
                  </a:lnTo>
                  <a:lnTo>
                    <a:pt x="1983" y="568"/>
                  </a:lnTo>
                  <a:lnTo>
                    <a:pt x="1993" y="586"/>
                  </a:lnTo>
                  <a:lnTo>
                    <a:pt x="1995" y="591"/>
                  </a:lnTo>
                  <a:lnTo>
                    <a:pt x="1998" y="595"/>
                  </a:lnTo>
                  <a:lnTo>
                    <a:pt x="1999" y="599"/>
                  </a:lnTo>
                  <a:lnTo>
                    <a:pt x="2000" y="601"/>
                  </a:lnTo>
                  <a:lnTo>
                    <a:pt x="2001" y="603"/>
                  </a:lnTo>
                  <a:lnTo>
                    <a:pt x="2001" y="603"/>
                  </a:lnTo>
                  <a:lnTo>
                    <a:pt x="2142" y="538"/>
                  </a:lnTo>
                  <a:lnTo>
                    <a:pt x="2140" y="620"/>
                  </a:lnTo>
                  <a:lnTo>
                    <a:pt x="2131" y="700"/>
                  </a:lnTo>
                  <a:lnTo>
                    <a:pt x="2117" y="777"/>
                  </a:lnTo>
                  <a:lnTo>
                    <a:pt x="2099" y="850"/>
                  </a:lnTo>
                  <a:lnTo>
                    <a:pt x="2075" y="921"/>
                  </a:lnTo>
                  <a:lnTo>
                    <a:pt x="2046" y="988"/>
                  </a:lnTo>
                  <a:lnTo>
                    <a:pt x="2013" y="1050"/>
                  </a:lnTo>
                  <a:lnTo>
                    <a:pt x="1976" y="991"/>
                  </a:lnTo>
                  <a:lnTo>
                    <a:pt x="1936" y="939"/>
                  </a:lnTo>
                  <a:lnTo>
                    <a:pt x="1893" y="889"/>
                  </a:lnTo>
                  <a:lnTo>
                    <a:pt x="1848" y="846"/>
                  </a:lnTo>
                  <a:lnTo>
                    <a:pt x="1800" y="807"/>
                  </a:lnTo>
                  <a:lnTo>
                    <a:pt x="1751" y="773"/>
                  </a:lnTo>
                  <a:lnTo>
                    <a:pt x="1701" y="745"/>
                  </a:lnTo>
                  <a:lnTo>
                    <a:pt x="1842" y="679"/>
                  </a:lnTo>
                  <a:lnTo>
                    <a:pt x="1842" y="678"/>
                  </a:lnTo>
                  <a:lnTo>
                    <a:pt x="1841" y="677"/>
                  </a:lnTo>
                  <a:lnTo>
                    <a:pt x="1839" y="675"/>
                  </a:lnTo>
                  <a:lnTo>
                    <a:pt x="1838" y="672"/>
                  </a:lnTo>
                  <a:lnTo>
                    <a:pt x="1837" y="668"/>
                  </a:lnTo>
                  <a:lnTo>
                    <a:pt x="1835" y="664"/>
                  </a:lnTo>
                  <a:lnTo>
                    <a:pt x="1827" y="648"/>
                  </a:lnTo>
                  <a:lnTo>
                    <a:pt x="1818" y="631"/>
                  </a:lnTo>
                  <a:lnTo>
                    <a:pt x="1792" y="587"/>
                  </a:lnTo>
                  <a:lnTo>
                    <a:pt x="1761" y="541"/>
                  </a:lnTo>
                  <a:lnTo>
                    <a:pt x="1727" y="496"/>
                  </a:lnTo>
                  <a:lnTo>
                    <a:pt x="1686" y="450"/>
                  </a:lnTo>
                  <a:lnTo>
                    <a:pt x="1640" y="405"/>
                  </a:lnTo>
                  <a:lnTo>
                    <a:pt x="1589" y="361"/>
                  </a:lnTo>
                  <a:lnTo>
                    <a:pt x="1547" y="330"/>
                  </a:lnTo>
                  <a:lnTo>
                    <a:pt x="1502" y="302"/>
                  </a:lnTo>
                  <a:lnTo>
                    <a:pt x="1479" y="288"/>
                  </a:lnTo>
                  <a:lnTo>
                    <a:pt x="1468" y="281"/>
                  </a:lnTo>
                  <a:lnTo>
                    <a:pt x="1455" y="275"/>
                  </a:lnTo>
                  <a:lnTo>
                    <a:pt x="1431" y="263"/>
                  </a:lnTo>
                  <a:lnTo>
                    <a:pt x="1406" y="251"/>
                  </a:lnTo>
                  <a:lnTo>
                    <a:pt x="1353" y="229"/>
                  </a:lnTo>
                  <a:lnTo>
                    <a:pt x="1299" y="212"/>
                  </a:lnTo>
                  <a:lnTo>
                    <a:pt x="1243" y="197"/>
                  </a:lnTo>
                  <a:lnTo>
                    <a:pt x="1186" y="186"/>
                  </a:lnTo>
                  <a:lnTo>
                    <a:pt x="1127" y="179"/>
                  </a:lnTo>
                  <a:lnTo>
                    <a:pt x="1069" y="177"/>
                  </a:lnTo>
                  <a:lnTo>
                    <a:pt x="1039" y="177"/>
                  </a:lnTo>
                  <a:lnTo>
                    <a:pt x="1009" y="177"/>
                  </a:lnTo>
                  <a:lnTo>
                    <a:pt x="979" y="179"/>
                  </a:lnTo>
                  <a:lnTo>
                    <a:pt x="949" y="182"/>
                  </a:lnTo>
                  <a:lnTo>
                    <a:pt x="881" y="191"/>
                  </a:lnTo>
                  <a:lnTo>
                    <a:pt x="816" y="208"/>
                  </a:lnTo>
                  <a:lnTo>
                    <a:pt x="752" y="228"/>
                  </a:lnTo>
                  <a:lnTo>
                    <a:pt x="690" y="253"/>
                  </a:lnTo>
                  <a:lnTo>
                    <a:pt x="630" y="283"/>
                  </a:lnTo>
                  <a:lnTo>
                    <a:pt x="574" y="317"/>
                  </a:lnTo>
                  <a:lnTo>
                    <a:pt x="521" y="354"/>
                  </a:lnTo>
                  <a:lnTo>
                    <a:pt x="465" y="401"/>
                  </a:lnTo>
                  <a:lnTo>
                    <a:pt x="413" y="451"/>
                  </a:lnTo>
                  <a:lnTo>
                    <a:pt x="369" y="504"/>
                  </a:lnTo>
                  <a:lnTo>
                    <a:pt x="329" y="558"/>
                  </a:lnTo>
                  <a:lnTo>
                    <a:pt x="294" y="613"/>
                  </a:lnTo>
                  <a:lnTo>
                    <a:pt x="265" y="667"/>
                  </a:lnTo>
                  <a:lnTo>
                    <a:pt x="241" y="719"/>
                  </a:lnTo>
                  <a:lnTo>
                    <a:pt x="223" y="770"/>
                  </a:lnTo>
                  <a:lnTo>
                    <a:pt x="208" y="818"/>
                  </a:lnTo>
                  <a:lnTo>
                    <a:pt x="197" y="863"/>
                  </a:lnTo>
                  <a:lnTo>
                    <a:pt x="189" y="904"/>
                  </a:lnTo>
                  <a:lnTo>
                    <a:pt x="184" y="941"/>
                  </a:lnTo>
                  <a:lnTo>
                    <a:pt x="181" y="965"/>
                  </a:lnTo>
                  <a:lnTo>
                    <a:pt x="179" y="987"/>
                  </a:lnTo>
                  <a:lnTo>
                    <a:pt x="177" y="1006"/>
                  </a:lnTo>
                  <a:lnTo>
                    <a:pt x="177" y="1014"/>
                  </a:lnTo>
                  <a:lnTo>
                    <a:pt x="177" y="1021"/>
                  </a:lnTo>
                  <a:lnTo>
                    <a:pt x="177" y="1037"/>
                  </a:lnTo>
                  <a:lnTo>
                    <a:pt x="177" y="1046"/>
                  </a:lnTo>
                  <a:lnTo>
                    <a:pt x="176" y="1050"/>
                  </a:lnTo>
                  <a:lnTo>
                    <a:pt x="0" y="1050"/>
                  </a:lnTo>
                  <a:lnTo>
                    <a:pt x="0" y="1046"/>
                  </a:lnTo>
                  <a:lnTo>
                    <a:pt x="0" y="1035"/>
                  </a:lnTo>
                  <a:lnTo>
                    <a:pt x="0" y="1015"/>
                  </a:lnTo>
                  <a:lnTo>
                    <a:pt x="2" y="997"/>
                  </a:lnTo>
                  <a:lnTo>
                    <a:pt x="3" y="974"/>
                  </a:lnTo>
                  <a:lnTo>
                    <a:pt x="5" y="949"/>
                  </a:lnTo>
                  <a:lnTo>
                    <a:pt x="8" y="919"/>
                  </a:lnTo>
                  <a:lnTo>
                    <a:pt x="15" y="874"/>
                  </a:lnTo>
                  <a:lnTo>
                    <a:pt x="24" y="825"/>
                  </a:lnTo>
                  <a:lnTo>
                    <a:pt x="38" y="771"/>
                  </a:lnTo>
                  <a:lnTo>
                    <a:pt x="55" y="714"/>
                  </a:lnTo>
                  <a:lnTo>
                    <a:pt x="78" y="652"/>
                  </a:lnTo>
                  <a:lnTo>
                    <a:pt x="107" y="589"/>
                  </a:lnTo>
                  <a:lnTo>
                    <a:pt x="142" y="523"/>
                  </a:lnTo>
                  <a:lnTo>
                    <a:pt x="183" y="459"/>
                  </a:lnTo>
                  <a:lnTo>
                    <a:pt x="231" y="393"/>
                  </a:lnTo>
                  <a:lnTo>
                    <a:pt x="271" y="346"/>
                  </a:lnTo>
                  <a:lnTo>
                    <a:pt x="315" y="300"/>
                  </a:lnTo>
                  <a:lnTo>
                    <a:pt x="363" y="256"/>
                  </a:lnTo>
                  <a:lnTo>
                    <a:pt x="415" y="213"/>
                  </a:lnTo>
                  <a:lnTo>
                    <a:pt x="470" y="174"/>
                  </a:lnTo>
                  <a:lnTo>
                    <a:pt x="528" y="139"/>
                  </a:lnTo>
                  <a:lnTo>
                    <a:pt x="559" y="121"/>
                  </a:lnTo>
                  <a:lnTo>
                    <a:pt x="590" y="105"/>
                  </a:lnTo>
                  <a:lnTo>
                    <a:pt x="621" y="90"/>
                  </a:lnTo>
                  <a:lnTo>
                    <a:pt x="653" y="77"/>
                  </a:lnTo>
                  <a:lnTo>
                    <a:pt x="686" y="64"/>
                  </a:lnTo>
                  <a:lnTo>
                    <a:pt x="720" y="53"/>
                  </a:lnTo>
                  <a:lnTo>
                    <a:pt x="737" y="47"/>
                  </a:lnTo>
                  <a:lnTo>
                    <a:pt x="754" y="42"/>
                  </a:lnTo>
                  <a:lnTo>
                    <a:pt x="789" y="32"/>
                  </a:lnTo>
                  <a:lnTo>
                    <a:pt x="823" y="24"/>
                  </a:lnTo>
                  <a:lnTo>
                    <a:pt x="840" y="20"/>
                  </a:lnTo>
                  <a:lnTo>
                    <a:pt x="859" y="17"/>
                  </a:lnTo>
                  <a:lnTo>
                    <a:pt x="894" y="11"/>
                  </a:lnTo>
                  <a:lnTo>
                    <a:pt x="930" y="7"/>
                  </a:lnTo>
                  <a:lnTo>
                    <a:pt x="965" y="3"/>
                  </a:lnTo>
                  <a:lnTo>
                    <a:pt x="1001" y="1"/>
                  </a:lnTo>
                  <a:lnTo>
                    <a:pt x="1036" y="0"/>
                  </a:lnTo>
                  <a:close/>
                </a:path>
              </a:pathLst>
            </a:custGeom>
            <a:solidFill>
              <a:schemeClr val="bg1"/>
            </a:solidFill>
            <a:ln w="0">
              <a:solidFill>
                <a:schemeClr val="tx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7" name="Freeform 11"/>
            <p:cNvSpPr>
              <a:spLocks noEditPoints="1"/>
            </p:cNvSpPr>
            <p:nvPr/>
          </p:nvSpPr>
          <p:spPr bwMode="auto">
            <a:xfrm>
              <a:off x="1044" y="1130"/>
              <a:ext cx="1086" cy="548"/>
            </a:xfrm>
            <a:custGeom>
              <a:avLst/>
              <a:gdLst>
                <a:gd name="T0" fmla="*/ 1471 w 2172"/>
                <a:gd name="T1" fmla="*/ 308 h 1096"/>
                <a:gd name="T2" fmla="*/ 607 w 2172"/>
                <a:gd name="T3" fmla="*/ 103 h 1096"/>
                <a:gd name="T4" fmla="*/ 662 w 2172"/>
                <a:gd name="T5" fmla="*/ 79 h 1096"/>
                <a:gd name="T6" fmla="*/ 751 w 2172"/>
                <a:gd name="T7" fmla="*/ 47 h 1096"/>
                <a:gd name="T8" fmla="*/ 1051 w 2172"/>
                <a:gd name="T9" fmla="*/ 31 h 1096"/>
                <a:gd name="T10" fmla="*/ 981 w 2172"/>
                <a:gd name="T11" fmla="*/ 35 h 1096"/>
                <a:gd name="T12" fmla="*/ 808 w 2172"/>
                <a:gd name="T13" fmla="*/ 63 h 1096"/>
                <a:gd name="T14" fmla="*/ 708 w 2172"/>
                <a:gd name="T15" fmla="*/ 95 h 1096"/>
                <a:gd name="T16" fmla="*/ 612 w 2172"/>
                <a:gd name="T17" fmla="*/ 136 h 1096"/>
                <a:gd name="T18" fmla="*/ 439 w 2172"/>
                <a:gd name="T19" fmla="*/ 242 h 1096"/>
                <a:gd name="T20" fmla="*/ 161 w 2172"/>
                <a:gd name="T21" fmla="*/ 562 h 1096"/>
                <a:gd name="T22" fmla="*/ 49 w 2172"/>
                <a:gd name="T23" fmla="*/ 873 h 1096"/>
                <a:gd name="T24" fmla="*/ 31 w 2172"/>
                <a:gd name="T25" fmla="*/ 1022 h 1096"/>
                <a:gd name="T26" fmla="*/ 178 w 2172"/>
                <a:gd name="T27" fmla="*/ 1013 h 1096"/>
                <a:gd name="T28" fmla="*/ 192 w 2172"/>
                <a:gd name="T29" fmla="*/ 901 h 1096"/>
                <a:gd name="T30" fmla="*/ 287 w 2172"/>
                <a:gd name="T31" fmla="*/ 636 h 1096"/>
                <a:gd name="T32" fmla="*/ 527 w 2172"/>
                <a:gd name="T33" fmla="*/ 359 h 1096"/>
                <a:gd name="T34" fmla="*/ 899 w 2172"/>
                <a:gd name="T35" fmla="*/ 193 h 1096"/>
                <a:gd name="T36" fmla="*/ 1005 w 2172"/>
                <a:gd name="T37" fmla="*/ 179 h 1096"/>
                <a:gd name="T38" fmla="*/ 1113 w 2172"/>
                <a:gd name="T39" fmla="*/ 178 h 1096"/>
                <a:gd name="T40" fmla="*/ 1428 w 2172"/>
                <a:gd name="T41" fmla="*/ 253 h 1096"/>
                <a:gd name="T42" fmla="*/ 1490 w 2172"/>
                <a:gd name="T43" fmla="*/ 283 h 1096"/>
                <a:gd name="T44" fmla="*/ 1569 w 2172"/>
                <a:gd name="T45" fmla="*/ 333 h 1096"/>
                <a:gd name="T46" fmla="*/ 1754 w 2172"/>
                <a:gd name="T47" fmla="*/ 502 h 1096"/>
                <a:gd name="T48" fmla="*/ 1857 w 2172"/>
                <a:gd name="T49" fmla="*/ 658 h 1096"/>
                <a:gd name="T50" fmla="*/ 1864 w 2172"/>
                <a:gd name="T51" fmla="*/ 709 h 1096"/>
                <a:gd name="T52" fmla="*/ 1973 w 2172"/>
                <a:gd name="T53" fmla="*/ 957 h 1096"/>
                <a:gd name="T54" fmla="*/ 2123 w 2172"/>
                <a:gd name="T55" fmla="*/ 762 h 1096"/>
                <a:gd name="T56" fmla="*/ 2001 w 2172"/>
                <a:gd name="T57" fmla="*/ 625 h 1096"/>
                <a:gd name="T58" fmla="*/ 2000 w 2172"/>
                <a:gd name="T59" fmla="*/ 621 h 1096"/>
                <a:gd name="T60" fmla="*/ 1924 w 2172"/>
                <a:gd name="T61" fmla="*/ 489 h 1096"/>
                <a:gd name="T62" fmla="*/ 1656 w 2172"/>
                <a:gd name="T63" fmla="*/ 217 h 1096"/>
                <a:gd name="T64" fmla="*/ 1548 w 2172"/>
                <a:gd name="T65" fmla="*/ 150 h 1096"/>
                <a:gd name="T66" fmla="*/ 1423 w 2172"/>
                <a:gd name="T67" fmla="*/ 95 h 1096"/>
                <a:gd name="T68" fmla="*/ 1051 w 2172"/>
                <a:gd name="T69" fmla="*/ 31 h 1096"/>
                <a:gd name="T70" fmla="*/ 1297 w 2172"/>
                <a:gd name="T71" fmla="*/ 26 h 1096"/>
                <a:gd name="T72" fmla="*/ 1558 w 2172"/>
                <a:gd name="T73" fmla="*/ 121 h 1096"/>
                <a:gd name="T74" fmla="*/ 1700 w 2172"/>
                <a:gd name="T75" fmla="*/ 209 h 1096"/>
                <a:gd name="T76" fmla="*/ 1950 w 2172"/>
                <a:gd name="T77" fmla="*/ 471 h 1096"/>
                <a:gd name="T78" fmla="*/ 2024 w 2172"/>
                <a:gd name="T79" fmla="*/ 600 h 1096"/>
                <a:gd name="T80" fmla="*/ 2153 w 2172"/>
                <a:gd name="T81" fmla="*/ 771 h 1096"/>
                <a:gd name="T82" fmla="*/ 1982 w 2172"/>
                <a:gd name="T83" fmla="*/ 1021 h 1096"/>
                <a:gd name="T84" fmla="*/ 1709 w 2172"/>
                <a:gd name="T85" fmla="*/ 774 h 1096"/>
                <a:gd name="T86" fmla="*/ 1779 w 2172"/>
                <a:gd name="T87" fmla="*/ 587 h 1096"/>
                <a:gd name="T88" fmla="*/ 1556 w 2172"/>
                <a:gd name="T89" fmla="*/ 361 h 1096"/>
                <a:gd name="T90" fmla="*/ 1464 w 2172"/>
                <a:gd name="T91" fmla="*/ 305 h 1096"/>
                <a:gd name="T92" fmla="*/ 1415 w 2172"/>
                <a:gd name="T93" fmla="*/ 281 h 1096"/>
                <a:gd name="T94" fmla="*/ 1113 w 2172"/>
                <a:gd name="T95" fmla="*/ 209 h 1096"/>
                <a:gd name="T96" fmla="*/ 979 w 2172"/>
                <a:gd name="T97" fmla="*/ 212 h 1096"/>
                <a:gd name="T98" fmla="*/ 742 w 2172"/>
                <a:gd name="T99" fmla="*/ 271 h 1096"/>
                <a:gd name="T100" fmla="*/ 427 w 2172"/>
                <a:gd name="T101" fmla="*/ 491 h 1096"/>
                <a:gd name="T102" fmla="*/ 277 w 2172"/>
                <a:gd name="T103" fmla="*/ 728 h 1096"/>
                <a:gd name="T104" fmla="*/ 213 w 2172"/>
                <a:gd name="T105" fmla="*/ 965 h 1096"/>
                <a:gd name="T106" fmla="*/ 208 w 2172"/>
                <a:gd name="T107" fmla="*/ 1022 h 1096"/>
                <a:gd name="T108" fmla="*/ 0 w 2172"/>
                <a:gd name="T109" fmla="*/ 1022 h 1096"/>
                <a:gd name="T110" fmla="*/ 12 w 2172"/>
                <a:gd name="T111" fmla="*/ 903 h 1096"/>
                <a:gd name="T112" fmla="*/ 85 w 2172"/>
                <a:gd name="T113" fmla="*/ 646 h 1096"/>
                <a:gd name="T114" fmla="*/ 319 w 2172"/>
                <a:gd name="T115" fmla="*/ 305 h 1096"/>
                <a:gd name="T116" fmla="*/ 567 w 2172"/>
                <a:gd name="T117" fmla="*/ 124 h 1096"/>
                <a:gd name="T118" fmla="*/ 679 w 2172"/>
                <a:gd name="T119" fmla="*/ 72 h 1096"/>
                <a:gd name="T120" fmla="*/ 766 w 2172"/>
                <a:gd name="T121" fmla="*/ 44 h 1096"/>
                <a:gd name="T122" fmla="*/ 891 w 2172"/>
                <a:gd name="T123" fmla="*/ 15 h 1096"/>
                <a:gd name="T124" fmla="*/ 1046 w 2172"/>
                <a:gd name="T125"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2" h="1096">
                  <a:moveTo>
                    <a:pt x="1475" y="311"/>
                  </a:moveTo>
                  <a:lnTo>
                    <a:pt x="1486" y="318"/>
                  </a:lnTo>
                  <a:lnTo>
                    <a:pt x="1475" y="311"/>
                  </a:lnTo>
                  <a:lnTo>
                    <a:pt x="1475" y="311"/>
                  </a:lnTo>
                  <a:close/>
                  <a:moveTo>
                    <a:pt x="1471" y="308"/>
                  </a:moveTo>
                  <a:lnTo>
                    <a:pt x="1475" y="311"/>
                  </a:lnTo>
                  <a:lnTo>
                    <a:pt x="1475" y="311"/>
                  </a:lnTo>
                  <a:lnTo>
                    <a:pt x="1471" y="308"/>
                  </a:lnTo>
                  <a:close/>
                  <a:moveTo>
                    <a:pt x="977" y="212"/>
                  </a:moveTo>
                  <a:lnTo>
                    <a:pt x="968" y="213"/>
                  </a:lnTo>
                  <a:lnTo>
                    <a:pt x="977" y="212"/>
                  </a:lnTo>
                  <a:lnTo>
                    <a:pt x="977" y="212"/>
                  </a:lnTo>
                  <a:close/>
                  <a:moveTo>
                    <a:pt x="1523" y="103"/>
                  </a:moveTo>
                  <a:lnTo>
                    <a:pt x="1530" y="106"/>
                  </a:lnTo>
                  <a:lnTo>
                    <a:pt x="1523" y="103"/>
                  </a:lnTo>
                  <a:close/>
                  <a:moveTo>
                    <a:pt x="607" y="103"/>
                  </a:moveTo>
                  <a:lnTo>
                    <a:pt x="604" y="105"/>
                  </a:lnTo>
                  <a:lnTo>
                    <a:pt x="599" y="108"/>
                  </a:lnTo>
                  <a:lnTo>
                    <a:pt x="607" y="103"/>
                  </a:lnTo>
                  <a:close/>
                  <a:moveTo>
                    <a:pt x="634" y="90"/>
                  </a:moveTo>
                  <a:lnTo>
                    <a:pt x="631" y="93"/>
                  </a:lnTo>
                  <a:lnTo>
                    <a:pt x="630" y="93"/>
                  </a:lnTo>
                  <a:lnTo>
                    <a:pt x="634" y="90"/>
                  </a:lnTo>
                  <a:close/>
                  <a:moveTo>
                    <a:pt x="662" y="79"/>
                  </a:moveTo>
                  <a:lnTo>
                    <a:pt x="660" y="80"/>
                  </a:lnTo>
                  <a:lnTo>
                    <a:pt x="656" y="81"/>
                  </a:lnTo>
                  <a:lnTo>
                    <a:pt x="662" y="79"/>
                  </a:lnTo>
                  <a:close/>
                  <a:moveTo>
                    <a:pt x="696" y="66"/>
                  </a:moveTo>
                  <a:lnTo>
                    <a:pt x="692" y="67"/>
                  </a:lnTo>
                  <a:lnTo>
                    <a:pt x="688" y="69"/>
                  </a:lnTo>
                  <a:lnTo>
                    <a:pt x="696" y="66"/>
                  </a:lnTo>
                  <a:close/>
                  <a:moveTo>
                    <a:pt x="751" y="47"/>
                  </a:moveTo>
                  <a:lnTo>
                    <a:pt x="750" y="48"/>
                  </a:lnTo>
                  <a:lnTo>
                    <a:pt x="748" y="48"/>
                  </a:lnTo>
                  <a:lnTo>
                    <a:pt x="751" y="47"/>
                  </a:lnTo>
                  <a:close/>
                  <a:moveTo>
                    <a:pt x="804" y="32"/>
                  </a:moveTo>
                  <a:lnTo>
                    <a:pt x="802" y="33"/>
                  </a:lnTo>
                  <a:lnTo>
                    <a:pt x="800" y="33"/>
                  </a:lnTo>
                  <a:lnTo>
                    <a:pt x="804" y="32"/>
                  </a:lnTo>
                  <a:close/>
                  <a:moveTo>
                    <a:pt x="1051" y="31"/>
                  </a:moveTo>
                  <a:lnTo>
                    <a:pt x="1017" y="33"/>
                  </a:lnTo>
                  <a:lnTo>
                    <a:pt x="1032" y="32"/>
                  </a:lnTo>
                  <a:lnTo>
                    <a:pt x="1016" y="33"/>
                  </a:lnTo>
                  <a:lnTo>
                    <a:pt x="997" y="33"/>
                  </a:lnTo>
                  <a:lnTo>
                    <a:pt x="983" y="34"/>
                  </a:lnTo>
                  <a:lnTo>
                    <a:pt x="962" y="35"/>
                  </a:lnTo>
                  <a:lnTo>
                    <a:pt x="960" y="36"/>
                  </a:lnTo>
                  <a:lnTo>
                    <a:pt x="981" y="35"/>
                  </a:lnTo>
                  <a:lnTo>
                    <a:pt x="962" y="36"/>
                  </a:lnTo>
                  <a:lnTo>
                    <a:pt x="953" y="38"/>
                  </a:lnTo>
                  <a:lnTo>
                    <a:pt x="910" y="43"/>
                  </a:lnTo>
                  <a:lnTo>
                    <a:pt x="891" y="46"/>
                  </a:lnTo>
                  <a:lnTo>
                    <a:pt x="877" y="48"/>
                  </a:lnTo>
                  <a:lnTo>
                    <a:pt x="859" y="51"/>
                  </a:lnTo>
                  <a:lnTo>
                    <a:pt x="841" y="55"/>
                  </a:lnTo>
                  <a:lnTo>
                    <a:pt x="808" y="63"/>
                  </a:lnTo>
                  <a:lnTo>
                    <a:pt x="808" y="63"/>
                  </a:lnTo>
                  <a:lnTo>
                    <a:pt x="774" y="73"/>
                  </a:lnTo>
                  <a:lnTo>
                    <a:pt x="758" y="78"/>
                  </a:lnTo>
                  <a:lnTo>
                    <a:pt x="758" y="78"/>
                  </a:lnTo>
                  <a:lnTo>
                    <a:pt x="740" y="84"/>
                  </a:lnTo>
                  <a:lnTo>
                    <a:pt x="724" y="89"/>
                  </a:lnTo>
                  <a:lnTo>
                    <a:pt x="708" y="94"/>
                  </a:lnTo>
                  <a:lnTo>
                    <a:pt x="708" y="95"/>
                  </a:lnTo>
                  <a:lnTo>
                    <a:pt x="691" y="101"/>
                  </a:lnTo>
                  <a:lnTo>
                    <a:pt x="675" y="106"/>
                  </a:lnTo>
                  <a:lnTo>
                    <a:pt x="675" y="108"/>
                  </a:lnTo>
                  <a:lnTo>
                    <a:pt x="659" y="114"/>
                  </a:lnTo>
                  <a:lnTo>
                    <a:pt x="642" y="121"/>
                  </a:lnTo>
                  <a:lnTo>
                    <a:pt x="642" y="121"/>
                  </a:lnTo>
                  <a:lnTo>
                    <a:pt x="627" y="128"/>
                  </a:lnTo>
                  <a:lnTo>
                    <a:pt x="612" y="136"/>
                  </a:lnTo>
                  <a:lnTo>
                    <a:pt x="612" y="136"/>
                  </a:lnTo>
                  <a:lnTo>
                    <a:pt x="580" y="152"/>
                  </a:lnTo>
                  <a:lnTo>
                    <a:pt x="565" y="160"/>
                  </a:lnTo>
                  <a:lnTo>
                    <a:pt x="558" y="164"/>
                  </a:lnTo>
                  <a:lnTo>
                    <a:pt x="551" y="168"/>
                  </a:lnTo>
                  <a:lnTo>
                    <a:pt x="492" y="205"/>
                  </a:lnTo>
                  <a:lnTo>
                    <a:pt x="492" y="205"/>
                  </a:lnTo>
                  <a:lnTo>
                    <a:pt x="439" y="242"/>
                  </a:lnTo>
                  <a:lnTo>
                    <a:pt x="389" y="282"/>
                  </a:lnTo>
                  <a:lnTo>
                    <a:pt x="341" y="327"/>
                  </a:lnTo>
                  <a:lnTo>
                    <a:pt x="296" y="373"/>
                  </a:lnTo>
                  <a:lnTo>
                    <a:pt x="259" y="420"/>
                  </a:lnTo>
                  <a:lnTo>
                    <a:pt x="220" y="469"/>
                  </a:lnTo>
                  <a:lnTo>
                    <a:pt x="191" y="514"/>
                  </a:lnTo>
                  <a:lnTo>
                    <a:pt x="191" y="514"/>
                  </a:lnTo>
                  <a:lnTo>
                    <a:pt x="161" y="562"/>
                  </a:lnTo>
                  <a:lnTo>
                    <a:pt x="136" y="611"/>
                  </a:lnTo>
                  <a:lnTo>
                    <a:pt x="114" y="658"/>
                  </a:lnTo>
                  <a:lnTo>
                    <a:pt x="96" y="706"/>
                  </a:lnTo>
                  <a:lnTo>
                    <a:pt x="80" y="750"/>
                  </a:lnTo>
                  <a:lnTo>
                    <a:pt x="68" y="792"/>
                  </a:lnTo>
                  <a:lnTo>
                    <a:pt x="57" y="834"/>
                  </a:lnTo>
                  <a:lnTo>
                    <a:pt x="49" y="873"/>
                  </a:lnTo>
                  <a:lnTo>
                    <a:pt x="49" y="873"/>
                  </a:lnTo>
                  <a:lnTo>
                    <a:pt x="43" y="903"/>
                  </a:lnTo>
                  <a:lnTo>
                    <a:pt x="38" y="937"/>
                  </a:lnTo>
                  <a:lnTo>
                    <a:pt x="35" y="965"/>
                  </a:lnTo>
                  <a:lnTo>
                    <a:pt x="34" y="991"/>
                  </a:lnTo>
                  <a:lnTo>
                    <a:pt x="34" y="991"/>
                  </a:lnTo>
                  <a:lnTo>
                    <a:pt x="33" y="1002"/>
                  </a:lnTo>
                  <a:lnTo>
                    <a:pt x="33" y="1013"/>
                  </a:lnTo>
                  <a:lnTo>
                    <a:pt x="31" y="1022"/>
                  </a:lnTo>
                  <a:lnTo>
                    <a:pt x="30" y="1031"/>
                  </a:lnTo>
                  <a:lnTo>
                    <a:pt x="31" y="1031"/>
                  </a:lnTo>
                  <a:lnTo>
                    <a:pt x="31" y="1051"/>
                  </a:lnTo>
                  <a:lnTo>
                    <a:pt x="176" y="1051"/>
                  </a:lnTo>
                  <a:lnTo>
                    <a:pt x="176" y="1050"/>
                  </a:lnTo>
                  <a:lnTo>
                    <a:pt x="177" y="1037"/>
                  </a:lnTo>
                  <a:lnTo>
                    <a:pt x="177" y="1020"/>
                  </a:lnTo>
                  <a:lnTo>
                    <a:pt x="178" y="1013"/>
                  </a:lnTo>
                  <a:lnTo>
                    <a:pt x="179" y="1000"/>
                  </a:lnTo>
                  <a:lnTo>
                    <a:pt x="179" y="992"/>
                  </a:lnTo>
                  <a:lnTo>
                    <a:pt x="181" y="982"/>
                  </a:lnTo>
                  <a:lnTo>
                    <a:pt x="182" y="969"/>
                  </a:lnTo>
                  <a:lnTo>
                    <a:pt x="184" y="955"/>
                  </a:lnTo>
                  <a:lnTo>
                    <a:pt x="184" y="955"/>
                  </a:lnTo>
                  <a:lnTo>
                    <a:pt x="187" y="929"/>
                  </a:lnTo>
                  <a:lnTo>
                    <a:pt x="192" y="901"/>
                  </a:lnTo>
                  <a:lnTo>
                    <a:pt x="193" y="894"/>
                  </a:lnTo>
                  <a:lnTo>
                    <a:pt x="200" y="862"/>
                  </a:lnTo>
                  <a:lnTo>
                    <a:pt x="209" y="831"/>
                  </a:lnTo>
                  <a:lnTo>
                    <a:pt x="220" y="792"/>
                  </a:lnTo>
                  <a:lnTo>
                    <a:pt x="232" y="754"/>
                  </a:lnTo>
                  <a:lnTo>
                    <a:pt x="248" y="716"/>
                  </a:lnTo>
                  <a:lnTo>
                    <a:pt x="267" y="676"/>
                  </a:lnTo>
                  <a:lnTo>
                    <a:pt x="287" y="636"/>
                  </a:lnTo>
                  <a:lnTo>
                    <a:pt x="311" y="595"/>
                  </a:lnTo>
                  <a:lnTo>
                    <a:pt x="315" y="591"/>
                  </a:lnTo>
                  <a:lnTo>
                    <a:pt x="342" y="549"/>
                  </a:lnTo>
                  <a:lnTo>
                    <a:pt x="372" y="510"/>
                  </a:lnTo>
                  <a:lnTo>
                    <a:pt x="405" y="469"/>
                  </a:lnTo>
                  <a:lnTo>
                    <a:pt x="442" y="431"/>
                  </a:lnTo>
                  <a:lnTo>
                    <a:pt x="482" y="395"/>
                  </a:lnTo>
                  <a:lnTo>
                    <a:pt x="527" y="359"/>
                  </a:lnTo>
                  <a:lnTo>
                    <a:pt x="571" y="327"/>
                  </a:lnTo>
                  <a:lnTo>
                    <a:pt x="575" y="323"/>
                  </a:lnTo>
                  <a:lnTo>
                    <a:pt x="625" y="294"/>
                  </a:lnTo>
                  <a:lnTo>
                    <a:pt x="675" y="266"/>
                  </a:lnTo>
                  <a:lnTo>
                    <a:pt x="729" y="242"/>
                  </a:lnTo>
                  <a:lnTo>
                    <a:pt x="784" y="221"/>
                  </a:lnTo>
                  <a:lnTo>
                    <a:pt x="841" y="205"/>
                  </a:lnTo>
                  <a:lnTo>
                    <a:pt x="899" y="193"/>
                  </a:lnTo>
                  <a:lnTo>
                    <a:pt x="906" y="191"/>
                  </a:lnTo>
                  <a:lnTo>
                    <a:pt x="934" y="187"/>
                  </a:lnTo>
                  <a:lnTo>
                    <a:pt x="961" y="183"/>
                  </a:lnTo>
                  <a:lnTo>
                    <a:pt x="961" y="183"/>
                  </a:lnTo>
                  <a:lnTo>
                    <a:pt x="973" y="182"/>
                  </a:lnTo>
                  <a:lnTo>
                    <a:pt x="979" y="181"/>
                  </a:lnTo>
                  <a:lnTo>
                    <a:pt x="993" y="180"/>
                  </a:lnTo>
                  <a:lnTo>
                    <a:pt x="1005" y="179"/>
                  </a:lnTo>
                  <a:lnTo>
                    <a:pt x="994" y="180"/>
                  </a:lnTo>
                  <a:lnTo>
                    <a:pt x="1009" y="179"/>
                  </a:lnTo>
                  <a:lnTo>
                    <a:pt x="1023" y="178"/>
                  </a:lnTo>
                  <a:lnTo>
                    <a:pt x="1028" y="176"/>
                  </a:lnTo>
                  <a:lnTo>
                    <a:pt x="1024" y="178"/>
                  </a:lnTo>
                  <a:lnTo>
                    <a:pt x="1054" y="176"/>
                  </a:lnTo>
                  <a:lnTo>
                    <a:pt x="1085" y="178"/>
                  </a:lnTo>
                  <a:lnTo>
                    <a:pt x="1113" y="178"/>
                  </a:lnTo>
                  <a:lnTo>
                    <a:pt x="1142" y="180"/>
                  </a:lnTo>
                  <a:lnTo>
                    <a:pt x="1203" y="187"/>
                  </a:lnTo>
                  <a:lnTo>
                    <a:pt x="1204" y="187"/>
                  </a:lnTo>
                  <a:lnTo>
                    <a:pt x="1258" y="198"/>
                  </a:lnTo>
                  <a:lnTo>
                    <a:pt x="1265" y="199"/>
                  </a:lnTo>
                  <a:lnTo>
                    <a:pt x="1321" y="213"/>
                  </a:lnTo>
                  <a:lnTo>
                    <a:pt x="1375" y="232"/>
                  </a:lnTo>
                  <a:lnTo>
                    <a:pt x="1428" y="253"/>
                  </a:lnTo>
                  <a:lnTo>
                    <a:pt x="1439" y="259"/>
                  </a:lnTo>
                  <a:lnTo>
                    <a:pt x="1452" y="265"/>
                  </a:lnTo>
                  <a:lnTo>
                    <a:pt x="1448" y="263"/>
                  </a:lnTo>
                  <a:lnTo>
                    <a:pt x="1454" y="266"/>
                  </a:lnTo>
                  <a:lnTo>
                    <a:pt x="1464" y="271"/>
                  </a:lnTo>
                  <a:lnTo>
                    <a:pt x="1477" y="277"/>
                  </a:lnTo>
                  <a:lnTo>
                    <a:pt x="1477" y="277"/>
                  </a:lnTo>
                  <a:lnTo>
                    <a:pt x="1490" y="283"/>
                  </a:lnTo>
                  <a:lnTo>
                    <a:pt x="1492" y="284"/>
                  </a:lnTo>
                  <a:lnTo>
                    <a:pt x="1491" y="284"/>
                  </a:lnTo>
                  <a:lnTo>
                    <a:pt x="1502" y="291"/>
                  </a:lnTo>
                  <a:lnTo>
                    <a:pt x="1513" y="297"/>
                  </a:lnTo>
                  <a:lnTo>
                    <a:pt x="1517" y="300"/>
                  </a:lnTo>
                  <a:lnTo>
                    <a:pt x="1526" y="305"/>
                  </a:lnTo>
                  <a:lnTo>
                    <a:pt x="1526" y="305"/>
                  </a:lnTo>
                  <a:lnTo>
                    <a:pt x="1569" y="333"/>
                  </a:lnTo>
                  <a:lnTo>
                    <a:pt x="1573" y="336"/>
                  </a:lnTo>
                  <a:lnTo>
                    <a:pt x="1614" y="366"/>
                  </a:lnTo>
                  <a:lnTo>
                    <a:pt x="1617" y="368"/>
                  </a:lnTo>
                  <a:lnTo>
                    <a:pt x="1615" y="366"/>
                  </a:lnTo>
                  <a:lnTo>
                    <a:pt x="1654" y="399"/>
                  </a:lnTo>
                  <a:lnTo>
                    <a:pt x="1689" y="432"/>
                  </a:lnTo>
                  <a:lnTo>
                    <a:pt x="1723" y="467"/>
                  </a:lnTo>
                  <a:lnTo>
                    <a:pt x="1754" y="502"/>
                  </a:lnTo>
                  <a:lnTo>
                    <a:pt x="1755" y="504"/>
                  </a:lnTo>
                  <a:lnTo>
                    <a:pt x="1755" y="502"/>
                  </a:lnTo>
                  <a:lnTo>
                    <a:pt x="1780" y="536"/>
                  </a:lnTo>
                  <a:lnTo>
                    <a:pt x="1804" y="570"/>
                  </a:lnTo>
                  <a:lnTo>
                    <a:pt x="1807" y="575"/>
                  </a:lnTo>
                  <a:lnTo>
                    <a:pt x="1828" y="608"/>
                  </a:lnTo>
                  <a:lnTo>
                    <a:pt x="1846" y="640"/>
                  </a:lnTo>
                  <a:lnTo>
                    <a:pt x="1857" y="658"/>
                  </a:lnTo>
                  <a:lnTo>
                    <a:pt x="1864" y="673"/>
                  </a:lnTo>
                  <a:lnTo>
                    <a:pt x="1867" y="680"/>
                  </a:lnTo>
                  <a:lnTo>
                    <a:pt x="1868" y="684"/>
                  </a:lnTo>
                  <a:lnTo>
                    <a:pt x="1868" y="684"/>
                  </a:lnTo>
                  <a:lnTo>
                    <a:pt x="1871" y="687"/>
                  </a:lnTo>
                  <a:lnTo>
                    <a:pt x="1871" y="688"/>
                  </a:lnTo>
                  <a:lnTo>
                    <a:pt x="1877" y="702"/>
                  </a:lnTo>
                  <a:lnTo>
                    <a:pt x="1864" y="709"/>
                  </a:lnTo>
                  <a:lnTo>
                    <a:pt x="1750" y="762"/>
                  </a:lnTo>
                  <a:lnTo>
                    <a:pt x="1766" y="771"/>
                  </a:lnTo>
                  <a:lnTo>
                    <a:pt x="1810" y="800"/>
                  </a:lnTo>
                  <a:lnTo>
                    <a:pt x="1814" y="803"/>
                  </a:lnTo>
                  <a:lnTo>
                    <a:pt x="1856" y="836"/>
                  </a:lnTo>
                  <a:lnTo>
                    <a:pt x="1897" y="872"/>
                  </a:lnTo>
                  <a:lnTo>
                    <a:pt x="1935" y="912"/>
                  </a:lnTo>
                  <a:lnTo>
                    <a:pt x="1973" y="957"/>
                  </a:lnTo>
                  <a:lnTo>
                    <a:pt x="2007" y="1004"/>
                  </a:lnTo>
                  <a:lnTo>
                    <a:pt x="2010" y="1008"/>
                  </a:lnTo>
                  <a:lnTo>
                    <a:pt x="2027" y="1036"/>
                  </a:lnTo>
                  <a:lnTo>
                    <a:pt x="2043" y="1005"/>
                  </a:lnTo>
                  <a:lnTo>
                    <a:pt x="2068" y="948"/>
                  </a:lnTo>
                  <a:lnTo>
                    <a:pt x="2091" y="887"/>
                  </a:lnTo>
                  <a:lnTo>
                    <a:pt x="2109" y="824"/>
                  </a:lnTo>
                  <a:lnTo>
                    <a:pt x="2123" y="762"/>
                  </a:lnTo>
                  <a:lnTo>
                    <a:pt x="2133" y="696"/>
                  </a:lnTo>
                  <a:lnTo>
                    <a:pt x="2140" y="626"/>
                  </a:lnTo>
                  <a:lnTo>
                    <a:pt x="2141" y="591"/>
                  </a:lnTo>
                  <a:lnTo>
                    <a:pt x="2141" y="578"/>
                  </a:lnTo>
                  <a:lnTo>
                    <a:pt x="2023" y="633"/>
                  </a:lnTo>
                  <a:lnTo>
                    <a:pt x="2007" y="640"/>
                  </a:lnTo>
                  <a:lnTo>
                    <a:pt x="2004" y="629"/>
                  </a:lnTo>
                  <a:lnTo>
                    <a:pt x="2001" y="625"/>
                  </a:lnTo>
                  <a:lnTo>
                    <a:pt x="2001" y="625"/>
                  </a:lnTo>
                  <a:lnTo>
                    <a:pt x="2001" y="625"/>
                  </a:lnTo>
                  <a:lnTo>
                    <a:pt x="2002" y="624"/>
                  </a:lnTo>
                  <a:lnTo>
                    <a:pt x="2002" y="624"/>
                  </a:lnTo>
                  <a:lnTo>
                    <a:pt x="2001" y="625"/>
                  </a:lnTo>
                  <a:lnTo>
                    <a:pt x="2001" y="624"/>
                  </a:lnTo>
                  <a:lnTo>
                    <a:pt x="2000" y="622"/>
                  </a:lnTo>
                  <a:lnTo>
                    <a:pt x="2000" y="621"/>
                  </a:lnTo>
                  <a:lnTo>
                    <a:pt x="1997" y="616"/>
                  </a:lnTo>
                  <a:lnTo>
                    <a:pt x="1994" y="609"/>
                  </a:lnTo>
                  <a:lnTo>
                    <a:pt x="1994" y="609"/>
                  </a:lnTo>
                  <a:lnTo>
                    <a:pt x="1984" y="590"/>
                  </a:lnTo>
                  <a:lnTo>
                    <a:pt x="1975" y="570"/>
                  </a:lnTo>
                  <a:lnTo>
                    <a:pt x="1951" y="529"/>
                  </a:lnTo>
                  <a:lnTo>
                    <a:pt x="1924" y="489"/>
                  </a:lnTo>
                  <a:lnTo>
                    <a:pt x="1924" y="489"/>
                  </a:lnTo>
                  <a:lnTo>
                    <a:pt x="1899" y="452"/>
                  </a:lnTo>
                  <a:lnTo>
                    <a:pt x="1866" y="411"/>
                  </a:lnTo>
                  <a:lnTo>
                    <a:pt x="1832" y="369"/>
                  </a:lnTo>
                  <a:lnTo>
                    <a:pt x="1791" y="329"/>
                  </a:lnTo>
                  <a:lnTo>
                    <a:pt x="1749" y="289"/>
                  </a:lnTo>
                  <a:lnTo>
                    <a:pt x="1703" y="251"/>
                  </a:lnTo>
                  <a:lnTo>
                    <a:pt x="1678" y="230"/>
                  </a:lnTo>
                  <a:lnTo>
                    <a:pt x="1656" y="217"/>
                  </a:lnTo>
                  <a:lnTo>
                    <a:pt x="1656" y="217"/>
                  </a:lnTo>
                  <a:lnTo>
                    <a:pt x="1601" y="180"/>
                  </a:lnTo>
                  <a:lnTo>
                    <a:pt x="1575" y="164"/>
                  </a:lnTo>
                  <a:lnTo>
                    <a:pt x="1575" y="164"/>
                  </a:lnTo>
                  <a:lnTo>
                    <a:pt x="1560" y="156"/>
                  </a:lnTo>
                  <a:lnTo>
                    <a:pt x="1560" y="156"/>
                  </a:lnTo>
                  <a:lnTo>
                    <a:pt x="1546" y="149"/>
                  </a:lnTo>
                  <a:lnTo>
                    <a:pt x="1548" y="150"/>
                  </a:lnTo>
                  <a:lnTo>
                    <a:pt x="1544" y="148"/>
                  </a:lnTo>
                  <a:lnTo>
                    <a:pt x="1531" y="142"/>
                  </a:lnTo>
                  <a:lnTo>
                    <a:pt x="1517" y="135"/>
                  </a:lnTo>
                  <a:lnTo>
                    <a:pt x="1517" y="135"/>
                  </a:lnTo>
                  <a:lnTo>
                    <a:pt x="1486" y="121"/>
                  </a:lnTo>
                  <a:lnTo>
                    <a:pt x="1486" y="120"/>
                  </a:lnTo>
                  <a:lnTo>
                    <a:pt x="1455" y="108"/>
                  </a:lnTo>
                  <a:lnTo>
                    <a:pt x="1423" y="95"/>
                  </a:lnTo>
                  <a:lnTo>
                    <a:pt x="1358" y="73"/>
                  </a:lnTo>
                  <a:lnTo>
                    <a:pt x="1291" y="56"/>
                  </a:lnTo>
                  <a:lnTo>
                    <a:pt x="1226" y="43"/>
                  </a:lnTo>
                  <a:lnTo>
                    <a:pt x="1192" y="39"/>
                  </a:lnTo>
                  <a:lnTo>
                    <a:pt x="1158" y="35"/>
                  </a:lnTo>
                  <a:lnTo>
                    <a:pt x="1123" y="32"/>
                  </a:lnTo>
                  <a:lnTo>
                    <a:pt x="1087" y="32"/>
                  </a:lnTo>
                  <a:lnTo>
                    <a:pt x="1051" y="31"/>
                  </a:lnTo>
                  <a:close/>
                  <a:moveTo>
                    <a:pt x="1046" y="0"/>
                  </a:moveTo>
                  <a:lnTo>
                    <a:pt x="1064" y="0"/>
                  </a:lnTo>
                  <a:lnTo>
                    <a:pt x="1088" y="1"/>
                  </a:lnTo>
                  <a:lnTo>
                    <a:pt x="1123" y="1"/>
                  </a:lnTo>
                  <a:lnTo>
                    <a:pt x="1158" y="4"/>
                  </a:lnTo>
                  <a:lnTo>
                    <a:pt x="1192" y="8"/>
                  </a:lnTo>
                  <a:lnTo>
                    <a:pt x="1230" y="14"/>
                  </a:lnTo>
                  <a:lnTo>
                    <a:pt x="1297" y="26"/>
                  </a:lnTo>
                  <a:lnTo>
                    <a:pt x="1304" y="27"/>
                  </a:lnTo>
                  <a:lnTo>
                    <a:pt x="1370" y="44"/>
                  </a:lnTo>
                  <a:lnTo>
                    <a:pt x="1436" y="66"/>
                  </a:lnTo>
                  <a:lnTo>
                    <a:pt x="1468" y="79"/>
                  </a:lnTo>
                  <a:lnTo>
                    <a:pt x="1499" y="93"/>
                  </a:lnTo>
                  <a:lnTo>
                    <a:pt x="1530" y="106"/>
                  </a:lnTo>
                  <a:lnTo>
                    <a:pt x="1544" y="113"/>
                  </a:lnTo>
                  <a:lnTo>
                    <a:pt x="1558" y="121"/>
                  </a:lnTo>
                  <a:lnTo>
                    <a:pt x="1558" y="121"/>
                  </a:lnTo>
                  <a:lnTo>
                    <a:pt x="1573" y="128"/>
                  </a:lnTo>
                  <a:lnTo>
                    <a:pt x="1575" y="129"/>
                  </a:lnTo>
                  <a:lnTo>
                    <a:pt x="1589" y="137"/>
                  </a:lnTo>
                  <a:lnTo>
                    <a:pt x="1617" y="155"/>
                  </a:lnTo>
                  <a:lnTo>
                    <a:pt x="1669" y="188"/>
                  </a:lnTo>
                  <a:lnTo>
                    <a:pt x="1673" y="191"/>
                  </a:lnTo>
                  <a:lnTo>
                    <a:pt x="1700" y="209"/>
                  </a:lnTo>
                  <a:lnTo>
                    <a:pt x="1723" y="227"/>
                  </a:lnTo>
                  <a:lnTo>
                    <a:pt x="1771" y="267"/>
                  </a:lnTo>
                  <a:lnTo>
                    <a:pt x="1813" y="307"/>
                  </a:lnTo>
                  <a:lnTo>
                    <a:pt x="1853" y="347"/>
                  </a:lnTo>
                  <a:lnTo>
                    <a:pt x="1890" y="391"/>
                  </a:lnTo>
                  <a:lnTo>
                    <a:pt x="1889" y="391"/>
                  </a:lnTo>
                  <a:lnTo>
                    <a:pt x="1921" y="430"/>
                  </a:lnTo>
                  <a:lnTo>
                    <a:pt x="1950" y="471"/>
                  </a:lnTo>
                  <a:lnTo>
                    <a:pt x="1953" y="476"/>
                  </a:lnTo>
                  <a:lnTo>
                    <a:pt x="1980" y="516"/>
                  </a:lnTo>
                  <a:lnTo>
                    <a:pt x="2001" y="555"/>
                  </a:lnTo>
                  <a:lnTo>
                    <a:pt x="2013" y="577"/>
                  </a:lnTo>
                  <a:lnTo>
                    <a:pt x="2022" y="595"/>
                  </a:lnTo>
                  <a:lnTo>
                    <a:pt x="2022" y="596"/>
                  </a:lnTo>
                  <a:lnTo>
                    <a:pt x="2023" y="596"/>
                  </a:lnTo>
                  <a:lnTo>
                    <a:pt x="2024" y="600"/>
                  </a:lnTo>
                  <a:lnTo>
                    <a:pt x="2152" y="540"/>
                  </a:lnTo>
                  <a:lnTo>
                    <a:pt x="2172" y="530"/>
                  </a:lnTo>
                  <a:lnTo>
                    <a:pt x="2172" y="582"/>
                  </a:lnTo>
                  <a:lnTo>
                    <a:pt x="2172" y="591"/>
                  </a:lnTo>
                  <a:lnTo>
                    <a:pt x="2171" y="626"/>
                  </a:lnTo>
                  <a:lnTo>
                    <a:pt x="2164" y="696"/>
                  </a:lnTo>
                  <a:lnTo>
                    <a:pt x="2154" y="764"/>
                  </a:lnTo>
                  <a:lnTo>
                    <a:pt x="2153" y="771"/>
                  </a:lnTo>
                  <a:lnTo>
                    <a:pt x="2138" y="836"/>
                  </a:lnTo>
                  <a:lnTo>
                    <a:pt x="2119" y="899"/>
                  </a:lnTo>
                  <a:lnTo>
                    <a:pt x="2097" y="960"/>
                  </a:lnTo>
                  <a:lnTo>
                    <a:pt x="2071" y="1018"/>
                  </a:lnTo>
                  <a:lnTo>
                    <a:pt x="2041" y="1074"/>
                  </a:lnTo>
                  <a:lnTo>
                    <a:pt x="2029" y="1096"/>
                  </a:lnTo>
                  <a:lnTo>
                    <a:pt x="2015" y="1074"/>
                  </a:lnTo>
                  <a:lnTo>
                    <a:pt x="1982" y="1021"/>
                  </a:lnTo>
                  <a:lnTo>
                    <a:pt x="1982" y="1021"/>
                  </a:lnTo>
                  <a:lnTo>
                    <a:pt x="1951" y="979"/>
                  </a:lnTo>
                  <a:lnTo>
                    <a:pt x="1913" y="934"/>
                  </a:lnTo>
                  <a:lnTo>
                    <a:pt x="1875" y="894"/>
                  </a:lnTo>
                  <a:lnTo>
                    <a:pt x="1834" y="858"/>
                  </a:lnTo>
                  <a:lnTo>
                    <a:pt x="1795" y="827"/>
                  </a:lnTo>
                  <a:lnTo>
                    <a:pt x="1754" y="800"/>
                  </a:lnTo>
                  <a:lnTo>
                    <a:pt x="1709" y="774"/>
                  </a:lnTo>
                  <a:lnTo>
                    <a:pt x="1682" y="759"/>
                  </a:lnTo>
                  <a:lnTo>
                    <a:pt x="1710" y="747"/>
                  </a:lnTo>
                  <a:lnTo>
                    <a:pt x="1836" y="688"/>
                  </a:lnTo>
                  <a:lnTo>
                    <a:pt x="1836" y="687"/>
                  </a:lnTo>
                  <a:lnTo>
                    <a:pt x="1820" y="655"/>
                  </a:lnTo>
                  <a:lnTo>
                    <a:pt x="1799" y="621"/>
                  </a:lnTo>
                  <a:lnTo>
                    <a:pt x="1779" y="587"/>
                  </a:lnTo>
                  <a:lnTo>
                    <a:pt x="1779" y="587"/>
                  </a:lnTo>
                  <a:lnTo>
                    <a:pt x="1758" y="557"/>
                  </a:lnTo>
                  <a:lnTo>
                    <a:pt x="1731" y="522"/>
                  </a:lnTo>
                  <a:lnTo>
                    <a:pt x="1731" y="522"/>
                  </a:lnTo>
                  <a:lnTo>
                    <a:pt x="1701" y="489"/>
                  </a:lnTo>
                  <a:lnTo>
                    <a:pt x="1667" y="454"/>
                  </a:lnTo>
                  <a:lnTo>
                    <a:pt x="1632" y="421"/>
                  </a:lnTo>
                  <a:lnTo>
                    <a:pt x="1595" y="390"/>
                  </a:lnTo>
                  <a:lnTo>
                    <a:pt x="1556" y="361"/>
                  </a:lnTo>
                  <a:lnTo>
                    <a:pt x="1556" y="361"/>
                  </a:lnTo>
                  <a:lnTo>
                    <a:pt x="1509" y="330"/>
                  </a:lnTo>
                  <a:lnTo>
                    <a:pt x="1500" y="325"/>
                  </a:lnTo>
                  <a:lnTo>
                    <a:pt x="1500" y="326"/>
                  </a:lnTo>
                  <a:lnTo>
                    <a:pt x="1487" y="318"/>
                  </a:lnTo>
                  <a:lnTo>
                    <a:pt x="1475" y="311"/>
                  </a:lnTo>
                  <a:lnTo>
                    <a:pt x="1475" y="310"/>
                  </a:lnTo>
                  <a:lnTo>
                    <a:pt x="1464" y="305"/>
                  </a:lnTo>
                  <a:lnTo>
                    <a:pt x="1463" y="305"/>
                  </a:lnTo>
                  <a:lnTo>
                    <a:pt x="1452" y="299"/>
                  </a:lnTo>
                  <a:lnTo>
                    <a:pt x="1440" y="294"/>
                  </a:lnTo>
                  <a:lnTo>
                    <a:pt x="1440" y="294"/>
                  </a:lnTo>
                  <a:lnTo>
                    <a:pt x="1427" y="288"/>
                  </a:lnTo>
                  <a:lnTo>
                    <a:pt x="1415" y="282"/>
                  </a:lnTo>
                  <a:lnTo>
                    <a:pt x="1405" y="277"/>
                  </a:lnTo>
                  <a:lnTo>
                    <a:pt x="1415" y="281"/>
                  </a:lnTo>
                  <a:lnTo>
                    <a:pt x="1362" y="260"/>
                  </a:lnTo>
                  <a:lnTo>
                    <a:pt x="1308" y="242"/>
                  </a:lnTo>
                  <a:lnTo>
                    <a:pt x="1252" y="228"/>
                  </a:lnTo>
                  <a:lnTo>
                    <a:pt x="1252" y="228"/>
                  </a:lnTo>
                  <a:lnTo>
                    <a:pt x="1198" y="217"/>
                  </a:lnTo>
                  <a:lnTo>
                    <a:pt x="1198" y="217"/>
                  </a:lnTo>
                  <a:lnTo>
                    <a:pt x="1142" y="211"/>
                  </a:lnTo>
                  <a:lnTo>
                    <a:pt x="1113" y="209"/>
                  </a:lnTo>
                  <a:lnTo>
                    <a:pt x="1084" y="209"/>
                  </a:lnTo>
                  <a:lnTo>
                    <a:pt x="1054" y="207"/>
                  </a:lnTo>
                  <a:lnTo>
                    <a:pt x="1024" y="209"/>
                  </a:lnTo>
                  <a:lnTo>
                    <a:pt x="1024" y="207"/>
                  </a:lnTo>
                  <a:lnTo>
                    <a:pt x="1009" y="210"/>
                  </a:lnTo>
                  <a:lnTo>
                    <a:pt x="994" y="211"/>
                  </a:lnTo>
                  <a:lnTo>
                    <a:pt x="994" y="210"/>
                  </a:lnTo>
                  <a:lnTo>
                    <a:pt x="979" y="212"/>
                  </a:lnTo>
                  <a:lnTo>
                    <a:pt x="979" y="212"/>
                  </a:lnTo>
                  <a:lnTo>
                    <a:pt x="977" y="212"/>
                  </a:lnTo>
                  <a:lnTo>
                    <a:pt x="966" y="213"/>
                  </a:lnTo>
                  <a:lnTo>
                    <a:pt x="934" y="218"/>
                  </a:lnTo>
                  <a:lnTo>
                    <a:pt x="908" y="222"/>
                  </a:lnTo>
                  <a:lnTo>
                    <a:pt x="854" y="234"/>
                  </a:lnTo>
                  <a:lnTo>
                    <a:pt x="797" y="250"/>
                  </a:lnTo>
                  <a:lnTo>
                    <a:pt x="742" y="271"/>
                  </a:lnTo>
                  <a:lnTo>
                    <a:pt x="688" y="295"/>
                  </a:lnTo>
                  <a:lnTo>
                    <a:pt x="637" y="322"/>
                  </a:lnTo>
                  <a:lnTo>
                    <a:pt x="588" y="352"/>
                  </a:lnTo>
                  <a:lnTo>
                    <a:pt x="588" y="352"/>
                  </a:lnTo>
                  <a:lnTo>
                    <a:pt x="545" y="383"/>
                  </a:lnTo>
                  <a:lnTo>
                    <a:pt x="504" y="416"/>
                  </a:lnTo>
                  <a:lnTo>
                    <a:pt x="464" y="453"/>
                  </a:lnTo>
                  <a:lnTo>
                    <a:pt x="427" y="491"/>
                  </a:lnTo>
                  <a:lnTo>
                    <a:pt x="397" y="526"/>
                  </a:lnTo>
                  <a:lnTo>
                    <a:pt x="396" y="530"/>
                  </a:lnTo>
                  <a:lnTo>
                    <a:pt x="364" y="571"/>
                  </a:lnTo>
                  <a:lnTo>
                    <a:pt x="340" y="608"/>
                  </a:lnTo>
                  <a:lnTo>
                    <a:pt x="340" y="608"/>
                  </a:lnTo>
                  <a:lnTo>
                    <a:pt x="316" y="648"/>
                  </a:lnTo>
                  <a:lnTo>
                    <a:pt x="294" y="689"/>
                  </a:lnTo>
                  <a:lnTo>
                    <a:pt x="277" y="728"/>
                  </a:lnTo>
                  <a:lnTo>
                    <a:pt x="261" y="766"/>
                  </a:lnTo>
                  <a:lnTo>
                    <a:pt x="248" y="804"/>
                  </a:lnTo>
                  <a:lnTo>
                    <a:pt x="238" y="839"/>
                  </a:lnTo>
                  <a:lnTo>
                    <a:pt x="229" y="874"/>
                  </a:lnTo>
                  <a:lnTo>
                    <a:pt x="223" y="902"/>
                  </a:lnTo>
                  <a:lnTo>
                    <a:pt x="218" y="929"/>
                  </a:lnTo>
                  <a:lnTo>
                    <a:pt x="214" y="959"/>
                  </a:lnTo>
                  <a:lnTo>
                    <a:pt x="213" y="965"/>
                  </a:lnTo>
                  <a:lnTo>
                    <a:pt x="214" y="960"/>
                  </a:lnTo>
                  <a:lnTo>
                    <a:pt x="213" y="969"/>
                  </a:lnTo>
                  <a:lnTo>
                    <a:pt x="212" y="982"/>
                  </a:lnTo>
                  <a:lnTo>
                    <a:pt x="210" y="992"/>
                  </a:lnTo>
                  <a:lnTo>
                    <a:pt x="210" y="994"/>
                  </a:lnTo>
                  <a:lnTo>
                    <a:pt x="209" y="1005"/>
                  </a:lnTo>
                  <a:lnTo>
                    <a:pt x="209" y="1013"/>
                  </a:lnTo>
                  <a:lnTo>
                    <a:pt x="208" y="1022"/>
                  </a:lnTo>
                  <a:lnTo>
                    <a:pt x="208" y="1022"/>
                  </a:lnTo>
                  <a:lnTo>
                    <a:pt x="208" y="1037"/>
                  </a:lnTo>
                  <a:lnTo>
                    <a:pt x="207" y="1050"/>
                  </a:lnTo>
                  <a:lnTo>
                    <a:pt x="207" y="1064"/>
                  </a:lnTo>
                  <a:lnTo>
                    <a:pt x="206" y="1068"/>
                  </a:lnTo>
                  <a:lnTo>
                    <a:pt x="205" y="1082"/>
                  </a:lnTo>
                  <a:lnTo>
                    <a:pt x="0" y="1082"/>
                  </a:lnTo>
                  <a:lnTo>
                    <a:pt x="0" y="1022"/>
                  </a:lnTo>
                  <a:lnTo>
                    <a:pt x="2" y="1013"/>
                  </a:lnTo>
                  <a:lnTo>
                    <a:pt x="2" y="1002"/>
                  </a:lnTo>
                  <a:lnTo>
                    <a:pt x="3" y="990"/>
                  </a:lnTo>
                  <a:lnTo>
                    <a:pt x="3" y="989"/>
                  </a:lnTo>
                  <a:lnTo>
                    <a:pt x="4" y="965"/>
                  </a:lnTo>
                  <a:lnTo>
                    <a:pt x="9" y="933"/>
                  </a:lnTo>
                  <a:lnTo>
                    <a:pt x="9" y="933"/>
                  </a:lnTo>
                  <a:lnTo>
                    <a:pt x="12" y="903"/>
                  </a:lnTo>
                  <a:lnTo>
                    <a:pt x="19" y="866"/>
                  </a:lnTo>
                  <a:lnTo>
                    <a:pt x="20" y="860"/>
                  </a:lnTo>
                  <a:lnTo>
                    <a:pt x="28" y="821"/>
                  </a:lnTo>
                  <a:lnTo>
                    <a:pt x="39" y="782"/>
                  </a:lnTo>
                  <a:lnTo>
                    <a:pt x="39" y="782"/>
                  </a:lnTo>
                  <a:lnTo>
                    <a:pt x="51" y="738"/>
                  </a:lnTo>
                  <a:lnTo>
                    <a:pt x="67" y="693"/>
                  </a:lnTo>
                  <a:lnTo>
                    <a:pt x="85" y="646"/>
                  </a:lnTo>
                  <a:lnTo>
                    <a:pt x="108" y="598"/>
                  </a:lnTo>
                  <a:lnTo>
                    <a:pt x="132" y="549"/>
                  </a:lnTo>
                  <a:lnTo>
                    <a:pt x="162" y="501"/>
                  </a:lnTo>
                  <a:lnTo>
                    <a:pt x="166" y="497"/>
                  </a:lnTo>
                  <a:lnTo>
                    <a:pt x="198" y="447"/>
                  </a:lnTo>
                  <a:lnTo>
                    <a:pt x="235" y="400"/>
                  </a:lnTo>
                  <a:lnTo>
                    <a:pt x="275" y="351"/>
                  </a:lnTo>
                  <a:lnTo>
                    <a:pt x="319" y="305"/>
                  </a:lnTo>
                  <a:lnTo>
                    <a:pt x="368" y="260"/>
                  </a:lnTo>
                  <a:lnTo>
                    <a:pt x="420" y="218"/>
                  </a:lnTo>
                  <a:lnTo>
                    <a:pt x="474" y="180"/>
                  </a:lnTo>
                  <a:lnTo>
                    <a:pt x="479" y="176"/>
                  </a:lnTo>
                  <a:lnTo>
                    <a:pt x="535" y="142"/>
                  </a:lnTo>
                  <a:lnTo>
                    <a:pt x="535" y="142"/>
                  </a:lnTo>
                  <a:lnTo>
                    <a:pt x="552" y="132"/>
                  </a:lnTo>
                  <a:lnTo>
                    <a:pt x="567" y="124"/>
                  </a:lnTo>
                  <a:lnTo>
                    <a:pt x="598" y="109"/>
                  </a:lnTo>
                  <a:lnTo>
                    <a:pt x="604" y="105"/>
                  </a:lnTo>
                  <a:lnTo>
                    <a:pt x="614" y="100"/>
                  </a:lnTo>
                  <a:lnTo>
                    <a:pt x="629" y="94"/>
                  </a:lnTo>
                  <a:lnTo>
                    <a:pt x="631" y="93"/>
                  </a:lnTo>
                  <a:lnTo>
                    <a:pt x="660" y="80"/>
                  </a:lnTo>
                  <a:lnTo>
                    <a:pt x="664" y="79"/>
                  </a:lnTo>
                  <a:lnTo>
                    <a:pt x="679" y="72"/>
                  </a:lnTo>
                  <a:lnTo>
                    <a:pt x="692" y="67"/>
                  </a:lnTo>
                  <a:lnTo>
                    <a:pt x="697" y="66"/>
                  </a:lnTo>
                  <a:lnTo>
                    <a:pt x="712" y="61"/>
                  </a:lnTo>
                  <a:lnTo>
                    <a:pt x="730" y="55"/>
                  </a:lnTo>
                  <a:lnTo>
                    <a:pt x="747" y="49"/>
                  </a:lnTo>
                  <a:lnTo>
                    <a:pt x="750" y="48"/>
                  </a:lnTo>
                  <a:lnTo>
                    <a:pt x="766" y="43"/>
                  </a:lnTo>
                  <a:lnTo>
                    <a:pt x="766" y="44"/>
                  </a:lnTo>
                  <a:lnTo>
                    <a:pt x="799" y="34"/>
                  </a:lnTo>
                  <a:lnTo>
                    <a:pt x="802" y="33"/>
                  </a:lnTo>
                  <a:lnTo>
                    <a:pt x="835" y="25"/>
                  </a:lnTo>
                  <a:lnTo>
                    <a:pt x="831" y="26"/>
                  </a:lnTo>
                  <a:lnTo>
                    <a:pt x="836" y="25"/>
                  </a:lnTo>
                  <a:lnTo>
                    <a:pt x="853" y="22"/>
                  </a:lnTo>
                  <a:lnTo>
                    <a:pt x="871" y="18"/>
                  </a:lnTo>
                  <a:lnTo>
                    <a:pt x="891" y="15"/>
                  </a:lnTo>
                  <a:lnTo>
                    <a:pt x="908" y="12"/>
                  </a:lnTo>
                  <a:lnTo>
                    <a:pt x="942" y="8"/>
                  </a:lnTo>
                  <a:lnTo>
                    <a:pt x="942" y="8"/>
                  </a:lnTo>
                  <a:lnTo>
                    <a:pt x="962" y="5"/>
                  </a:lnTo>
                  <a:lnTo>
                    <a:pt x="979" y="4"/>
                  </a:lnTo>
                  <a:lnTo>
                    <a:pt x="997" y="2"/>
                  </a:lnTo>
                  <a:lnTo>
                    <a:pt x="1016" y="2"/>
                  </a:lnTo>
                  <a:lnTo>
                    <a:pt x="1046" y="0"/>
                  </a:lnTo>
                  <a:close/>
                </a:path>
              </a:pathLst>
            </a:custGeom>
            <a:solidFill>
              <a:schemeClr val="tx1"/>
            </a:solidFill>
            <a:ln w="0">
              <a:solidFill>
                <a:srgbClr val="FFFFFF"/>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8" name="Freeform 12"/>
            <p:cNvSpPr>
              <a:spLocks/>
            </p:cNvSpPr>
            <p:nvPr/>
          </p:nvSpPr>
          <p:spPr bwMode="auto">
            <a:xfrm>
              <a:off x="1031" y="1732"/>
              <a:ext cx="1071" cy="526"/>
            </a:xfrm>
            <a:custGeom>
              <a:avLst/>
              <a:gdLst>
                <a:gd name="T0" fmla="*/ 205 w 2142"/>
                <a:gd name="T1" fmla="*/ 112 h 1051"/>
                <a:gd name="T2" fmla="*/ 342 w 2142"/>
                <a:gd name="T3" fmla="*/ 243 h 1051"/>
                <a:gd name="T4" fmla="*/ 301 w 2142"/>
                <a:gd name="T5" fmla="*/ 372 h 1051"/>
                <a:gd name="T6" fmla="*/ 302 w 2142"/>
                <a:gd name="T7" fmla="*/ 375 h 1051"/>
                <a:gd name="T8" fmla="*/ 308 w 2142"/>
                <a:gd name="T9" fmla="*/ 386 h 1051"/>
                <a:gd name="T10" fmla="*/ 350 w 2142"/>
                <a:gd name="T11" fmla="*/ 463 h 1051"/>
                <a:gd name="T12" fmla="*/ 456 w 2142"/>
                <a:gd name="T13" fmla="*/ 600 h 1051"/>
                <a:gd name="T14" fmla="*/ 594 w 2142"/>
                <a:gd name="T15" fmla="*/ 719 h 1051"/>
                <a:gd name="T16" fmla="*/ 675 w 2142"/>
                <a:gd name="T17" fmla="*/ 769 h 1051"/>
                <a:gd name="T18" fmla="*/ 737 w 2142"/>
                <a:gd name="T19" fmla="*/ 798 h 1051"/>
                <a:gd name="T20" fmla="*/ 898 w 2142"/>
                <a:gd name="T21" fmla="*/ 852 h 1051"/>
                <a:gd name="T22" fmla="*/ 1074 w 2142"/>
                <a:gd name="T23" fmla="*/ 874 h 1051"/>
                <a:gd name="T24" fmla="*/ 1163 w 2142"/>
                <a:gd name="T25" fmla="*/ 871 h 1051"/>
                <a:gd name="T26" fmla="*/ 1326 w 2142"/>
                <a:gd name="T27" fmla="*/ 842 h 1051"/>
                <a:gd name="T28" fmla="*/ 1511 w 2142"/>
                <a:gd name="T29" fmla="*/ 766 h 1051"/>
                <a:gd name="T30" fmla="*/ 1677 w 2142"/>
                <a:gd name="T31" fmla="*/ 649 h 1051"/>
                <a:gd name="T32" fmla="*/ 1814 w 2142"/>
                <a:gd name="T33" fmla="*/ 492 h 1051"/>
                <a:gd name="T34" fmla="*/ 1900 w 2142"/>
                <a:gd name="T35" fmla="*/ 331 h 1051"/>
                <a:gd name="T36" fmla="*/ 1945 w 2142"/>
                <a:gd name="T37" fmla="*/ 187 h 1051"/>
                <a:gd name="T38" fmla="*/ 1961 w 2142"/>
                <a:gd name="T39" fmla="*/ 85 h 1051"/>
                <a:gd name="T40" fmla="*/ 1964 w 2142"/>
                <a:gd name="T41" fmla="*/ 36 h 1051"/>
                <a:gd name="T42" fmla="*/ 1965 w 2142"/>
                <a:gd name="T43" fmla="*/ 3 h 1051"/>
                <a:gd name="T44" fmla="*/ 2142 w 2142"/>
                <a:gd name="T45" fmla="*/ 4 h 1051"/>
                <a:gd name="T46" fmla="*/ 2141 w 2142"/>
                <a:gd name="T47" fmla="*/ 52 h 1051"/>
                <a:gd name="T48" fmla="*/ 2134 w 2142"/>
                <a:gd name="T49" fmla="*/ 131 h 1051"/>
                <a:gd name="T50" fmla="*/ 2104 w 2142"/>
                <a:gd name="T51" fmla="*/ 279 h 1051"/>
                <a:gd name="T52" fmla="*/ 2035 w 2142"/>
                <a:gd name="T53" fmla="*/ 461 h 1051"/>
                <a:gd name="T54" fmla="*/ 1911 w 2142"/>
                <a:gd name="T55" fmla="*/ 656 h 1051"/>
                <a:gd name="T56" fmla="*/ 1778 w 2142"/>
                <a:gd name="T57" fmla="*/ 794 h 1051"/>
                <a:gd name="T58" fmla="*/ 1613 w 2142"/>
                <a:gd name="T59" fmla="*/ 912 h 1051"/>
                <a:gd name="T60" fmla="*/ 1520 w 2142"/>
                <a:gd name="T61" fmla="*/ 959 h 1051"/>
                <a:gd name="T62" fmla="*/ 1422 w 2142"/>
                <a:gd name="T63" fmla="*/ 997 h 1051"/>
                <a:gd name="T64" fmla="*/ 1354 w 2142"/>
                <a:gd name="T65" fmla="*/ 1018 h 1051"/>
                <a:gd name="T66" fmla="*/ 1284 w 2142"/>
                <a:gd name="T67" fmla="*/ 1033 h 1051"/>
                <a:gd name="T68" fmla="*/ 1177 w 2142"/>
                <a:gd name="T69" fmla="*/ 1047 h 1051"/>
                <a:gd name="T70" fmla="*/ 1070 w 2142"/>
                <a:gd name="T71" fmla="*/ 1050 h 1051"/>
                <a:gd name="T72" fmla="*/ 859 w 2142"/>
                <a:gd name="T73" fmla="*/ 1024 h 1051"/>
                <a:gd name="T74" fmla="*/ 664 w 2142"/>
                <a:gd name="T75" fmla="*/ 960 h 1051"/>
                <a:gd name="T76" fmla="*/ 590 w 2142"/>
                <a:gd name="T77" fmla="*/ 924 h 1051"/>
                <a:gd name="T78" fmla="*/ 495 w 2142"/>
                <a:gd name="T79" fmla="*/ 864 h 1051"/>
                <a:gd name="T80" fmla="*/ 327 w 2142"/>
                <a:gd name="T81" fmla="*/ 722 h 1051"/>
                <a:gd name="T82" fmla="*/ 201 w 2142"/>
                <a:gd name="T83" fmla="*/ 556 h 1051"/>
                <a:gd name="T84" fmla="*/ 149 w 2142"/>
                <a:gd name="T85" fmla="*/ 464 h 1051"/>
                <a:gd name="T86" fmla="*/ 142 w 2142"/>
                <a:gd name="T87" fmla="*/ 451 h 1051"/>
                <a:gd name="T88" fmla="*/ 140 w 2142"/>
                <a:gd name="T89" fmla="*/ 446 h 1051"/>
                <a:gd name="T90" fmla="*/ 10 w 2142"/>
                <a:gd name="T91" fmla="*/ 350 h 1051"/>
                <a:gd name="T92" fmla="*/ 68 w 2142"/>
                <a:gd name="T93" fmla="*/ 129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1">
                  <a:moveTo>
                    <a:pt x="130" y="0"/>
                  </a:moveTo>
                  <a:lnTo>
                    <a:pt x="166" y="58"/>
                  </a:lnTo>
                  <a:lnTo>
                    <a:pt x="205" y="112"/>
                  </a:lnTo>
                  <a:lnTo>
                    <a:pt x="249" y="160"/>
                  </a:lnTo>
                  <a:lnTo>
                    <a:pt x="294" y="204"/>
                  </a:lnTo>
                  <a:lnTo>
                    <a:pt x="342" y="243"/>
                  </a:lnTo>
                  <a:lnTo>
                    <a:pt x="391" y="276"/>
                  </a:lnTo>
                  <a:lnTo>
                    <a:pt x="441" y="305"/>
                  </a:lnTo>
                  <a:lnTo>
                    <a:pt x="301" y="372"/>
                  </a:lnTo>
                  <a:lnTo>
                    <a:pt x="301" y="372"/>
                  </a:lnTo>
                  <a:lnTo>
                    <a:pt x="301" y="373"/>
                  </a:lnTo>
                  <a:lnTo>
                    <a:pt x="302" y="375"/>
                  </a:lnTo>
                  <a:lnTo>
                    <a:pt x="303" y="378"/>
                  </a:lnTo>
                  <a:lnTo>
                    <a:pt x="305" y="382"/>
                  </a:lnTo>
                  <a:lnTo>
                    <a:pt x="308" y="386"/>
                  </a:lnTo>
                  <a:lnTo>
                    <a:pt x="316" y="401"/>
                  </a:lnTo>
                  <a:lnTo>
                    <a:pt x="325" y="420"/>
                  </a:lnTo>
                  <a:lnTo>
                    <a:pt x="350" y="463"/>
                  </a:lnTo>
                  <a:lnTo>
                    <a:pt x="380" y="508"/>
                  </a:lnTo>
                  <a:lnTo>
                    <a:pt x="415" y="554"/>
                  </a:lnTo>
                  <a:lnTo>
                    <a:pt x="456" y="600"/>
                  </a:lnTo>
                  <a:lnTo>
                    <a:pt x="501" y="645"/>
                  </a:lnTo>
                  <a:lnTo>
                    <a:pt x="553" y="688"/>
                  </a:lnTo>
                  <a:lnTo>
                    <a:pt x="594" y="719"/>
                  </a:lnTo>
                  <a:lnTo>
                    <a:pt x="639" y="748"/>
                  </a:lnTo>
                  <a:lnTo>
                    <a:pt x="663" y="762"/>
                  </a:lnTo>
                  <a:lnTo>
                    <a:pt x="675" y="769"/>
                  </a:lnTo>
                  <a:lnTo>
                    <a:pt x="686" y="774"/>
                  </a:lnTo>
                  <a:lnTo>
                    <a:pt x="711" y="787"/>
                  </a:lnTo>
                  <a:lnTo>
                    <a:pt x="737" y="798"/>
                  </a:lnTo>
                  <a:lnTo>
                    <a:pt x="788" y="820"/>
                  </a:lnTo>
                  <a:lnTo>
                    <a:pt x="842" y="839"/>
                  </a:lnTo>
                  <a:lnTo>
                    <a:pt x="898" y="852"/>
                  </a:lnTo>
                  <a:lnTo>
                    <a:pt x="956" y="864"/>
                  </a:lnTo>
                  <a:lnTo>
                    <a:pt x="1014" y="871"/>
                  </a:lnTo>
                  <a:lnTo>
                    <a:pt x="1074" y="874"/>
                  </a:lnTo>
                  <a:lnTo>
                    <a:pt x="1104" y="874"/>
                  </a:lnTo>
                  <a:lnTo>
                    <a:pt x="1134" y="873"/>
                  </a:lnTo>
                  <a:lnTo>
                    <a:pt x="1163" y="871"/>
                  </a:lnTo>
                  <a:lnTo>
                    <a:pt x="1192" y="868"/>
                  </a:lnTo>
                  <a:lnTo>
                    <a:pt x="1260" y="858"/>
                  </a:lnTo>
                  <a:lnTo>
                    <a:pt x="1326" y="842"/>
                  </a:lnTo>
                  <a:lnTo>
                    <a:pt x="1391" y="821"/>
                  </a:lnTo>
                  <a:lnTo>
                    <a:pt x="1453" y="796"/>
                  </a:lnTo>
                  <a:lnTo>
                    <a:pt x="1511" y="766"/>
                  </a:lnTo>
                  <a:lnTo>
                    <a:pt x="1567" y="733"/>
                  </a:lnTo>
                  <a:lnTo>
                    <a:pt x="1620" y="696"/>
                  </a:lnTo>
                  <a:lnTo>
                    <a:pt x="1677" y="649"/>
                  </a:lnTo>
                  <a:lnTo>
                    <a:pt x="1728" y="599"/>
                  </a:lnTo>
                  <a:lnTo>
                    <a:pt x="1774" y="546"/>
                  </a:lnTo>
                  <a:lnTo>
                    <a:pt x="1814" y="492"/>
                  </a:lnTo>
                  <a:lnTo>
                    <a:pt x="1848" y="438"/>
                  </a:lnTo>
                  <a:lnTo>
                    <a:pt x="1877" y="384"/>
                  </a:lnTo>
                  <a:lnTo>
                    <a:pt x="1900" y="331"/>
                  </a:lnTo>
                  <a:lnTo>
                    <a:pt x="1919" y="280"/>
                  </a:lnTo>
                  <a:lnTo>
                    <a:pt x="1934" y="232"/>
                  </a:lnTo>
                  <a:lnTo>
                    <a:pt x="1945" y="187"/>
                  </a:lnTo>
                  <a:lnTo>
                    <a:pt x="1953" y="145"/>
                  </a:lnTo>
                  <a:lnTo>
                    <a:pt x="1958" y="109"/>
                  </a:lnTo>
                  <a:lnTo>
                    <a:pt x="1961" y="85"/>
                  </a:lnTo>
                  <a:lnTo>
                    <a:pt x="1963" y="63"/>
                  </a:lnTo>
                  <a:lnTo>
                    <a:pt x="1964" y="44"/>
                  </a:lnTo>
                  <a:lnTo>
                    <a:pt x="1964" y="36"/>
                  </a:lnTo>
                  <a:lnTo>
                    <a:pt x="1964" y="28"/>
                  </a:lnTo>
                  <a:lnTo>
                    <a:pt x="1965" y="13"/>
                  </a:lnTo>
                  <a:lnTo>
                    <a:pt x="1965" y="3"/>
                  </a:lnTo>
                  <a:lnTo>
                    <a:pt x="1965" y="0"/>
                  </a:lnTo>
                  <a:lnTo>
                    <a:pt x="2142" y="0"/>
                  </a:lnTo>
                  <a:lnTo>
                    <a:pt x="2142" y="4"/>
                  </a:lnTo>
                  <a:lnTo>
                    <a:pt x="2141" y="16"/>
                  </a:lnTo>
                  <a:lnTo>
                    <a:pt x="2141" y="34"/>
                  </a:lnTo>
                  <a:lnTo>
                    <a:pt x="2141" y="52"/>
                  </a:lnTo>
                  <a:lnTo>
                    <a:pt x="2139" y="75"/>
                  </a:lnTo>
                  <a:lnTo>
                    <a:pt x="2136" y="102"/>
                  </a:lnTo>
                  <a:lnTo>
                    <a:pt x="2134" y="131"/>
                  </a:lnTo>
                  <a:lnTo>
                    <a:pt x="2127" y="175"/>
                  </a:lnTo>
                  <a:lnTo>
                    <a:pt x="2118" y="225"/>
                  </a:lnTo>
                  <a:lnTo>
                    <a:pt x="2104" y="279"/>
                  </a:lnTo>
                  <a:lnTo>
                    <a:pt x="2087" y="337"/>
                  </a:lnTo>
                  <a:lnTo>
                    <a:pt x="2064" y="398"/>
                  </a:lnTo>
                  <a:lnTo>
                    <a:pt x="2035" y="461"/>
                  </a:lnTo>
                  <a:lnTo>
                    <a:pt x="2001" y="526"/>
                  </a:lnTo>
                  <a:lnTo>
                    <a:pt x="1960" y="592"/>
                  </a:lnTo>
                  <a:lnTo>
                    <a:pt x="1911" y="656"/>
                  </a:lnTo>
                  <a:lnTo>
                    <a:pt x="1871" y="704"/>
                  </a:lnTo>
                  <a:lnTo>
                    <a:pt x="1827" y="750"/>
                  </a:lnTo>
                  <a:lnTo>
                    <a:pt x="1778" y="794"/>
                  </a:lnTo>
                  <a:lnTo>
                    <a:pt x="1727" y="836"/>
                  </a:lnTo>
                  <a:lnTo>
                    <a:pt x="1672" y="875"/>
                  </a:lnTo>
                  <a:lnTo>
                    <a:pt x="1613" y="912"/>
                  </a:lnTo>
                  <a:lnTo>
                    <a:pt x="1583" y="928"/>
                  </a:lnTo>
                  <a:lnTo>
                    <a:pt x="1552" y="944"/>
                  </a:lnTo>
                  <a:lnTo>
                    <a:pt x="1520" y="959"/>
                  </a:lnTo>
                  <a:lnTo>
                    <a:pt x="1488" y="973"/>
                  </a:lnTo>
                  <a:lnTo>
                    <a:pt x="1455" y="985"/>
                  </a:lnTo>
                  <a:lnTo>
                    <a:pt x="1422" y="997"/>
                  </a:lnTo>
                  <a:lnTo>
                    <a:pt x="1404" y="1003"/>
                  </a:lnTo>
                  <a:lnTo>
                    <a:pt x="1388" y="1008"/>
                  </a:lnTo>
                  <a:lnTo>
                    <a:pt x="1354" y="1018"/>
                  </a:lnTo>
                  <a:lnTo>
                    <a:pt x="1318" y="1026"/>
                  </a:lnTo>
                  <a:lnTo>
                    <a:pt x="1301" y="1030"/>
                  </a:lnTo>
                  <a:lnTo>
                    <a:pt x="1284" y="1033"/>
                  </a:lnTo>
                  <a:lnTo>
                    <a:pt x="1248" y="1039"/>
                  </a:lnTo>
                  <a:lnTo>
                    <a:pt x="1213" y="1044"/>
                  </a:lnTo>
                  <a:lnTo>
                    <a:pt x="1177" y="1047"/>
                  </a:lnTo>
                  <a:lnTo>
                    <a:pt x="1142" y="1050"/>
                  </a:lnTo>
                  <a:lnTo>
                    <a:pt x="1106" y="1051"/>
                  </a:lnTo>
                  <a:lnTo>
                    <a:pt x="1070" y="1050"/>
                  </a:lnTo>
                  <a:lnTo>
                    <a:pt x="999" y="1046"/>
                  </a:lnTo>
                  <a:lnTo>
                    <a:pt x="929" y="1038"/>
                  </a:lnTo>
                  <a:lnTo>
                    <a:pt x="859" y="1024"/>
                  </a:lnTo>
                  <a:lnTo>
                    <a:pt x="793" y="1007"/>
                  </a:lnTo>
                  <a:lnTo>
                    <a:pt x="727" y="985"/>
                  </a:lnTo>
                  <a:lnTo>
                    <a:pt x="664" y="960"/>
                  </a:lnTo>
                  <a:lnTo>
                    <a:pt x="635" y="946"/>
                  </a:lnTo>
                  <a:lnTo>
                    <a:pt x="605" y="932"/>
                  </a:lnTo>
                  <a:lnTo>
                    <a:pt x="590" y="924"/>
                  </a:lnTo>
                  <a:lnTo>
                    <a:pt x="576" y="915"/>
                  </a:lnTo>
                  <a:lnTo>
                    <a:pt x="547" y="899"/>
                  </a:lnTo>
                  <a:lnTo>
                    <a:pt x="495" y="864"/>
                  </a:lnTo>
                  <a:lnTo>
                    <a:pt x="444" y="827"/>
                  </a:lnTo>
                  <a:lnTo>
                    <a:pt x="383" y="775"/>
                  </a:lnTo>
                  <a:lnTo>
                    <a:pt x="327" y="722"/>
                  </a:lnTo>
                  <a:lnTo>
                    <a:pt x="279" y="666"/>
                  </a:lnTo>
                  <a:lnTo>
                    <a:pt x="236" y="610"/>
                  </a:lnTo>
                  <a:lnTo>
                    <a:pt x="201" y="556"/>
                  </a:lnTo>
                  <a:lnTo>
                    <a:pt x="170" y="505"/>
                  </a:lnTo>
                  <a:lnTo>
                    <a:pt x="158" y="483"/>
                  </a:lnTo>
                  <a:lnTo>
                    <a:pt x="149" y="464"/>
                  </a:lnTo>
                  <a:lnTo>
                    <a:pt x="147" y="459"/>
                  </a:lnTo>
                  <a:lnTo>
                    <a:pt x="145" y="454"/>
                  </a:lnTo>
                  <a:lnTo>
                    <a:pt x="142" y="451"/>
                  </a:lnTo>
                  <a:lnTo>
                    <a:pt x="141" y="448"/>
                  </a:lnTo>
                  <a:lnTo>
                    <a:pt x="141" y="447"/>
                  </a:lnTo>
                  <a:lnTo>
                    <a:pt x="140" y="446"/>
                  </a:lnTo>
                  <a:lnTo>
                    <a:pt x="0" y="513"/>
                  </a:lnTo>
                  <a:lnTo>
                    <a:pt x="2" y="430"/>
                  </a:lnTo>
                  <a:lnTo>
                    <a:pt x="10" y="350"/>
                  </a:lnTo>
                  <a:lnTo>
                    <a:pt x="24" y="273"/>
                  </a:lnTo>
                  <a:lnTo>
                    <a:pt x="44" y="199"/>
                  </a:lnTo>
                  <a:lnTo>
                    <a:pt x="68" y="129"/>
                  </a:lnTo>
                  <a:lnTo>
                    <a:pt x="96" y="63"/>
                  </a:lnTo>
                  <a:lnTo>
                    <a:pt x="130" y="0"/>
                  </a:lnTo>
                  <a:close/>
                </a:path>
              </a:pathLst>
            </a:custGeom>
            <a:solidFill>
              <a:schemeClr val="bg1"/>
            </a:solidFill>
            <a:ln w="0">
              <a:solidFill>
                <a:srgbClr val="000000"/>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29" name="Freeform 13"/>
            <p:cNvSpPr>
              <a:spLocks noEditPoints="1"/>
            </p:cNvSpPr>
            <p:nvPr/>
          </p:nvSpPr>
          <p:spPr bwMode="auto">
            <a:xfrm>
              <a:off x="1023" y="1717"/>
              <a:ext cx="1087" cy="548"/>
            </a:xfrm>
            <a:custGeom>
              <a:avLst/>
              <a:gdLst>
                <a:gd name="T0" fmla="*/ 734 w 2174"/>
                <a:gd name="T1" fmla="*/ 803 h 1096"/>
                <a:gd name="T2" fmla="*/ 179 w 2174"/>
                <a:gd name="T3" fmla="*/ 486 h 1096"/>
                <a:gd name="T4" fmla="*/ 1994 w 2174"/>
                <a:gd name="T5" fmla="*/ 96 h 1096"/>
                <a:gd name="T6" fmla="*/ 1973 w 2174"/>
                <a:gd name="T7" fmla="*/ 234 h 1096"/>
                <a:gd name="T8" fmla="*/ 1862 w 2174"/>
                <a:gd name="T9" fmla="*/ 501 h 1096"/>
                <a:gd name="T10" fmla="*/ 1645 w 2174"/>
                <a:gd name="T11" fmla="*/ 739 h 1096"/>
                <a:gd name="T12" fmla="*/ 1332 w 2174"/>
                <a:gd name="T13" fmla="*/ 892 h 1096"/>
                <a:gd name="T14" fmla="*/ 1165 w 2174"/>
                <a:gd name="T15" fmla="*/ 918 h 1096"/>
                <a:gd name="T16" fmla="*/ 969 w 2174"/>
                <a:gd name="T17" fmla="*/ 909 h 1096"/>
                <a:gd name="T18" fmla="*/ 733 w 2174"/>
                <a:gd name="T19" fmla="*/ 838 h 1096"/>
                <a:gd name="T20" fmla="*/ 671 w 2174"/>
                <a:gd name="T21" fmla="*/ 805 h 1096"/>
                <a:gd name="T22" fmla="*/ 560 w 2174"/>
                <a:gd name="T23" fmla="*/ 731 h 1096"/>
                <a:gd name="T24" fmla="*/ 366 w 2174"/>
                <a:gd name="T25" fmla="*/ 522 h 1096"/>
                <a:gd name="T26" fmla="*/ 310 w 2174"/>
                <a:gd name="T27" fmla="*/ 423 h 1096"/>
                <a:gd name="T28" fmla="*/ 423 w 2174"/>
                <a:gd name="T29" fmla="*/ 334 h 1096"/>
                <a:gd name="T30" fmla="*/ 201 w 2174"/>
                <a:gd name="T31" fmla="*/ 140 h 1096"/>
                <a:gd name="T32" fmla="*/ 64 w 2174"/>
                <a:gd name="T33" fmla="*/ 272 h 1096"/>
                <a:gd name="T34" fmla="*/ 32 w 2174"/>
                <a:gd name="T35" fmla="*/ 517 h 1096"/>
                <a:gd name="T36" fmla="*/ 179 w 2174"/>
                <a:gd name="T37" fmla="*/ 488 h 1096"/>
                <a:gd name="T38" fmla="*/ 274 w 2174"/>
                <a:gd name="T39" fmla="*/ 644 h 1096"/>
                <a:gd name="T40" fmla="*/ 496 w 2174"/>
                <a:gd name="T41" fmla="*/ 865 h 1096"/>
                <a:gd name="T42" fmla="*/ 614 w 2174"/>
                <a:gd name="T43" fmla="*/ 941 h 1096"/>
                <a:gd name="T44" fmla="*/ 749 w 2174"/>
                <a:gd name="T45" fmla="*/ 1002 h 1096"/>
                <a:gd name="T46" fmla="*/ 1086 w 2174"/>
                <a:gd name="T47" fmla="*/ 1065 h 1096"/>
                <a:gd name="T48" fmla="*/ 1262 w 2174"/>
                <a:gd name="T49" fmla="*/ 1054 h 1096"/>
                <a:gd name="T50" fmla="*/ 1331 w 2174"/>
                <a:gd name="T51" fmla="*/ 1041 h 1096"/>
                <a:gd name="T52" fmla="*/ 1448 w 2174"/>
                <a:gd name="T53" fmla="*/ 1007 h 1096"/>
                <a:gd name="T54" fmla="*/ 1561 w 2174"/>
                <a:gd name="T55" fmla="*/ 960 h 1096"/>
                <a:gd name="T56" fmla="*/ 1784 w 2174"/>
                <a:gd name="T57" fmla="*/ 814 h 1096"/>
                <a:gd name="T58" fmla="*/ 1983 w 2174"/>
                <a:gd name="T59" fmla="*/ 583 h 1096"/>
                <a:gd name="T60" fmla="*/ 2116 w 2174"/>
                <a:gd name="T61" fmla="*/ 262 h 1096"/>
                <a:gd name="T62" fmla="*/ 2141 w 2174"/>
                <a:gd name="T63" fmla="*/ 94 h 1096"/>
                <a:gd name="T64" fmla="*/ 192 w 2174"/>
                <a:gd name="T65" fmla="*/ 74 h 1096"/>
                <a:gd name="T66" fmla="*/ 464 w 2174"/>
                <a:gd name="T67" fmla="*/ 321 h 1096"/>
                <a:gd name="T68" fmla="*/ 355 w 2174"/>
                <a:gd name="T69" fmla="*/ 443 h 1096"/>
                <a:gd name="T70" fmla="*/ 505 w 2174"/>
                <a:gd name="T71" fmla="*/ 641 h 1096"/>
                <a:gd name="T72" fmla="*/ 687 w 2174"/>
                <a:gd name="T73" fmla="*/ 779 h 1096"/>
                <a:gd name="T74" fmla="*/ 749 w 2174"/>
                <a:gd name="T75" fmla="*/ 810 h 1096"/>
                <a:gd name="T76" fmla="*/ 1030 w 2174"/>
                <a:gd name="T77" fmla="*/ 886 h 1096"/>
                <a:gd name="T78" fmla="*/ 1150 w 2174"/>
                <a:gd name="T79" fmla="*/ 888 h 1096"/>
                <a:gd name="T80" fmla="*/ 1262 w 2174"/>
                <a:gd name="T81" fmla="*/ 875 h 1096"/>
                <a:gd name="T82" fmla="*/ 1584 w 2174"/>
                <a:gd name="T83" fmla="*/ 745 h 1096"/>
                <a:gd name="T84" fmla="*/ 1833 w 2174"/>
                <a:gd name="T85" fmla="*/ 489 h 1096"/>
                <a:gd name="T86" fmla="*/ 1937 w 2174"/>
                <a:gd name="T87" fmla="*/ 258 h 1096"/>
                <a:gd name="T88" fmla="*/ 1962 w 2174"/>
                <a:gd name="T89" fmla="*/ 115 h 1096"/>
                <a:gd name="T90" fmla="*/ 2174 w 2174"/>
                <a:gd name="T91" fmla="*/ 15 h 1096"/>
                <a:gd name="T92" fmla="*/ 2171 w 2174"/>
                <a:gd name="T93" fmla="*/ 107 h 1096"/>
                <a:gd name="T94" fmla="*/ 2135 w 2174"/>
                <a:gd name="T95" fmla="*/ 313 h 1096"/>
                <a:gd name="T96" fmla="*/ 1978 w 2174"/>
                <a:gd name="T97" fmla="*/ 644 h 1096"/>
                <a:gd name="T98" fmla="*/ 1699 w 2174"/>
                <a:gd name="T99" fmla="*/ 917 h 1096"/>
                <a:gd name="T100" fmla="*/ 1559 w 2174"/>
                <a:gd name="T101" fmla="*/ 996 h 1096"/>
                <a:gd name="T102" fmla="*/ 1478 w 2174"/>
                <a:gd name="T103" fmla="*/ 1030 h 1096"/>
                <a:gd name="T104" fmla="*/ 1374 w 2174"/>
                <a:gd name="T105" fmla="*/ 1063 h 1096"/>
                <a:gd name="T106" fmla="*/ 1303 w 2174"/>
                <a:gd name="T107" fmla="*/ 1077 h 1096"/>
                <a:gd name="T108" fmla="*/ 1195 w 2174"/>
                <a:gd name="T109" fmla="*/ 1092 h 1096"/>
                <a:gd name="T110" fmla="*/ 1015 w 2174"/>
                <a:gd name="T111" fmla="*/ 1092 h 1096"/>
                <a:gd name="T112" fmla="*/ 675 w 2174"/>
                <a:gd name="T113" fmla="*/ 1004 h 1096"/>
                <a:gd name="T114" fmla="*/ 599 w 2174"/>
                <a:gd name="T115" fmla="*/ 967 h 1096"/>
                <a:gd name="T116" fmla="*/ 555 w 2174"/>
                <a:gd name="T117" fmla="*/ 942 h 1096"/>
                <a:gd name="T118" fmla="*/ 320 w 2174"/>
                <a:gd name="T119" fmla="*/ 748 h 1096"/>
                <a:gd name="T120" fmla="*/ 171 w 2174"/>
                <a:gd name="T121" fmla="*/ 538 h 1096"/>
                <a:gd name="T122" fmla="*/ 0 w 2174"/>
                <a:gd name="T123" fmla="*/ 567 h 1096"/>
                <a:gd name="T124" fmla="*/ 21 w 2174"/>
                <a:gd name="T125" fmla="*/ 32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1096">
                  <a:moveTo>
                    <a:pt x="615" y="976"/>
                  </a:moveTo>
                  <a:lnTo>
                    <a:pt x="620" y="979"/>
                  </a:lnTo>
                  <a:lnTo>
                    <a:pt x="622" y="980"/>
                  </a:lnTo>
                  <a:lnTo>
                    <a:pt x="615" y="976"/>
                  </a:lnTo>
                  <a:close/>
                  <a:moveTo>
                    <a:pt x="718" y="794"/>
                  </a:moveTo>
                  <a:lnTo>
                    <a:pt x="722" y="796"/>
                  </a:lnTo>
                  <a:lnTo>
                    <a:pt x="734" y="803"/>
                  </a:lnTo>
                  <a:lnTo>
                    <a:pt x="718" y="794"/>
                  </a:lnTo>
                  <a:close/>
                  <a:moveTo>
                    <a:pt x="710" y="791"/>
                  </a:moveTo>
                  <a:lnTo>
                    <a:pt x="718" y="794"/>
                  </a:lnTo>
                  <a:lnTo>
                    <a:pt x="716" y="794"/>
                  </a:lnTo>
                  <a:lnTo>
                    <a:pt x="710" y="791"/>
                  </a:lnTo>
                  <a:close/>
                  <a:moveTo>
                    <a:pt x="173" y="477"/>
                  </a:moveTo>
                  <a:lnTo>
                    <a:pt x="179" y="486"/>
                  </a:lnTo>
                  <a:lnTo>
                    <a:pt x="176" y="481"/>
                  </a:lnTo>
                  <a:lnTo>
                    <a:pt x="173" y="477"/>
                  </a:lnTo>
                  <a:close/>
                  <a:moveTo>
                    <a:pt x="1996" y="46"/>
                  </a:moveTo>
                  <a:lnTo>
                    <a:pt x="1996" y="74"/>
                  </a:lnTo>
                  <a:lnTo>
                    <a:pt x="1995" y="84"/>
                  </a:lnTo>
                  <a:lnTo>
                    <a:pt x="1995" y="93"/>
                  </a:lnTo>
                  <a:lnTo>
                    <a:pt x="1994" y="96"/>
                  </a:lnTo>
                  <a:lnTo>
                    <a:pt x="1995" y="94"/>
                  </a:lnTo>
                  <a:lnTo>
                    <a:pt x="1993" y="115"/>
                  </a:lnTo>
                  <a:lnTo>
                    <a:pt x="1989" y="141"/>
                  </a:lnTo>
                  <a:lnTo>
                    <a:pt x="1987" y="166"/>
                  </a:lnTo>
                  <a:lnTo>
                    <a:pt x="1981" y="196"/>
                  </a:lnTo>
                  <a:lnTo>
                    <a:pt x="1980" y="202"/>
                  </a:lnTo>
                  <a:lnTo>
                    <a:pt x="1973" y="234"/>
                  </a:lnTo>
                  <a:lnTo>
                    <a:pt x="1965" y="266"/>
                  </a:lnTo>
                  <a:lnTo>
                    <a:pt x="1954" y="304"/>
                  </a:lnTo>
                  <a:lnTo>
                    <a:pt x="1941" y="342"/>
                  </a:lnTo>
                  <a:lnTo>
                    <a:pt x="1926" y="381"/>
                  </a:lnTo>
                  <a:lnTo>
                    <a:pt x="1907" y="421"/>
                  </a:lnTo>
                  <a:lnTo>
                    <a:pt x="1886" y="461"/>
                  </a:lnTo>
                  <a:lnTo>
                    <a:pt x="1862" y="501"/>
                  </a:lnTo>
                  <a:lnTo>
                    <a:pt x="1859" y="506"/>
                  </a:lnTo>
                  <a:lnTo>
                    <a:pt x="1831" y="547"/>
                  </a:lnTo>
                  <a:lnTo>
                    <a:pt x="1802" y="586"/>
                  </a:lnTo>
                  <a:lnTo>
                    <a:pt x="1767" y="626"/>
                  </a:lnTo>
                  <a:lnTo>
                    <a:pt x="1730" y="665"/>
                  </a:lnTo>
                  <a:lnTo>
                    <a:pt x="1690" y="702"/>
                  </a:lnTo>
                  <a:lnTo>
                    <a:pt x="1645" y="739"/>
                  </a:lnTo>
                  <a:lnTo>
                    <a:pt x="1602" y="770"/>
                  </a:lnTo>
                  <a:lnTo>
                    <a:pt x="1597" y="773"/>
                  </a:lnTo>
                  <a:lnTo>
                    <a:pt x="1548" y="803"/>
                  </a:lnTo>
                  <a:lnTo>
                    <a:pt x="1497" y="830"/>
                  </a:lnTo>
                  <a:lnTo>
                    <a:pt x="1444" y="854"/>
                  </a:lnTo>
                  <a:lnTo>
                    <a:pt x="1388" y="874"/>
                  </a:lnTo>
                  <a:lnTo>
                    <a:pt x="1332" y="892"/>
                  </a:lnTo>
                  <a:lnTo>
                    <a:pt x="1274" y="904"/>
                  </a:lnTo>
                  <a:lnTo>
                    <a:pt x="1268" y="905"/>
                  </a:lnTo>
                  <a:lnTo>
                    <a:pt x="1210" y="913"/>
                  </a:lnTo>
                  <a:lnTo>
                    <a:pt x="1194" y="916"/>
                  </a:lnTo>
                  <a:lnTo>
                    <a:pt x="1179" y="917"/>
                  </a:lnTo>
                  <a:lnTo>
                    <a:pt x="1179" y="916"/>
                  </a:lnTo>
                  <a:lnTo>
                    <a:pt x="1165" y="918"/>
                  </a:lnTo>
                  <a:lnTo>
                    <a:pt x="1150" y="919"/>
                  </a:lnTo>
                  <a:lnTo>
                    <a:pt x="1120" y="919"/>
                  </a:lnTo>
                  <a:lnTo>
                    <a:pt x="1105" y="920"/>
                  </a:lnTo>
                  <a:lnTo>
                    <a:pt x="1090" y="920"/>
                  </a:lnTo>
                  <a:lnTo>
                    <a:pt x="1060" y="919"/>
                  </a:lnTo>
                  <a:lnTo>
                    <a:pt x="1030" y="917"/>
                  </a:lnTo>
                  <a:lnTo>
                    <a:pt x="969" y="909"/>
                  </a:lnTo>
                  <a:lnTo>
                    <a:pt x="914" y="898"/>
                  </a:lnTo>
                  <a:lnTo>
                    <a:pt x="909" y="897"/>
                  </a:lnTo>
                  <a:lnTo>
                    <a:pt x="852" y="882"/>
                  </a:lnTo>
                  <a:lnTo>
                    <a:pt x="799" y="864"/>
                  </a:lnTo>
                  <a:lnTo>
                    <a:pt x="747" y="842"/>
                  </a:lnTo>
                  <a:lnTo>
                    <a:pt x="747" y="843"/>
                  </a:lnTo>
                  <a:lnTo>
                    <a:pt x="733" y="838"/>
                  </a:lnTo>
                  <a:lnTo>
                    <a:pt x="722" y="832"/>
                  </a:lnTo>
                  <a:lnTo>
                    <a:pt x="722" y="832"/>
                  </a:lnTo>
                  <a:lnTo>
                    <a:pt x="709" y="825"/>
                  </a:lnTo>
                  <a:lnTo>
                    <a:pt x="684" y="812"/>
                  </a:lnTo>
                  <a:lnTo>
                    <a:pt x="683" y="812"/>
                  </a:lnTo>
                  <a:lnTo>
                    <a:pt x="671" y="805"/>
                  </a:lnTo>
                  <a:lnTo>
                    <a:pt x="671" y="805"/>
                  </a:lnTo>
                  <a:lnTo>
                    <a:pt x="648" y="792"/>
                  </a:lnTo>
                  <a:lnTo>
                    <a:pt x="643" y="788"/>
                  </a:lnTo>
                  <a:lnTo>
                    <a:pt x="647" y="792"/>
                  </a:lnTo>
                  <a:lnTo>
                    <a:pt x="605" y="764"/>
                  </a:lnTo>
                  <a:lnTo>
                    <a:pt x="600" y="761"/>
                  </a:lnTo>
                  <a:lnTo>
                    <a:pt x="578" y="745"/>
                  </a:lnTo>
                  <a:lnTo>
                    <a:pt x="560" y="731"/>
                  </a:lnTo>
                  <a:lnTo>
                    <a:pt x="520" y="696"/>
                  </a:lnTo>
                  <a:lnTo>
                    <a:pt x="483" y="663"/>
                  </a:lnTo>
                  <a:lnTo>
                    <a:pt x="451" y="629"/>
                  </a:lnTo>
                  <a:lnTo>
                    <a:pt x="420" y="594"/>
                  </a:lnTo>
                  <a:lnTo>
                    <a:pt x="394" y="561"/>
                  </a:lnTo>
                  <a:lnTo>
                    <a:pt x="369" y="527"/>
                  </a:lnTo>
                  <a:lnTo>
                    <a:pt x="366" y="522"/>
                  </a:lnTo>
                  <a:lnTo>
                    <a:pt x="345" y="489"/>
                  </a:lnTo>
                  <a:lnTo>
                    <a:pt x="328" y="458"/>
                  </a:lnTo>
                  <a:lnTo>
                    <a:pt x="325" y="452"/>
                  </a:lnTo>
                  <a:lnTo>
                    <a:pt x="326" y="457"/>
                  </a:lnTo>
                  <a:lnTo>
                    <a:pt x="321" y="446"/>
                  </a:lnTo>
                  <a:lnTo>
                    <a:pt x="317" y="438"/>
                  </a:lnTo>
                  <a:lnTo>
                    <a:pt x="310" y="423"/>
                  </a:lnTo>
                  <a:lnTo>
                    <a:pt x="304" y="412"/>
                  </a:lnTo>
                  <a:lnTo>
                    <a:pt x="303" y="408"/>
                  </a:lnTo>
                  <a:lnTo>
                    <a:pt x="302" y="403"/>
                  </a:lnTo>
                  <a:lnTo>
                    <a:pt x="302" y="404"/>
                  </a:lnTo>
                  <a:lnTo>
                    <a:pt x="299" y="392"/>
                  </a:lnTo>
                  <a:lnTo>
                    <a:pt x="310" y="388"/>
                  </a:lnTo>
                  <a:lnTo>
                    <a:pt x="423" y="334"/>
                  </a:lnTo>
                  <a:lnTo>
                    <a:pt x="406" y="325"/>
                  </a:lnTo>
                  <a:lnTo>
                    <a:pt x="364" y="296"/>
                  </a:lnTo>
                  <a:lnTo>
                    <a:pt x="359" y="293"/>
                  </a:lnTo>
                  <a:lnTo>
                    <a:pt x="317" y="260"/>
                  </a:lnTo>
                  <a:lnTo>
                    <a:pt x="277" y="224"/>
                  </a:lnTo>
                  <a:lnTo>
                    <a:pt x="238" y="183"/>
                  </a:lnTo>
                  <a:lnTo>
                    <a:pt x="201" y="140"/>
                  </a:lnTo>
                  <a:lnTo>
                    <a:pt x="166" y="92"/>
                  </a:lnTo>
                  <a:lnTo>
                    <a:pt x="163" y="87"/>
                  </a:lnTo>
                  <a:lnTo>
                    <a:pt x="147" y="61"/>
                  </a:lnTo>
                  <a:lnTo>
                    <a:pt x="131" y="91"/>
                  </a:lnTo>
                  <a:lnTo>
                    <a:pt x="106" y="148"/>
                  </a:lnTo>
                  <a:lnTo>
                    <a:pt x="83" y="209"/>
                  </a:lnTo>
                  <a:lnTo>
                    <a:pt x="64" y="272"/>
                  </a:lnTo>
                  <a:lnTo>
                    <a:pt x="49" y="338"/>
                  </a:lnTo>
                  <a:lnTo>
                    <a:pt x="49" y="338"/>
                  </a:lnTo>
                  <a:lnTo>
                    <a:pt x="39" y="400"/>
                  </a:lnTo>
                  <a:lnTo>
                    <a:pt x="36" y="435"/>
                  </a:lnTo>
                  <a:lnTo>
                    <a:pt x="33" y="470"/>
                  </a:lnTo>
                  <a:lnTo>
                    <a:pt x="32" y="506"/>
                  </a:lnTo>
                  <a:lnTo>
                    <a:pt x="32" y="517"/>
                  </a:lnTo>
                  <a:lnTo>
                    <a:pt x="149" y="462"/>
                  </a:lnTo>
                  <a:lnTo>
                    <a:pt x="163" y="455"/>
                  </a:lnTo>
                  <a:lnTo>
                    <a:pt x="172" y="474"/>
                  </a:lnTo>
                  <a:lnTo>
                    <a:pt x="171" y="472"/>
                  </a:lnTo>
                  <a:lnTo>
                    <a:pt x="173" y="477"/>
                  </a:lnTo>
                  <a:lnTo>
                    <a:pt x="169" y="468"/>
                  </a:lnTo>
                  <a:lnTo>
                    <a:pt x="179" y="488"/>
                  </a:lnTo>
                  <a:lnTo>
                    <a:pt x="184" y="497"/>
                  </a:lnTo>
                  <a:lnTo>
                    <a:pt x="189" y="506"/>
                  </a:lnTo>
                  <a:lnTo>
                    <a:pt x="200" y="528"/>
                  </a:lnTo>
                  <a:lnTo>
                    <a:pt x="223" y="567"/>
                  </a:lnTo>
                  <a:lnTo>
                    <a:pt x="248" y="607"/>
                  </a:lnTo>
                  <a:lnTo>
                    <a:pt x="248" y="607"/>
                  </a:lnTo>
                  <a:lnTo>
                    <a:pt x="274" y="644"/>
                  </a:lnTo>
                  <a:lnTo>
                    <a:pt x="307" y="687"/>
                  </a:lnTo>
                  <a:lnTo>
                    <a:pt x="306" y="687"/>
                  </a:lnTo>
                  <a:lnTo>
                    <a:pt x="342" y="726"/>
                  </a:lnTo>
                  <a:lnTo>
                    <a:pt x="382" y="768"/>
                  </a:lnTo>
                  <a:lnTo>
                    <a:pt x="425" y="808"/>
                  </a:lnTo>
                  <a:lnTo>
                    <a:pt x="470" y="846"/>
                  </a:lnTo>
                  <a:lnTo>
                    <a:pt x="496" y="865"/>
                  </a:lnTo>
                  <a:lnTo>
                    <a:pt x="516" y="880"/>
                  </a:lnTo>
                  <a:lnTo>
                    <a:pt x="516" y="880"/>
                  </a:lnTo>
                  <a:lnTo>
                    <a:pt x="570" y="916"/>
                  </a:lnTo>
                  <a:lnTo>
                    <a:pt x="570" y="916"/>
                  </a:lnTo>
                  <a:lnTo>
                    <a:pt x="584" y="923"/>
                  </a:lnTo>
                  <a:lnTo>
                    <a:pt x="600" y="933"/>
                  </a:lnTo>
                  <a:lnTo>
                    <a:pt x="614" y="941"/>
                  </a:lnTo>
                  <a:lnTo>
                    <a:pt x="628" y="948"/>
                  </a:lnTo>
                  <a:lnTo>
                    <a:pt x="628" y="948"/>
                  </a:lnTo>
                  <a:lnTo>
                    <a:pt x="643" y="955"/>
                  </a:lnTo>
                  <a:lnTo>
                    <a:pt x="657" y="963"/>
                  </a:lnTo>
                  <a:lnTo>
                    <a:pt x="657" y="963"/>
                  </a:lnTo>
                  <a:lnTo>
                    <a:pt x="687" y="976"/>
                  </a:lnTo>
                  <a:lnTo>
                    <a:pt x="749" y="1002"/>
                  </a:lnTo>
                  <a:lnTo>
                    <a:pt x="815" y="1024"/>
                  </a:lnTo>
                  <a:lnTo>
                    <a:pt x="881" y="1041"/>
                  </a:lnTo>
                  <a:lnTo>
                    <a:pt x="948" y="1053"/>
                  </a:lnTo>
                  <a:lnTo>
                    <a:pt x="980" y="1058"/>
                  </a:lnTo>
                  <a:lnTo>
                    <a:pt x="1015" y="1061"/>
                  </a:lnTo>
                  <a:lnTo>
                    <a:pt x="1051" y="1064"/>
                  </a:lnTo>
                  <a:lnTo>
                    <a:pt x="1086" y="1065"/>
                  </a:lnTo>
                  <a:lnTo>
                    <a:pt x="1156" y="1065"/>
                  </a:lnTo>
                  <a:lnTo>
                    <a:pt x="1176" y="1063"/>
                  </a:lnTo>
                  <a:lnTo>
                    <a:pt x="1192" y="1063"/>
                  </a:lnTo>
                  <a:lnTo>
                    <a:pt x="1212" y="1060"/>
                  </a:lnTo>
                  <a:lnTo>
                    <a:pt x="1228" y="1059"/>
                  </a:lnTo>
                  <a:lnTo>
                    <a:pt x="1262" y="1054"/>
                  </a:lnTo>
                  <a:lnTo>
                    <a:pt x="1262" y="1054"/>
                  </a:lnTo>
                  <a:lnTo>
                    <a:pt x="1283" y="1051"/>
                  </a:lnTo>
                  <a:lnTo>
                    <a:pt x="1298" y="1048"/>
                  </a:lnTo>
                  <a:lnTo>
                    <a:pt x="1299" y="1048"/>
                  </a:lnTo>
                  <a:lnTo>
                    <a:pt x="1314" y="1045"/>
                  </a:lnTo>
                  <a:lnTo>
                    <a:pt x="1319" y="1043"/>
                  </a:lnTo>
                  <a:lnTo>
                    <a:pt x="1326" y="1042"/>
                  </a:lnTo>
                  <a:lnTo>
                    <a:pt x="1331" y="1041"/>
                  </a:lnTo>
                  <a:lnTo>
                    <a:pt x="1331" y="1041"/>
                  </a:lnTo>
                  <a:lnTo>
                    <a:pt x="1366" y="1033"/>
                  </a:lnTo>
                  <a:lnTo>
                    <a:pt x="1401" y="1024"/>
                  </a:lnTo>
                  <a:lnTo>
                    <a:pt x="1401" y="1025"/>
                  </a:lnTo>
                  <a:lnTo>
                    <a:pt x="1416" y="1019"/>
                  </a:lnTo>
                  <a:lnTo>
                    <a:pt x="1433" y="1013"/>
                  </a:lnTo>
                  <a:lnTo>
                    <a:pt x="1448" y="1007"/>
                  </a:lnTo>
                  <a:lnTo>
                    <a:pt x="1466" y="1002"/>
                  </a:lnTo>
                  <a:lnTo>
                    <a:pt x="1481" y="995"/>
                  </a:lnTo>
                  <a:lnTo>
                    <a:pt x="1498" y="989"/>
                  </a:lnTo>
                  <a:lnTo>
                    <a:pt x="1530" y="975"/>
                  </a:lnTo>
                  <a:lnTo>
                    <a:pt x="1547" y="967"/>
                  </a:lnTo>
                  <a:lnTo>
                    <a:pt x="1551" y="965"/>
                  </a:lnTo>
                  <a:lnTo>
                    <a:pt x="1561" y="960"/>
                  </a:lnTo>
                  <a:lnTo>
                    <a:pt x="1592" y="944"/>
                  </a:lnTo>
                  <a:lnTo>
                    <a:pt x="1622" y="929"/>
                  </a:lnTo>
                  <a:lnTo>
                    <a:pt x="1652" y="910"/>
                  </a:lnTo>
                  <a:lnTo>
                    <a:pt x="1682" y="892"/>
                  </a:lnTo>
                  <a:lnTo>
                    <a:pt x="1682" y="892"/>
                  </a:lnTo>
                  <a:lnTo>
                    <a:pt x="1734" y="855"/>
                  </a:lnTo>
                  <a:lnTo>
                    <a:pt x="1784" y="814"/>
                  </a:lnTo>
                  <a:lnTo>
                    <a:pt x="1832" y="769"/>
                  </a:lnTo>
                  <a:lnTo>
                    <a:pt x="1877" y="723"/>
                  </a:lnTo>
                  <a:lnTo>
                    <a:pt x="1898" y="699"/>
                  </a:lnTo>
                  <a:lnTo>
                    <a:pt x="1916" y="677"/>
                  </a:lnTo>
                  <a:lnTo>
                    <a:pt x="1949" y="631"/>
                  </a:lnTo>
                  <a:lnTo>
                    <a:pt x="1949" y="631"/>
                  </a:lnTo>
                  <a:lnTo>
                    <a:pt x="1983" y="583"/>
                  </a:lnTo>
                  <a:lnTo>
                    <a:pt x="2011" y="533"/>
                  </a:lnTo>
                  <a:lnTo>
                    <a:pt x="2038" y="484"/>
                  </a:lnTo>
                  <a:lnTo>
                    <a:pt x="2058" y="437"/>
                  </a:lnTo>
                  <a:lnTo>
                    <a:pt x="2078" y="390"/>
                  </a:lnTo>
                  <a:lnTo>
                    <a:pt x="2093" y="345"/>
                  </a:lnTo>
                  <a:lnTo>
                    <a:pt x="2106" y="305"/>
                  </a:lnTo>
                  <a:lnTo>
                    <a:pt x="2116" y="262"/>
                  </a:lnTo>
                  <a:lnTo>
                    <a:pt x="2124" y="226"/>
                  </a:lnTo>
                  <a:lnTo>
                    <a:pt x="2135" y="158"/>
                  </a:lnTo>
                  <a:lnTo>
                    <a:pt x="2135" y="158"/>
                  </a:lnTo>
                  <a:lnTo>
                    <a:pt x="2140" y="104"/>
                  </a:lnTo>
                  <a:lnTo>
                    <a:pt x="2137" y="124"/>
                  </a:lnTo>
                  <a:lnTo>
                    <a:pt x="2140" y="103"/>
                  </a:lnTo>
                  <a:lnTo>
                    <a:pt x="2141" y="94"/>
                  </a:lnTo>
                  <a:lnTo>
                    <a:pt x="2142" y="80"/>
                  </a:lnTo>
                  <a:lnTo>
                    <a:pt x="2142" y="46"/>
                  </a:lnTo>
                  <a:lnTo>
                    <a:pt x="1996" y="46"/>
                  </a:lnTo>
                  <a:close/>
                  <a:moveTo>
                    <a:pt x="145" y="0"/>
                  </a:moveTo>
                  <a:lnTo>
                    <a:pt x="159" y="23"/>
                  </a:lnTo>
                  <a:lnTo>
                    <a:pt x="192" y="74"/>
                  </a:lnTo>
                  <a:lnTo>
                    <a:pt x="192" y="74"/>
                  </a:lnTo>
                  <a:lnTo>
                    <a:pt x="223" y="118"/>
                  </a:lnTo>
                  <a:lnTo>
                    <a:pt x="259" y="162"/>
                  </a:lnTo>
                  <a:lnTo>
                    <a:pt x="298" y="202"/>
                  </a:lnTo>
                  <a:lnTo>
                    <a:pt x="338" y="239"/>
                  </a:lnTo>
                  <a:lnTo>
                    <a:pt x="376" y="267"/>
                  </a:lnTo>
                  <a:lnTo>
                    <a:pt x="419" y="296"/>
                  </a:lnTo>
                  <a:lnTo>
                    <a:pt x="464" y="321"/>
                  </a:lnTo>
                  <a:lnTo>
                    <a:pt x="490" y="336"/>
                  </a:lnTo>
                  <a:lnTo>
                    <a:pt x="464" y="349"/>
                  </a:lnTo>
                  <a:lnTo>
                    <a:pt x="337" y="408"/>
                  </a:lnTo>
                  <a:lnTo>
                    <a:pt x="337" y="410"/>
                  </a:lnTo>
                  <a:lnTo>
                    <a:pt x="345" y="426"/>
                  </a:lnTo>
                  <a:lnTo>
                    <a:pt x="350" y="434"/>
                  </a:lnTo>
                  <a:lnTo>
                    <a:pt x="355" y="443"/>
                  </a:lnTo>
                  <a:lnTo>
                    <a:pt x="374" y="476"/>
                  </a:lnTo>
                  <a:lnTo>
                    <a:pt x="395" y="509"/>
                  </a:lnTo>
                  <a:lnTo>
                    <a:pt x="395" y="509"/>
                  </a:lnTo>
                  <a:lnTo>
                    <a:pt x="415" y="539"/>
                  </a:lnTo>
                  <a:lnTo>
                    <a:pt x="443" y="575"/>
                  </a:lnTo>
                  <a:lnTo>
                    <a:pt x="473" y="607"/>
                  </a:lnTo>
                  <a:lnTo>
                    <a:pt x="505" y="641"/>
                  </a:lnTo>
                  <a:lnTo>
                    <a:pt x="542" y="675"/>
                  </a:lnTo>
                  <a:lnTo>
                    <a:pt x="579" y="707"/>
                  </a:lnTo>
                  <a:lnTo>
                    <a:pt x="600" y="723"/>
                  </a:lnTo>
                  <a:lnTo>
                    <a:pt x="617" y="735"/>
                  </a:lnTo>
                  <a:lnTo>
                    <a:pt x="617" y="735"/>
                  </a:lnTo>
                  <a:lnTo>
                    <a:pt x="663" y="765"/>
                  </a:lnTo>
                  <a:lnTo>
                    <a:pt x="687" y="779"/>
                  </a:lnTo>
                  <a:lnTo>
                    <a:pt x="698" y="785"/>
                  </a:lnTo>
                  <a:lnTo>
                    <a:pt x="698" y="785"/>
                  </a:lnTo>
                  <a:lnTo>
                    <a:pt x="709" y="791"/>
                  </a:lnTo>
                  <a:lnTo>
                    <a:pt x="716" y="794"/>
                  </a:lnTo>
                  <a:lnTo>
                    <a:pt x="735" y="804"/>
                  </a:lnTo>
                  <a:lnTo>
                    <a:pt x="746" y="809"/>
                  </a:lnTo>
                  <a:lnTo>
                    <a:pt x="749" y="810"/>
                  </a:lnTo>
                  <a:lnTo>
                    <a:pt x="760" y="815"/>
                  </a:lnTo>
                  <a:lnTo>
                    <a:pt x="811" y="835"/>
                  </a:lnTo>
                  <a:lnTo>
                    <a:pt x="865" y="854"/>
                  </a:lnTo>
                  <a:lnTo>
                    <a:pt x="921" y="869"/>
                  </a:lnTo>
                  <a:lnTo>
                    <a:pt x="921" y="869"/>
                  </a:lnTo>
                  <a:lnTo>
                    <a:pt x="974" y="879"/>
                  </a:lnTo>
                  <a:lnTo>
                    <a:pt x="1030" y="886"/>
                  </a:lnTo>
                  <a:lnTo>
                    <a:pt x="1060" y="888"/>
                  </a:lnTo>
                  <a:lnTo>
                    <a:pt x="1090" y="889"/>
                  </a:lnTo>
                  <a:lnTo>
                    <a:pt x="1089" y="888"/>
                  </a:lnTo>
                  <a:lnTo>
                    <a:pt x="1091" y="889"/>
                  </a:lnTo>
                  <a:lnTo>
                    <a:pt x="1105" y="889"/>
                  </a:lnTo>
                  <a:lnTo>
                    <a:pt x="1120" y="888"/>
                  </a:lnTo>
                  <a:lnTo>
                    <a:pt x="1150" y="888"/>
                  </a:lnTo>
                  <a:lnTo>
                    <a:pt x="1165" y="887"/>
                  </a:lnTo>
                  <a:lnTo>
                    <a:pt x="1178" y="886"/>
                  </a:lnTo>
                  <a:lnTo>
                    <a:pt x="1187" y="885"/>
                  </a:lnTo>
                  <a:lnTo>
                    <a:pt x="1179" y="886"/>
                  </a:lnTo>
                  <a:lnTo>
                    <a:pt x="1194" y="885"/>
                  </a:lnTo>
                  <a:lnTo>
                    <a:pt x="1207" y="884"/>
                  </a:lnTo>
                  <a:lnTo>
                    <a:pt x="1262" y="875"/>
                  </a:lnTo>
                  <a:lnTo>
                    <a:pt x="1319" y="863"/>
                  </a:lnTo>
                  <a:lnTo>
                    <a:pt x="1376" y="846"/>
                  </a:lnTo>
                  <a:lnTo>
                    <a:pt x="1432" y="825"/>
                  </a:lnTo>
                  <a:lnTo>
                    <a:pt x="1485" y="801"/>
                  </a:lnTo>
                  <a:lnTo>
                    <a:pt x="1535" y="774"/>
                  </a:lnTo>
                  <a:lnTo>
                    <a:pt x="1584" y="745"/>
                  </a:lnTo>
                  <a:lnTo>
                    <a:pt x="1584" y="745"/>
                  </a:lnTo>
                  <a:lnTo>
                    <a:pt x="1627" y="715"/>
                  </a:lnTo>
                  <a:lnTo>
                    <a:pt x="1668" y="680"/>
                  </a:lnTo>
                  <a:lnTo>
                    <a:pt x="1708" y="644"/>
                  </a:lnTo>
                  <a:lnTo>
                    <a:pt x="1745" y="605"/>
                  </a:lnTo>
                  <a:lnTo>
                    <a:pt x="1778" y="567"/>
                  </a:lnTo>
                  <a:lnTo>
                    <a:pt x="1809" y="525"/>
                  </a:lnTo>
                  <a:lnTo>
                    <a:pt x="1833" y="489"/>
                  </a:lnTo>
                  <a:lnTo>
                    <a:pt x="1833" y="489"/>
                  </a:lnTo>
                  <a:lnTo>
                    <a:pt x="1857" y="449"/>
                  </a:lnTo>
                  <a:lnTo>
                    <a:pt x="1879" y="407"/>
                  </a:lnTo>
                  <a:lnTo>
                    <a:pt x="1898" y="368"/>
                  </a:lnTo>
                  <a:lnTo>
                    <a:pt x="1913" y="329"/>
                  </a:lnTo>
                  <a:lnTo>
                    <a:pt x="1925" y="291"/>
                  </a:lnTo>
                  <a:lnTo>
                    <a:pt x="1937" y="258"/>
                  </a:lnTo>
                  <a:lnTo>
                    <a:pt x="1945" y="221"/>
                  </a:lnTo>
                  <a:lnTo>
                    <a:pt x="1952" y="189"/>
                  </a:lnTo>
                  <a:lnTo>
                    <a:pt x="1952" y="189"/>
                  </a:lnTo>
                  <a:lnTo>
                    <a:pt x="1956" y="166"/>
                  </a:lnTo>
                  <a:lnTo>
                    <a:pt x="1960" y="138"/>
                  </a:lnTo>
                  <a:lnTo>
                    <a:pt x="1960" y="136"/>
                  </a:lnTo>
                  <a:lnTo>
                    <a:pt x="1962" y="115"/>
                  </a:lnTo>
                  <a:lnTo>
                    <a:pt x="1964" y="92"/>
                  </a:lnTo>
                  <a:lnTo>
                    <a:pt x="1964" y="84"/>
                  </a:lnTo>
                  <a:lnTo>
                    <a:pt x="1965" y="74"/>
                  </a:lnTo>
                  <a:lnTo>
                    <a:pt x="1965" y="38"/>
                  </a:lnTo>
                  <a:lnTo>
                    <a:pt x="1966" y="32"/>
                  </a:lnTo>
                  <a:lnTo>
                    <a:pt x="1966" y="15"/>
                  </a:lnTo>
                  <a:lnTo>
                    <a:pt x="2174" y="15"/>
                  </a:lnTo>
                  <a:lnTo>
                    <a:pt x="2174" y="32"/>
                  </a:lnTo>
                  <a:lnTo>
                    <a:pt x="2173" y="39"/>
                  </a:lnTo>
                  <a:lnTo>
                    <a:pt x="2173" y="79"/>
                  </a:lnTo>
                  <a:lnTo>
                    <a:pt x="2172" y="85"/>
                  </a:lnTo>
                  <a:lnTo>
                    <a:pt x="2172" y="94"/>
                  </a:lnTo>
                  <a:lnTo>
                    <a:pt x="2170" y="107"/>
                  </a:lnTo>
                  <a:lnTo>
                    <a:pt x="2171" y="107"/>
                  </a:lnTo>
                  <a:lnTo>
                    <a:pt x="2168" y="132"/>
                  </a:lnTo>
                  <a:lnTo>
                    <a:pt x="2165" y="163"/>
                  </a:lnTo>
                  <a:lnTo>
                    <a:pt x="2160" y="194"/>
                  </a:lnTo>
                  <a:lnTo>
                    <a:pt x="2155" y="229"/>
                  </a:lnTo>
                  <a:lnTo>
                    <a:pt x="2153" y="236"/>
                  </a:lnTo>
                  <a:lnTo>
                    <a:pt x="2144" y="274"/>
                  </a:lnTo>
                  <a:lnTo>
                    <a:pt x="2135" y="313"/>
                  </a:lnTo>
                  <a:lnTo>
                    <a:pt x="2121" y="358"/>
                  </a:lnTo>
                  <a:lnTo>
                    <a:pt x="2106" y="403"/>
                  </a:lnTo>
                  <a:lnTo>
                    <a:pt x="2087" y="450"/>
                  </a:lnTo>
                  <a:lnTo>
                    <a:pt x="2065" y="498"/>
                  </a:lnTo>
                  <a:lnTo>
                    <a:pt x="2040" y="546"/>
                  </a:lnTo>
                  <a:lnTo>
                    <a:pt x="2011" y="595"/>
                  </a:lnTo>
                  <a:lnTo>
                    <a:pt x="1978" y="644"/>
                  </a:lnTo>
                  <a:lnTo>
                    <a:pt x="1974" y="648"/>
                  </a:lnTo>
                  <a:lnTo>
                    <a:pt x="1940" y="696"/>
                  </a:lnTo>
                  <a:lnTo>
                    <a:pt x="1899" y="745"/>
                  </a:lnTo>
                  <a:lnTo>
                    <a:pt x="1854" y="791"/>
                  </a:lnTo>
                  <a:lnTo>
                    <a:pt x="1806" y="835"/>
                  </a:lnTo>
                  <a:lnTo>
                    <a:pt x="1752" y="879"/>
                  </a:lnTo>
                  <a:lnTo>
                    <a:pt x="1699" y="917"/>
                  </a:lnTo>
                  <a:lnTo>
                    <a:pt x="1695" y="920"/>
                  </a:lnTo>
                  <a:lnTo>
                    <a:pt x="1665" y="939"/>
                  </a:lnTo>
                  <a:lnTo>
                    <a:pt x="1637" y="956"/>
                  </a:lnTo>
                  <a:lnTo>
                    <a:pt x="1605" y="973"/>
                  </a:lnTo>
                  <a:lnTo>
                    <a:pt x="1576" y="988"/>
                  </a:lnTo>
                  <a:lnTo>
                    <a:pt x="1576" y="988"/>
                  </a:lnTo>
                  <a:lnTo>
                    <a:pt x="1559" y="996"/>
                  </a:lnTo>
                  <a:lnTo>
                    <a:pt x="1543" y="1004"/>
                  </a:lnTo>
                  <a:lnTo>
                    <a:pt x="1527" y="1011"/>
                  </a:lnTo>
                  <a:lnTo>
                    <a:pt x="1511" y="1018"/>
                  </a:lnTo>
                  <a:lnTo>
                    <a:pt x="1511" y="1018"/>
                  </a:lnTo>
                  <a:lnTo>
                    <a:pt x="1494" y="1024"/>
                  </a:lnTo>
                  <a:lnTo>
                    <a:pt x="1478" y="1029"/>
                  </a:lnTo>
                  <a:lnTo>
                    <a:pt x="1478" y="1030"/>
                  </a:lnTo>
                  <a:lnTo>
                    <a:pt x="1461" y="1036"/>
                  </a:lnTo>
                  <a:lnTo>
                    <a:pt x="1443" y="1042"/>
                  </a:lnTo>
                  <a:lnTo>
                    <a:pt x="1443" y="1042"/>
                  </a:lnTo>
                  <a:lnTo>
                    <a:pt x="1426" y="1048"/>
                  </a:lnTo>
                  <a:lnTo>
                    <a:pt x="1410" y="1053"/>
                  </a:lnTo>
                  <a:lnTo>
                    <a:pt x="1409" y="1053"/>
                  </a:lnTo>
                  <a:lnTo>
                    <a:pt x="1374" y="1063"/>
                  </a:lnTo>
                  <a:lnTo>
                    <a:pt x="1377" y="1061"/>
                  </a:lnTo>
                  <a:lnTo>
                    <a:pt x="1373" y="1063"/>
                  </a:lnTo>
                  <a:lnTo>
                    <a:pt x="1338" y="1071"/>
                  </a:lnTo>
                  <a:lnTo>
                    <a:pt x="1332" y="1072"/>
                  </a:lnTo>
                  <a:lnTo>
                    <a:pt x="1323" y="1075"/>
                  </a:lnTo>
                  <a:lnTo>
                    <a:pt x="1319" y="1075"/>
                  </a:lnTo>
                  <a:lnTo>
                    <a:pt x="1303" y="1077"/>
                  </a:lnTo>
                  <a:lnTo>
                    <a:pt x="1303" y="1077"/>
                  </a:lnTo>
                  <a:lnTo>
                    <a:pt x="1283" y="1082"/>
                  </a:lnTo>
                  <a:lnTo>
                    <a:pt x="1268" y="1084"/>
                  </a:lnTo>
                  <a:lnTo>
                    <a:pt x="1267" y="1084"/>
                  </a:lnTo>
                  <a:lnTo>
                    <a:pt x="1231" y="1089"/>
                  </a:lnTo>
                  <a:lnTo>
                    <a:pt x="1212" y="1091"/>
                  </a:lnTo>
                  <a:lnTo>
                    <a:pt x="1195" y="1092"/>
                  </a:lnTo>
                  <a:lnTo>
                    <a:pt x="1186" y="1094"/>
                  </a:lnTo>
                  <a:lnTo>
                    <a:pt x="1176" y="1094"/>
                  </a:lnTo>
                  <a:lnTo>
                    <a:pt x="1160" y="1095"/>
                  </a:lnTo>
                  <a:lnTo>
                    <a:pt x="1152" y="1096"/>
                  </a:lnTo>
                  <a:lnTo>
                    <a:pt x="1086" y="1096"/>
                  </a:lnTo>
                  <a:lnTo>
                    <a:pt x="1051" y="1095"/>
                  </a:lnTo>
                  <a:lnTo>
                    <a:pt x="1015" y="1092"/>
                  </a:lnTo>
                  <a:lnTo>
                    <a:pt x="980" y="1089"/>
                  </a:lnTo>
                  <a:lnTo>
                    <a:pt x="943" y="1083"/>
                  </a:lnTo>
                  <a:lnTo>
                    <a:pt x="877" y="1071"/>
                  </a:lnTo>
                  <a:lnTo>
                    <a:pt x="870" y="1069"/>
                  </a:lnTo>
                  <a:lnTo>
                    <a:pt x="802" y="1052"/>
                  </a:lnTo>
                  <a:lnTo>
                    <a:pt x="737" y="1030"/>
                  </a:lnTo>
                  <a:lnTo>
                    <a:pt x="675" y="1004"/>
                  </a:lnTo>
                  <a:lnTo>
                    <a:pt x="675" y="1005"/>
                  </a:lnTo>
                  <a:lnTo>
                    <a:pt x="645" y="991"/>
                  </a:lnTo>
                  <a:lnTo>
                    <a:pt x="653" y="995"/>
                  </a:lnTo>
                  <a:lnTo>
                    <a:pt x="630" y="983"/>
                  </a:lnTo>
                  <a:lnTo>
                    <a:pt x="620" y="979"/>
                  </a:lnTo>
                  <a:lnTo>
                    <a:pt x="614" y="975"/>
                  </a:lnTo>
                  <a:lnTo>
                    <a:pt x="599" y="967"/>
                  </a:lnTo>
                  <a:lnTo>
                    <a:pt x="585" y="959"/>
                  </a:lnTo>
                  <a:lnTo>
                    <a:pt x="593" y="964"/>
                  </a:lnTo>
                  <a:lnTo>
                    <a:pt x="584" y="958"/>
                  </a:lnTo>
                  <a:lnTo>
                    <a:pt x="571" y="951"/>
                  </a:lnTo>
                  <a:lnTo>
                    <a:pt x="558" y="944"/>
                  </a:lnTo>
                  <a:lnTo>
                    <a:pt x="561" y="945"/>
                  </a:lnTo>
                  <a:lnTo>
                    <a:pt x="555" y="942"/>
                  </a:lnTo>
                  <a:lnTo>
                    <a:pt x="504" y="909"/>
                  </a:lnTo>
                  <a:lnTo>
                    <a:pt x="499" y="905"/>
                  </a:lnTo>
                  <a:lnTo>
                    <a:pt x="474" y="887"/>
                  </a:lnTo>
                  <a:lnTo>
                    <a:pt x="451" y="870"/>
                  </a:lnTo>
                  <a:lnTo>
                    <a:pt x="403" y="830"/>
                  </a:lnTo>
                  <a:lnTo>
                    <a:pt x="360" y="789"/>
                  </a:lnTo>
                  <a:lnTo>
                    <a:pt x="320" y="748"/>
                  </a:lnTo>
                  <a:lnTo>
                    <a:pt x="283" y="707"/>
                  </a:lnTo>
                  <a:lnTo>
                    <a:pt x="252" y="665"/>
                  </a:lnTo>
                  <a:lnTo>
                    <a:pt x="223" y="624"/>
                  </a:lnTo>
                  <a:lnTo>
                    <a:pt x="219" y="620"/>
                  </a:lnTo>
                  <a:lnTo>
                    <a:pt x="194" y="579"/>
                  </a:lnTo>
                  <a:lnTo>
                    <a:pt x="173" y="543"/>
                  </a:lnTo>
                  <a:lnTo>
                    <a:pt x="171" y="538"/>
                  </a:lnTo>
                  <a:lnTo>
                    <a:pt x="172" y="542"/>
                  </a:lnTo>
                  <a:lnTo>
                    <a:pt x="161" y="519"/>
                  </a:lnTo>
                  <a:lnTo>
                    <a:pt x="155" y="509"/>
                  </a:lnTo>
                  <a:lnTo>
                    <a:pt x="153" y="503"/>
                  </a:lnTo>
                  <a:lnTo>
                    <a:pt x="149" y="497"/>
                  </a:lnTo>
                  <a:lnTo>
                    <a:pt x="23" y="556"/>
                  </a:lnTo>
                  <a:lnTo>
                    <a:pt x="0" y="567"/>
                  </a:lnTo>
                  <a:lnTo>
                    <a:pt x="1" y="543"/>
                  </a:lnTo>
                  <a:lnTo>
                    <a:pt x="1" y="506"/>
                  </a:lnTo>
                  <a:lnTo>
                    <a:pt x="2" y="470"/>
                  </a:lnTo>
                  <a:lnTo>
                    <a:pt x="5" y="435"/>
                  </a:lnTo>
                  <a:lnTo>
                    <a:pt x="8" y="400"/>
                  </a:lnTo>
                  <a:lnTo>
                    <a:pt x="20" y="332"/>
                  </a:lnTo>
                  <a:lnTo>
                    <a:pt x="21" y="326"/>
                  </a:lnTo>
                  <a:lnTo>
                    <a:pt x="36" y="259"/>
                  </a:lnTo>
                  <a:lnTo>
                    <a:pt x="54" y="196"/>
                  </a:lnTo>
                  <a:lnTo>
                    <a:pt x="77" y="135"/>
                  </a:lnTo>
                  <a:lnTo>
                    <a:pt x="102" y="78"/>
                  </a:lnTo>
                  <a:lnTo>
                    <a:pt x="133" y="23"/>
                  </a:lnTo>
                  <a:lnTo>
                    <a:pt x="145" y="0"/>
                  </a:lnTo>
                  <a:close/>
                </a:path>
              </a:pathLst>
            </a:custGeom>
            <a:grpFill/>
            <a:ln w="0">
              <a:solidFill>
                <a:schemeClr val="bg1"/>
              </a:solid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grpSp>
      <p:grpSp>
        <p:nvGrpSpPr>
          <p:cNvPr id="132111" name="Group 629"/>
          <p:cNvGrpSpPr>
            <a:grpSpLocks/>
          </p:cNvGrpSpPr>
          <p:nvPr/>
        </p:nvGrpSpPr>
        <p:grpSpPr bwMode="auto">
          <a:xfrm flipH="1">
            <a:off x="3508387" y="4284131"/>
            <a:ext cx="592863" cy="665998"/>
            <a:chOff x="949316" y="2331477"/>
            <a:chExt cx="1812135" cy="1920353"/>
          </a:xfrm>
        </p:grpSpPr>
        <p:pic>
          <p:nvPicPr>
            <p:cNvPr id="132116" name="Picture 630" descr="Untitled-1.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49316" y="2331477"/>
              <a:ext cx="1812135" cy="1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7"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74850" y="2472670"/>
              <a:ext cx="576384" cy="2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4" name="Group 633"/>
          <p:cNvGrpSpPr/>
          <p:nvPr/>
        </p:nvGrpSpPr>
        <p:grpSpPr bwMode="black">
          <a:xfrm>
            <a:off x="6329139" y="4335676"/>
            <a:ext cx="745084" cy="701094"/>
            <a:chOff x="2462213" y="1598613"/>
            <a:chExt cx="4222750" cy="3667125"/>
          </a:xfrm>
          <a:solidFill>
            <a:schemeClr val="bg1"/>
          </a:solidFill>
        </p:grpSpPr>
        <p:sp>
          <p:nvSpPr>
            <p:cNvPr id="635"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36"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37"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38"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39"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0"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1"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2"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3"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4"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5"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6"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7"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8"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49"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0"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1"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2"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3"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4"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6"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7"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8"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59"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sp>
          <p:nvSpPr>
            <p:cNvPr id="660"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25">
                <a:defRPr/>
              </a:pPr>
              <a:endParaRPr lang="en-US" sz="1567" dirty="0">
                <a:gradFill flip="none" rotWithShape="1">
                  <a:gsLst>
                    <a:gs pos="0">
                      <a:srgbClr val="FFFFFF"/>
                    </a:gs>
                    <a:gs pos="100000">
                      <a:srgbClr val="FFFFFF"/>
                    </a:gs>
                  </a:gsLst>
                  <a:lin ang="10800000" scaled="1"/>
                  <a:tileRect/>
                </a:gradFill>
                <a:ea typeface="MS PGothic" pitchFamily="34" charset="-128"/>
              </a:endParaRPr>
            </a:p>
          </p:txBody>
        </p:sp>
      </p:grpSp>
      <p:sp>
        <p:nvSpPr>
          <p:cNvPr id="661" name="Freeform 78"/>
          <p:cNvSpPr>
            <a:spLocks noChangeAspect="1" noEditPoints="1"/>
          </p:cNvSpPr>
          <p:nvPr/>
        </p:nvSpPr>
        <p:spPr bwMode="black">
          <a:xfrm>
            <a:off x="8991852" y="4329967"/>
            <a:ext cx="676892" cy="647326"/>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bg1"/>
          </a:solidFill>
          <a:ln>
            <a:noFill/>
          </a:ln>
        </p:spPr>
        <p:txBody>
          <a:bodyPr lIns="80675" tIns="40338" rIns="80675" bIns="40338"/>
          <a:lstStyle/>
          <a:p>
            <a:pPr defTabSz="896214">
              <a:defRPr/>
            </a:pPr>
            <a:endParaRPr lang="en-US" sz="1567">
              <a:gradFill flip="none" rotWithShape="1">
                <a:gsLst>
                  <a:gs pos="0">
                    <a:srgbClr val="FFFFFF"/>
                  </a:gs>
                  <a:gs pos="100000">
                    <a:srgbClr val="FFFFFF"/>
                  </a:gs>
                </a:gsLst>
                <a:lin ang="10800000" scaled="1"/>
                <a:tileRect/>
              </a:gradFill>
              <a:ea typeface="MS PGothic" pitchFamily="34" charset="-128"/>
            </a:endParaRPr>
          </a:p>
        </p:txBody>
      </p:sp>
      <p:grpSp>
        <p:nvGrpSpPr>
          <p:cNvPr id="669" name="Group 4"/>
          <p:cNvGrpSpPr>
            <a:grpSpLocks noChangeAspect="1"/>
          </p:cNvGrpSpPr>
          <p:nvPr/>
        </p:nvGrpSpPr>
        <p:grpSpPr bwMode="auto">
          <a:xfrm>
            <a:off x="8127495" y="2268738"/>
            <a:ext cx="624174" cy="607165"/>
            <a:chOff x="348" y="1130"/>
            <a:chExt cx="1688" cy="1642"/>
          </a:xfrm>
          <a:solidFill>
            <a:schemeClr val="bg1"/>
          </a:solidFill>
        </p:grpSpPr>
        <p:sp>
          <p:nvSpPr>
            <p:cNvPr id="670" name="Freeform 6"/>
            <p:cNvSpPr>
              <a:spLocks noEditPoints="1"/>
            </p:cNvSpPr>
            <p:nvPr/>
          </p:nvSpPr>
          <p:spPr bwMode="auto">
            <a:xfrm>
              <a:off x="923" y="1429"/>
              <a:ext cx="538" cy="455"/>
            </a:xfrm>
            <a:custGeom>
              <a:avLst/>
              <a:gdLst>
                <a:gd name="T0" fmla="*/ 284 w 1076"/>
                <a:gd name="T1" fmla="*/ 58 h 910"/>
                <a:gd name="T2" fmla="*/ 81 w 1076"/>
                <a:gd name="T3" fmla="*/ 60 h 910"/>
                <a:gd name="T4" fmla="*/ 63 w 1076"/>
                <a:gd name="T5" fmla="*/ 88 h 910"/>
                <a:gd name="T6" fmla="*/ 63 w 1076"/>
                <a:gd name="T7" fmla="*/ 214 h 910"/>
                <a:gd name="T8" fmla="*/ 63 w 1076"/>
                <a:gd name="T9" fmla="*/ 548 h 910"/>
                <a:gd name="T10" fmla="*/ 65 w 1076"/>
                <a:gd name="T11" fmla="*/ 712 h 910"/>
                <a:gd name="T12" fmla="*/ 93 w 1076"/>
                <a:gd name="T13" fmla="*/ 730 h 910"/>
                <a:gd name="T14" fmla="*/ 94 w 1076"/>
                <a:gd name="T15" fmla="*/ 730 h 910"/>
                <a:gd name="T16" fmla="*/ 103 w 1076"/>
                <a:gd name="T17" fmla="*/ 730 h 910"/>
                <a:gd name="T18" fmla="*/ 342 w 1076"/>
                <a:gd name="T19" fmla="*/ 730 h 910"/>
                <a:gd name="T20" fmla="*/ 633 w 1076"/>
                <a:gd name="T21" fmla="*/ 730 h 910"/>
                <a:gd name="T22" fmla="*/ 885 w 1076"/>
                <a:gd name="T23" fmla="*/ 730 h 910"/>
                <a:gd name="T24" fmla="*/ 1006 w 1076"/>
                <a:gd name="T25" fmla="*/ 722 h 910"/>
                <a:gd name="T26" fmla="*/ 1015 w 1076"/>
                <a:gd name="T27" fmla="*/ 88 h 910"/>
                <a:gd name="T28" fmla="*/ 997 w 1076"/>
                <a:gd name="T29" fmla="*/ 60 h 910"/>
                <a:gd name="T30" fmla="*/ 985 w 1076"/>
                <a:gd name="T31" fmla="*/ 58 h 910"/>
                <a:gd name="T32" fmla="*/ 979 w 1076"/>
                <a:gd name="T33" fmla="*/ 58 h 910"/>
                <a:gd name="T34" fmla="*/ 959 w 1076"/>
                <a:gd name="T35" fmla="*/ 58 h 910"/>
                <a:gd name="T36" fmla="*/ 814 w 1076"/>
                <a:gd name="T37" fmla="*/ 58 h 910"/>
                <a:gd name="T38" fmla="*/ 689 w 1076"/>
                <a:gd name="T39" fmla="*/ 58 h 910"/>
                <a:gd name="T40" fmla="*/ 514 w 1076"/>
                <a:gd name="T41" fmla="*/ 58 h 910"/>
                <a:gd name="T42" fmla="*/ 403 w 1076"/>
                <a:gd name="T43" fmla="*/ 0 h 910"/>
                <a:gd name="T44" fmla="*/ 593 w 1076"/>
                <a:gd name="T45" fmla="*/ 0 h 910"/>
                <a:gd name="T46" fmla="*/ 1042 w 1076"/>
                <a:gd name="T47" fmla="*/ 0 h 910"/>
                <a:gd name="T48" fmla="*/ 1073 w 1076"/>
                <a:gd name="T49" fmla="*/ 20 h 910"/>
                <a:gd name="T50" fmla="*/ 1076 w 1076"/>
                <a:gd name="T51" fmla="*/ 196 h 910"/>
                <a:gd name="T52" fmla="*/ 1076 w 1076"/>
                <a:gd name="T53" fmla="*/ 440 h 910"/>
                <a:gd name="T54" fmla="*/ 1076 w 1076"/>
                <a:gd name="T55" fmla="*/ 754 h 910"/>
                <a:gd name="T56" fmla="*/ 1055 w 1076"/>
                <a:gd name="T57" fmla="*/ 786 h 910"/>
                <a:gd name="T58" fmla="*/ 730 w 1076"/>
                <a:gd name="T59" fmla="*/ 788 h 910"/>
                <a:gd name="T60" fmla="*/ 730 w 1076"/>
                <a:gd name="T61" fmla="*/ 798 h 910"/>
                <a:gd name="T62" fmla="*/ 731 w 1076"/>
                <a:gd name="T63" fmla="*/ 841 h 910"/>
                <a:gd name="T64" fmla="*/ 737 w 1076"/>
                <a:gd name="T65" fmla="*/ 848 h 910"/>
                <a:gd name="T66" fmla="*/ 757 w 1076"/>
                <a:gd name="T67" fmla="*/ 867 h 910"/>
                <a:gd name="T68" fmla="*/ 801 w 1076"/>
                <a:gd name="T69" fmla="*/ 910 h 910"/>
                <a:gd name="T70" fmla="*/ 294 w 1076"/>
                <a:gd name="T71" fmla="*/ 909 h 910"/>
                <a:gd name="T72" fmla="*/ 300 w 1076"/>
                <a:gd name="T73" fmla="*/ 903 h 910"/>
                <a:gd name="T74" fmla="*/ 322 w 1076"/>
                <a:gd name="T75" fmla="*/ 883 h 910"/>
                <a:gd name="T76" fmla="*/ 367 w 1076"/>
                <a:gd name="T77" fmla="*/ 840 h 910"/>
                <a:gd name="T78" fmla="*/ 367 w 1076"/>
                <a:gd name="T79" fmla="*/ 836 h 910"/>
                <a:gd name="T80" fmla="*/ 22 w 1076"/>
                <a:gd name="T81" fmla="*/ 786 h 910"/>
                <a:gd name="T82" fmla="*/ 0 w 1076"/>
                <a:gd name="T83" fmla="*/ 754 h 910"/>
                <a:gd name="T84" fmla="*/ 0 w 1076"/>
                <a:gd name="T85" fmla="*/ 555 h 910"/>
                <a:gd name="T86" fmla="*/ 0 w 1076"/>
                <a:gd name="T87" fmla="*/ 280 h 910"/>
                <a:gd name="T88" fmla="*/ 0 w 1076"/>
                <a:gd name="T89" fmla="*/ 34 h 910"/>
                <a:gd name="T90" fmla="*/ 22 w 1076"/>
                <a:gd name="T91" fmla="*/ 2 h 910"/>
                <a:gd name="T92" fmla="*/ 37 w 1076"/>
                <a:gd name="T93" fmla="*/ 0 h 910"/>
                <a:gd name="T94" fmla="*/ 52 w 1076"/>
                <a:gd name="T95" fmla="*/ 0 h 910"/>
                <a:gd name="T96" fmla="*/ 97 w 1076"/>
                <a:gd name="T97" fmla="*/ 0 h 910"/>
                <a:gd name="T98" fmla="*/ 162 w 1076"/>
                <a:gd name="T99" fmla="*/ 0 h 910"/>
                <a:gd name="T100" fmla="*/ 303 w 1076"/>
                <a:gd name="T10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6" h="910">
                  <a:moveTo>
                    <a:pt x="445" y="58"/>
                  </a:moveTo>
                  <a:lnTo>
                    <a:pt x="368" y="58"/>
                  </a:lnTo>
                  <a:lnTo>
                    <a:pt x="284" y="58"/>
                  </a:lnTo>
                  <a:lnTo>
                    <a:pt x="192" y="58"/>
                  </a:lnTo>
                  <a:lnTo>
                    <a:pt x="93" y="58"/>
                  </a:lnTo>
                  <a:lnTo>
                    <a:pt x="81" y="60"/>
                  </a:lnTo>
                  <a:lnTo>
                    <a:pt x="72" y="66"/>
                  </a:lnTo>
                  <a:lnTo>
                    <a:pt x="65" y="76"/>
                  </a:lnTo>
                  <a:lnTo>
                    <a:pt x="63" y="88"/>
                  </a:lnTo>
                  <a:lnTo>
                    <a:pt x="63" y="165"/>
                  </a:lnTo>
                  <a:lnTo>
                    <a:pt x="63" y="187"/>
                  </a:lnTo>
                  <a:lnTo>
                    <a:pt x="63" y="214"/>
                  </a:lnTo>
                  <a:lnTo>
                    <a:pt x="63" y="246"/>
                  </a:lnTo>
                  <a:lnTo>
                    <a:pt x="63" y="482"/>
                  </a:lnTo>
                  <a:lnTo>
                    <a:pt x="63" y="548"/>
                  </a:lnTo>
                  <a:lnTo>
                    <a:pt x="63" y="620"/>
                  </a:lnTo>
                  <a:lnTo>
                    <a:pt x="63" y="700"/>
                  </a:lnTo>
                  <a:lnTo>
                    <a:pt x="65" y="712"/>
                  </a:lnTo>
                  <a:lnTo>
                    <a:pt x="72" y="722"/>
                  </a:lnTo>
                  <a:lnTo>
                    <a:pt x="81" y="728"/>
                  </a:lnTo>
                  <a:lnTo>
                    <a:pt x="93" y="730"/>
                  </a:lnTo>
                  <a:lnTo>
                    <a:pt x="93" y="730"/>
                  </a:lnTo>
                  <a:lnTo>
                    <a:pt x="93" y="730"/>
                  </a:lnTo>
                  <a:lnTo>
                    <a:pt x="94" y="730"/>
                  </a:lnTo>
                  <a:lnTo>
                    <a:pt x="96" y="730"/>
                  </a:lnTo>
                  <a:lnTo>
                    <a:pt x="99" y="730"/>
                  </a:lnTo>
                  <a:lnTo>
                    <a:pt x="103" y="730"/>
                  </a:lnTo>
                  <a:lnTo>
                    <a:pt x="264" y="730"/>
                  </a:lnTo>
                  <a:lnTo>
                    <a:pt x="301" y="730"/>
                  </a:lnTo>
                  <a:lnTo>
                    <a:pt x="342" y="730"/>
                  </a:lnTo>
                  <a:lnTo>
                    <a:pt x="499" y="730"/>
                  </a:lnTo>
                  <a:lnTo>
                    <a:pt x="563" y="730"/>
                  </a:lnTo>
                  <a:lnTo>
                    <a:pt x="633" y="730"/>
                  </a:lnTo>
                  <a:lnTo>
                    <a:pt x="710" y="730"/>
                  </a:lnTo>
                  <a:lnTo>
                    <a:pt x="794" y="730"/>
                  </a:lnTo>
                  <a:lnTo>
                    <a:pt x="885" y="730"/>
                  </a:lnTo>
                  <a:lnTo>
                    <a:pt x="985" y="730"/>
                  </a:lnTo>
                  <a:lnTo>
                    <a:pt x="997" y="728"/>
                  </a:lnTo>
                  <a:lnTo>
                    <a:pt x="1006" y="722"/>
                  </a:lnTo>
                  <a:lnTo>
                    <a:pt x="1012" y="712"/>
                  </a:lnTo>
                  <a:lnTo>
                    <a:pt x="1015" y="700"/>
                  </a:lnTo>
                  <a:lnTo>
                    <a:pt x="1015" y="88"/>
                  </a:lnTo>
                  <a:lnTo>
                    <a:pt x="1012" y="76"/>
                  </a:lnTo>
                  <a:lnTo>
                    <a:pt x="1006" y="66"/>
                  </a:lnTo>
                  <a:lnTo>
                    <a:pt x="997" y="60"/>
                  </a:lnTo>
                  <a:lnTo>
                    <a:pt x="985" y="58"/>
                  </a:lnTo>
                  <a:lnTo>
                    <a:pt x="985" y="58"/>
                  </a:lnTo>
                  <a:lnTo>
                    <a:pt x="985" y="58"/>
                  </a:lnTo>
                  <a:lnTo>
                    <a:pt x="984" y="58"/>
                  </a:lnTo>
                  <a:lnTo>
                    <a:pt x="982" y="58"/>
                  </a:lnTo>
                  <a:lnTo>
                    <a:pt x="979" y="58"/>
                  </a:lnTo>
                  <a:lnTo>
                    <a:pt x="974" y="58"/>
                  </a:lnTo>
                  <a:lnTo>
                    <a:pt x="967" y="58"/>
                  </a:lnTo>
                  <a:lnTo>
                    <a:pt x="959" y="58"/>
                  </a:lnTo>
                  <a:lnTo>
                    <a:pt x="948" y="58"/>
                  </a:lnTo>
                  <a:lnTo>
                    <a:pt x="935" y="58"/>
                  </a:lnTo>
                  <a:lnTo>
                    <a:pt x="814" y="58"/>
                  </a:lnTo>
                  <a:lnTo>
                    <a:pt x="777" y="58"/>
                  </a:lnTo>
                  <a:lnTo>
                    <a:pt x="736" y="58"/>
                  </a:lnTo>
                  <a:lnTo>
                    <a:pt x="689" y="58"/>
                  </a:lnTo>
                  <a:lnTo>
                    <a:pt x="636" y="58"/>
                  </a:lnTo>
                  <a:lnTo>
                    <a:pt x="579" y="58"/>
                  </a:lnTo>
                  <a:lnTo>
                    <a:pt x="514" y="58"/>
                  </a:lnTo>
                  <a:lnTo>
                    <a:pt x="445" y="58"/>
                  </a:lnTo>
                  <a:close/>
                  <a:moveTo>
                    <a:pt x="350" y="0"/>
                  </a:moveTo>
                  <a:lnTo>
                    <a:pt x="403" y="0"/>
                  </a:lnTo>
                  <a:lnTo>
                    <a:pt x="460" y="0"/>
                  </a:lnTo>
                  <a:lnTo>
                    <a:pt x="524" y="0"/>
                  </a:lnTo>
                  <a:lnTo>
                    <a:pt x="593" y="0"/>
                  </a:lnTo>
                  <a:lnTo>
                    <a:pt x="841" y="0"/>
                  </a:lnTo>
                  <a:lnTo>
                    <a:pt x="938" y="0"/>
                  </a:lnTo>
                  <a:lnTo>
                    <a:pt x="1042" y="0"/>
                  </a:lnTo>
                  <a:lnTo>
                    <a:pt x="1055" y="2"/>
                  </a:lnTo>
                  <a:lnTo>
                    <a:pt x="1066" y="9"/>
                  </a:lnTo>
                  <a:lnTo>
                    <a:pt x="1073" y="20"/>
                  </a:lnTo>
                  <a:lnTo>
                    <a:pt x="1076" y="34"/>
                  </a:lnTo>
                  <a:lnTo>
                    <a:pt x="1076" y="164"/>
                  </a:lnTo>
                  <a:lnTo>
                    <a:pt x="1076" y="196"/>
                  </a:lnTo>
                  <a:lnTo>
                    <a:pt x="1076" y="233"/>
                  </a:lnTo>
                  <a:lnTo>
                    <a:pt x="1076" y="276"/>
                  </a:lnTo>
                  <a:lnTo>
                    <a:pt x="1076" y="440"/>
                  </a:lnTo>
                  <a:lnTo>
                    <a:pt x="1076" y="508"/>
                  </a:lnTo>
                  <a:lnTo>
                    <a:pt x="1076" y="582"/>
                  </a:lnTo>
                  <a:lnTo>
                    <a:pt x="1076" y="754"/>
                  </a:lnTo>
                  <a:lnTo>
                    <a:pt x="1073" y="768"/>
                  </a:lnTo>
                  <a:lnTo>
                    <a:pt x="1066" y="779"/>
                  </a:lnTo>
                  <a:lnTo>
                    <a:pt x="1055" y="786"/>
                  </a:lnTo>
                  <a:lnTo>
                    <a:pt x="1042" y="788"/>
                  </a:lnTo>
                  <a:lnTo>
                    <a:pt x="730" y="788"/>
                  </a:lnTo>
                  <a:lnTo>
                    <a:pt x="730" y="788"/>
                  </a:lnTo>
                  <a:lnTo>
                    <a:pt x="730" y="789"/>
                  </a:lnTo>
                  <a:lnTo>
                    <a:pt x="730" y="792"/>
                  </a:lnTo>
                  <a:lnTo>
                    <a:pt x="730" y="798"/>
                  </a:lnTo>
                  <a:lnTo>
                    <a:pt x="730" y="840"/>
                  </a:lnTo>
                  <a:lnTo>
                    <a:pt x="730" y="840"/>
                  </a:lnTo>
                  <a:lnTo>
                    <a:pt x="731" y="841"/>
                  </a:lnTo>
                  <a:lnTo>
                    <a:pt x="732" y="842"/>
                  </a:lnTo>
                  <a:lnTo>
                    <a:pt x="733" y="843"/>
                  </a:lnTo>
                  <a:lnTo>
                    <a:pt x="737" y="848"/>
                  </a:lnTo>
                  <a:lnTo>
                    <a:pt x="741" y="852"/>
                  </a:lnTo>
                  <a:lnTo>
                    <a:pt x="748" y="859"/>
                  </a:lnTo>
                  <a:lnTo>
                    <a:pt x="757" y="867"/>
                  </a:lnTo>
                  <a:lnTo>
                    <a:pt x="769" y="878"/>
                  </a:lnTo>
                  <a:lnTo>
                    <a:pt x="784" y="893"/>
                  </a:lnTo>
                  <a:lnTo>
                    <a:pt x="801" y="910"/>
                  </a:lnTo>
                  <a:lnTo>
                    <a:pt x="293" y="910"/>
                  </a:lnTo>
                  <a:lnTo>
                    <a:pt x="293" y="910"/>
                  </a:lnTo>
                  <a:lnTo>
                    <a:pt x="294" y="909"/>
                  </a:lnTo>
                  <a:lnTo>
                    <a:pt x="295" y="908"/>
                  </a:lnTo>
                  <a:lnTo>
                    <a:pt x="297" y="906"/>
                  </a:lnTo>
                  <a:lnTo>
                    <a:pt x="300" y="903"/>
                  </a:lnTo>
                  <a:lnTo>
                    <a:pt x="305" y="899"/>
                  </a:lnTo>
                  <a:lnTo>
                    <a:pt x="312" y="892"/>
                  </a:lnTo>
                  <a:lnTo>
                    <a:pt x="322" y="883"/>
                  </a:lnTo>
                  <a:lnTo>
                    <a:pt x="334" y="872"/>
                  </a:lnTo>
                  <a:lnTo>
                    <a:pt x="348" y="858"/>
                  </a:lnTo>
                  <a:lnTo>
                    <a:pt x="367" y="840"/>
                  </a:lnTo>
                  <a:lnTo>
                    <a:pt x="367" y="840"/>
                  </a:lnTo>
                  <a:lnTo>
                    <a:pt x="367" y="839"/>
                  </a:lnTo>
                  <a:lnTo>
                    <a:pt x="367" y="836"/>
                  </a:lnTo>
                  <a:lnTo>
                    <a:pt x="367" y="788"/>
                  </a:lnTo>
                  <a:lnTo>
                    <a:pt x="36" y="788"/>
                  </a:lnTo>
                  <a:lnTo>
                    <a:pt x="22" y="786"/>
                  </a:lnTo>
                  <a:lnTo>
                    <a:pt x="11" y="779"/>
                  </a:lnTo>
                  <a:lnTo>
                    <a:pt x="3" y="768"/>
                  </a:lnTo>
                  <a:lnTo>
                    <a:pt x="0" y="754"/>
                  </a:lnTo>
                  <a:lnTo>
                    <a:pt x="0" y="624"/>
                  </a:lnTo>
                  <a:lnTo>
                    <a:pt x="0" y="592"/>
                  </a:lnTo>
                  <a:lnTo>
                    <a:pt x="0" y="555"/>
                  </a:lnTo>
                  <a:lnTo>
                    <a:pt x="0" y="512"/>
                  </a:lnTo>
                  <a:lnTo>
                    <a:pt x="0" y="348"/>
                  </a:lnTo>
                  <a:lnTo>
                    <a:pt x="0" y="280"/>
                  </a:lnTo>
                  <a:lnTo>
                    <a:pt x="0" y="206"/>
                  </a:lnTo>
                  <a:lnTo>
                    <a:pt x="0" y="124"/>
                  </a:lnTo>
                  <a:lnTo>
                    <a:pt x="0" y="34"/>
                  </a:lnTo>
                  <a:lnTo>
                    <a:pt x="3" y="20"/>
                  </a:lnTo>
                  <a:lnTo>
                    <a:pt x="11" y="9"/>
                  </a:lnTo>
                  <a:lnTo>
                    <a:pt x="22" y="2"/>
                  </a:lnTo>
                  <a:lnTo>
                    <a:pt x="36" y="0"/>
                  </a:lnTo>
                  <a:lnTo>
                    <a:pt x="36" y="0"/>
                  </a:lnTo>
                  <a:lnTo>
                    <a:pt x="37" y="0"/>
                  </a:lnTo>
                  <a:lnTo>
                    <a:pt x="42" y="0"/>
                  </a:lnTo>
                  <a:lnTo>
                    <a:pt x="46" y="0"/>
                  </a:lnTo>
                  <a:lnTo>
                    <a:pt x="52" y="0"/>
                  </a:lnTo>
                  <a:lnTo>
                    <a:pt x="59" y="0"/>
                  </a:lnTo>
                  <a:lnTo>
                    <a:pt x="70" y="0"/>
                  </a:lnTo>
                  <a:lnTo>
                    <a:pt x="97" y="0"/>
                  </a:lnTo>
                  <a:lnTo>
                    <a:pt x="115" y="0"/>
                  </a:lnTo>
                  <a:lnTo>
                    <a:pt x="136" y="0"/>
                  </a:lnTo>
                  <a:lnTo>
                    <a:pt x="162" y="0"/>
                  </a:lnTo>
                  <a:lnTo>
                    <a:pt x="191" y="0"/>
                  </a:lnTo>
                  <a:lnTo>
                    <a:pt x="223" y="0"/>
                  </a:lnTo>
                  <a:lnTo>
                    <a:pt x="303" y="0"/>
                  </a:lnTo>
                  <a:lnTo>
                    <a:pt x="35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1" name="Freeform 7"/>
            <p:cNvSpPr>
              <a:spLocks/>
            </p:cNvSpPr>
            <p:nvPr/>
          </p:nvSpPr>
          <p:spPr bwMode="auto">
            <a:xfrm>
              <a:off x="1006" y="1130"/>
              <a:ext cx="371" cy="99"/>
            </a:xfrm>
            <a:custGeom>
              <a:avLst/>
              <a:gdLst>
                <a:gd name="T0" fmla="*/ 371 w 741"/>
                <a:gd name="T1" fmla="*/ 0 h 199"/>
                <a:gd name="T2" fmla="*/ 421 w 741"/>
                <a:gd name="T3" fmla="*/ 2 h 199"/>
                <a:gd name="T4" fmla="*/ 470 w 741"/>
                <a:gd name="T5" fmla="*/ 9 h 199"/>
                <a:gd name="T6" fmla="*/ 520 w 741"/>
                <a:gd name="T7" fmla="*/ 22 h 199"/>
                <a:gd name="T8" fmla="*/ 568 w 741"/>
                <a:gd name="T9" fmla="*/ 38 h 199"/>
                <a:gd name="T10" fmla="*/ 615 w 741"/>
                <a:gd name="T11" fmla="*/ 59 h 199"/>
                <a:gd name="T12" fmla="*/ 659 w 741"/>
                <a:gd name="T13" fmla="*/ 86 h 199"/>
                <a:gd name="T14" fmla="*/ 702 w 741"/>
                <a:gd name="T15" fmla="*/ 118 h 199"/>
                <a:gd name="T16" fmla="*/ 741 w 741"/>
                <a:gd name="T17" fmla="*/ 154 h 199"/>
                <a:gd name="T18" fmla="*/ 696 w 741"/>
                <a:gd name="T19" fmla="*/ 199 h 199"/>
                <a:gd name="T20" fmla="*/ 659 w 741"/>
                <a:gd name="T21" fmla="*/ 165 h 199"/>
                <a:gd name="T22" fmla="*/ 619 w 741"/>
                <a:gd name="T23" fmla="*/ 136 h 199"/>
                <a:gd name="T24" fmla="*/ 577 w 741"/>
                <a:gd name="T25" fmla="*/ 113 h 199"/>
                <a:gd name="T26" fmla="*/ 533 w 741"/>
                <a:gd name="T27" fmla="*/ 93 h 199"/>
                <a:gd name="T28" fmla="*/ 488 w 741"/>
                <a:gd name="T29" fmla="*/ 79 h 199"/>
                <a:gd name="T30" fmla="*/ 441 w 741"/>
                <a:gd name="T31" fmla="*/ 70 h 199"/>
                <a:gd name="T32" fmla="*/ 394 w 741"/>
                <a:gd name="T33" fmla="*/ 65 h 199"/>
                <a:gd name="T34" fmla="*/ 347 w 741"/>
                <a:gd name="T35" fmla="*/ 65 h 199"/>
                <a:gd name="T36" fmla="*/ 300 w 741"/>
                <a:gd name="T37" fmla="*/ 70 h 199"/>
                <a:gd name="T38" fmla="*/ 254 w 741"/>
                <a:gd name="T39" fmla="*/ 79 h 199"/>
                <a:gd name="T40" fmla="*/ 208 w 741"/>
                <a:gd name="T41" fmla="*/ 93 h 199"/>
                <a:gd name="T42" fmla="*/ 165 w 741"/>
                <a:gd name="T43" fmla="*/ 113 h 199"/>
                <a:gd name="T44" fmla="*/ 123 w 741"/>
                <a:gd name="T45" fmla="*/ 136 h 199"/>
                <a:gd name="T46" fmla="*/ 83 w 741"/>
                <a:gd name="T47" fmla="*/ 165 h 199"/>
                <a:gd name="T48" fmla="*/ 45 w 741"/>
                <a:gd name="T49" fmla="*/ 199 h 199"/>
                <a:gd name="T50" fmla="*/ 0 w 741"/>
                <a:gd name="T51" fmla="*/ 154 h 199"/>
                <a:gd name="T52" fmla="*/ 40 w 741"/>
                <a:gd name="T53" fmla="*/ 118 h 199"/>
                <a:gd name="T54" fmla="*/ 82 w 741"/>
                <a:gd name="T55" fmla="*/ 86 h 199"/>
                <a:gd name="T56" fmla="*/ 127 w 741"/>
                <a:gd name="T57" fmla="*/ 59 h 199"/>
                <a:gd name="T58" fmla="*/ 173 w 741"/>
                <a:gd name="T59" fmla="*/ 38 h 199"/>
                <a:gd name="T60" fmla="*/ 221 w 741"/>
                <a:gd name="T61" fmla="*/ 22 h 199"/>
                <a:gd name="T62" fmla="*/ 270 w 741"/>
                <a:gd name="T63" fmla="*/ 9 h 199"/>
                <a:gd name="T64" fmla="*/ 321 w 741"/>
                <a:gd name="T65" fmla="*/ 2 h 199"/>
                <a:gd name="T66" fmla="*/ 371 w 741"/>
                <a:gd name="T6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1" h="199">
                  <a:moveTo>
                    <a:pt x="371" y="0"/>
                  </a:moveTo>
                  <a:lnTo>
                    <a:pt x="421" y="2"/>
                  </a:lnTo>
                  <a:lnTo>
                    <a:pt x="470" y="9"/>
                  </a:lnTo>
                  <a:lnTo>
                    <a:pt x="520" y="22"/>
                  </a:lnTo>
                  <a:lnTo>
                    <a:pt x="568" y="38"/>
                  </a:lnTo>
                  <a:lnTo>
                    <a:pt x="615" y="59"/>
                  </a:lnTo>
                  <a:lnTo>
                    <a:pt x="659" y="86"/>
                  </a:lnTo>
                  <a:lnTo>
                    <a:pt x="702" y="118"/>
                  </a:lnTo>
                  <a:lnTo>
                    <a:pt x="741" y="154"/>
                  </a:lnTo>
                  <a:lnTo>
                    <a:pt x="696" y="199"/>
                  </a:lnTo>
                  <a:lnTo>
                    <a:pt x="659" y="165"/>
                  </a:lnTo>
                  <a:lnTo>
                    <a:pt x="619" y="136"/>
                  </a:lnTo>
                  <a:lnTo>
                    <a:pt x="577" y="113"/>
                  </a:lnTo>
                  <a:lnTo>
                    <a:pt x="533" y="93"/>
                  </a:lnTo>
                  <a:lnTo>
                    <a:pt x="488" y="79"/>
                  </a:lnTo>
                  <a:lnTo>
                    <a:pt x="441" y="70"/>
                  </a:lnTo>
                  <a:lnTo>
                    <a:pt x="394" y="65"/>
                  </a:lnTo>
                  <a:lnTo>
                    <a:pt x="347" y="65"/>
                  </a:lnTo>
                  <a:lnTo>
                    <a:pt x="300" y="70"/>
                  </a:lnTo>
                  <a:lnTo>
                    <a:pt x="254" y="79"/>
                  </a:lnTo>
                  <a:lnTo>
                    <a:pt x="208" y="93"/>
                  </a:lnTo>
                  <a:lnTo>
                    <a:pt x="165" y="113"/>
                  </a:lnTo>
                  <a:lnTo>
                    <a:pt x="123" y="136"/>
                  </a:lnTo>
                  <a:lnTo>
                    <a:pt x="83" y="165"/>
                  </a:lnTo>
                  <a:lnTo>
                    <a:pt x="45" y="199"/>
                  </a:lnTo>
                  <a:lnTo>
                    <a:pt x="0" y="154"/>
                  </a:lnTo>
                  <a:lnTo>
                    <a:pt x="40" y="118"/>
                  </a:lnTo>
                  <a:lnTo>
                    <a:pt x="82" y="86"/>
                  </a:lnTo>
                  <a:lnTo>
                    <a:pt x="127" y="59"/>
                  </a:lnTo>
                  <a:lnTo>
                    <a:pt x="173" y="38"/>
                  </a:lnTo>
                  <a:lnTo>
                    <a:pt x="221" y="22"/>
                  </a:lnTo>
                  <a:lnTo>
                    <a:pt x="270" y="9"/>
                  </a:lnTo>
                  <a:lnTo>
                    <a:pt x="321" y="2"/>
                  </a:lnTo>
                  <a:lnTo>
                    <a:pt x="371"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2" name="Freeform 8"/>
            <p:cNvSpPr>
              <a:spLocks/>
            </p:cNvSpPr>
            <p:nvPr/>
          </p:nvSpPr>
          <p:spPr bwMode="auto">
            <a:xfrm>
              <a:off x="1052" y="1201"/>
              <a:ext cx="280" cy="81"/>
            </a:xfrm>
            <a:custGeom>
              <a:avLst/>
              <a:gdLst>
                <a:gd name="T0" fmla="*/ 281 w 562"/>
                <a:gd name="T1" fmla="*/ 0 h 162"/>
                <a:gd name="T2" fmla="*/ 326 w 562"/>
                <a:gd name="T3" fmla="*/ 3 h 162"/>
                <a:gd name="T4" fmla="*/ 369 w 562"/>
                <a:gd name="T5" fmla="*/ 11 h 162"/>
                <a:gd name="T6" fmla="*/ 412 w 562"/>
                <a:gd name="T7" fmla="*/ 23 h 162"/>
                <a:gd name="T8" fmla="*/ 453 w 562"/>
                <a:gd name="T9" fmla="*/ 40 h 162"/>
                <a:gd name="T10" fmla="*/ 491 w 562"/>
                <a:gd name="T11" fmla="*/ 61 h 162"/>
                <a:gd name="T12" fmla="*/ 528 w 562"/>
                <a:gd name="T13" fmla="*/ 87 h 162"/>
                <a:gd name="T14" fmla="*/ 562 w 562"/>
                <a:gd name="T15" fmla="*/ 117 h 162"/>
                <a:gd name="T16" fmla="*/ 516 w 562"/>
                <a:gd name="T17" fmla="*/ 162 h 162"/>
                <a:gd name="T18" fmla="*/ 483 w 562"/>
                <a:gd name="T19" fmla="*/ 133 h 162"/>
                <a:gd name="T20" fmla="*/ 447 w 562"/>
                <a:gd name="T21" fmla="*/ 109 h 162"/>
                <a:gd name="T22" fmla="*/ 408 w 562"/>
                <a:gd name="T23" fmla="*/ 90 h 162"/>
                <a:gd name="T24" fmla="*/ 367 w 562"/>
                <a:gd name="T25" fmla="*/ 76 h 162"/>
                <a:gd name="T26" fmla="*/ 324 w 562"/>
                <a:gd name="T27" fmla="*/ 68 h 162"/>
                <a:gd name="T28" fmla="*/ 281 w 562"/>
                <a:gd name="T29" fmla="*/ 65 h 162"/>
                <a:gd name="T30" fmla="*/ 237 w 562"/>
                <a:gd name="T31" fmla="*/ 68 h 162"/>
                <a:gd name="T32" fmla="*/ 194 w 562"/>
                <a:gd name="T33" fmla="*/ 76 h 162"/>
                <a:gd name="T34" fmla="*/ 153 w 562"/>
                <a:gd name="T35" fmla="*/ 90 h 162"/>
                <a:gd name="T36" fmla="*/ 114 w 562"/>
                <a:gd name="T37" fmla="*/ 109 h 162"/>
                <a:gd name="T38" fmla="*/ 78 w 562"/>
                <a:gd name="T39" fmla="*/ 133 h 162"/>
                <a:gd name="T40" fmla="*/ 45 w 562"/>
                <a:gd name="T41" fmla="*/ 162 h 162"/>
                <a:gd name="T42" fmla="*/ 0 w 562"/>
                <a:gd name="T43" fmla="*/ 117 h 162"/>
                <a:gd name="T44" fmla="*/ 33 w 562"/>
                <a:gd name="T45" fmla="*/ 87 h 162"/>
                <a:gd name="T46" fmla="*/ 70 w 562"/>
                <a:gd name="T47" fmla="*/ 61 h 162"/>
                <a:gd name="T48" fmla="*/ 109 w 562"/>
                <a:gd name="T49" fmla="*/ 40 h 162"/>
                <a:gd name="T50" fmla="*/ 149 w 562"/>
                <a:gd name="T51" fmla="*/ 23 h 162"/>
                <a:gd name="T52" fmla="*/ 192 w 562"/>
                <a:gd name="T53" fmla="*/ 11 h 162"/>
                <a:gd name="T54" fmla="*/ 236 w 562"/>
                <a:gd name="T55" fmla="*/ 3 h 162"/>
                <a:gd name="T56" fmla="*/ 281 w 562"/>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62">
                  <a:moveTo>
                    <a:pt x="281" y="0"/>
                  </a:moveTo>
                  <a:lnTo>
                    <a:pt x="326" y="3"/>
                  </a:lnTo>
                  <a:lnTo>
                    <a:pt x="369" y="11"/>
                  </a:lnTo>
                  <a:lnTo>
                    <a:pt x="412" y="23"/>
                  </a:lnTo>
                  <a:lnTo>
                    <a:pt x="453" y="40"/>
                  </a:lnTo>
                  <a:lnTo>
                    <a:pt x="491" y="61"/>
                  </a:lnTo>
                  <a:lnTo>
                    <a:pt x="528" y="87"/>
                  </a:lnTo>
                  <a:lnTo>
                    <a:pt x="562" y="117"/>
                  </a:lnTo>
                  <a:lnTo>
                    <a:pt x="516" y="162"/>
                  </a:lnTo>
                  <a:lnTo>
                    <a:pt x="483" y="133"/>
                  </a:lnTo>
                  <a:lnTo>
                    <a:pt x="447" y="109"/>
                  </a:lnTo>
                  <a:lnTo>
                    <a:pt x="408" y="90"/>
                  </a:lnTo>
                  <a:lnTo>
                    <a:pt x="367" y="76"/>
                  </a:lnTo>
                  <a:lnTo>
                    <a:pt x="324" y="68"/>
                  </a:lnTo>
                  <a:lnTo>
                    <a:pt x="281" y="65"/>
                  </a:lnTo>
                  <a:lnTo>
                    <a:pt x="237" y="68"/>
                  </a:lnTo>
                  <a:lnTo>
                    <a:pt x="194" y="76"/>
                  </a:lnTo>
                  <a:lnTo>
                    <a:pt x="153" y="90"/>
                  </a:lnTo>
                  <a:lnTo>
                    <a:pt x="114" y="109"/>
                  </a:lnTo>
                  <a:lnTo>
                    <a:pt x="78" y="133"/>
                  </a:lnTo>
                  <a:lnTo>
                    <a:pt x="45" y="162"/>
                  </a:lnTo>
                  <a:lnTo>
                    <a:pt x="0" y="117"/>
                  </a:lnTo>
                  <a:lnTo>
                    <a:pt x="33" y="87"/>
                  </a:lnTo>
                  <a:lnTo>
                    <a:pt x="70" y="61"/>
                  </a:lnTo>
                  <a:lnTo>
                    <a:pt x="109" y="40"/>
                  </a:lnTo>
                  <a:lnTo>
                    <a:pt x="149" y="23"/>
                  </a:lnTo>
                  <a:lnTo>
                    <a:pt x="192" y="11"/>
                  </a:lnTo>
                  <a:lnTo>
                    <a:pt x="236" y="3"/>
                  </a:lnTo>
                  <a:lnTo>
                    <a:pt x="281"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3" name="Freeform 9"/>
            <p:cNvSpPr>
              <a:spLocks/>
            </p:cNvSpPr>
            <p:nvPr/>
          </p:nvSpPr>
          <p:spPr bwMode="auto">
            <a:xfrm>
              <a:off x="1093" y="1272"/>
              <a:ext cx="197" cy="64"/>
            </a:xfrm>
            <a:custGeom>
              <a:avLst/>
              <a:gdLst>
                <a:gd name="T0" fmla="*/ 198 w 395"/>
                <a:gd name="T1" fmla="*/ 0 h 127"/>
                <a:gd name="T2" fmla="*/ 233 w 395"/>
                <a:gd name="T3" fmla="*/ 3 h 127"/>
                <a:gd name="T4" fmla="*/ 269 w 395"/>
                <a:gd name="T5" fmla="*/ 9 h 127"/>
                <a:gd name="T6" fmla="*/ 302 w 395"/>
                <a:gd name="T7" fmla="*/ 20 h 127"/>
                <a:gd name="T8" fmla="*/ 335 w 395"/>
                <a:gd name="T9" fmla="*/ 37 h 127"/>
                <a:gd name="T10" fmla="*/ 367 w 395"/>
                <a:gd name="T11" fmla="*/ 57 h 127"/>
                <a:gd name="T12" fmla="*/ 395 w 395"/>
                <a:gd name="T13" fmla="*/ 82 h 127"/>
                <a:gd name="T14" fmla="*/ 350 w 395"/>
                <a:gd name="T15" fmla="*/ 127 h 127"/>
                <a:gd name="T16" fmla="*/ 323 w 395"/>
                <a:gd name="T17" fmla="*/ 104 h 127"/>
                <a:gd name="T18" fmla="*/ 294 w 395"/>
                <a:gd name="T19" fmla="*/ 87 h 127"/>
                <a:gd name="T20" fmla="*/ 262 w 395"/>
                <a:gd name="T21" fmla="*/ 74 h 127"/>
                <a:gd name="T22" fmla="*/ 231 w 395"/>
                <a:gd name="T23" fmla="*/ 67 h 127"/>
                <a:gd name="T24" fmla="*/ 198 w 395"/>
                <a:gd name="T25" fmla="*/ 64 h 127"/>
                <a:gd name="T26" fmla="*/ 164 w 395"/>
                <a:gd name="T27" fmla="*/ 67 h 127"/>
                <a:gd name="T28" fmla="*/ 132 w 395"/>
                <a:gd name="T29" fmla="*/ 74 h 127"/>
                <a:gd name="T30" fmla="*/ 102 w 395"/>
                <a:gd name="T31" fmla="*/ 87 h 127"/>
                <a:gd name="T32" fmla="*/ 72 w 395"/>
                <a:gd name="T33" fmla="*/ 104 h 127"/>
                <a:gd name="T34" fmla="*/ 45 w 395"/>
                <a:gd name="T35" fmla="*/ 127 h 127"/>
                <a:gd name="T36" fmla="*/ 0 w 395"/>
                <a:gd name="T37" fmla="*/ 82 h 127"/>
                <a:gd name="T38" fmla="*/ 29 w 395"/>
                <a:gd name="T39" fmla="*/ 57 h 127"/>
                <a:gd name="T40" fmla="*/ 60 w 395"/>
                <a:gd name="T41" fmla="*/ 37 h 127"/>
                <a:gd name="T42" fmla="*/ 92 w 395"/>
                <a:gd name="T43" fmla="*/ 20 h 127"/>
                <a:gd name="T44" fmla="*/ 126 w 395"/>
                <a:gd name="T45" fmla="*/ 9 h 127"/>
                <a:gd name="T46" fmla="*/ 162 w 395"/>
                <a:gd name="T47" fmla="*/ 3 h 127"/>
                <a:gd name="T48" fmla="*/ 198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8" y="0"/>
                  </a:moveTo>
                  <a:lnTo>
                    <a:pt x="233" y="3"/>
                  </a:lnTo>
                  <a:lnTo>
                    <a:pt x="269" y="9"/>
                  </a:lnTo>
                  <a:lnTo>
                    <a:pt x="302" y="20"/>
                  </a:lnTo>
                  <a:lnTo>
                    <a:pt x="335" y="37"/>
                  </a:lnTo>
                  <a:lnTo>
                    <a:pt x="367" y="57"/>
                  </a:lnTo>
                  <a:lnTo>
                    <a:pt x="395" y="82"/>
                  </a:lnTo>
                  <a:lnTo>
                    <a:pt x="350" y="127"/>
                  </a:lnTo>
                  <a:lnTo>
                    <a:pt x="323" y="104"/>
                  </a:lnTo>
                  <a:lnTo>
                    <a:pt x="294" y="87"/>
                  </a:lnTo>
                  <a:lnTo>
                    <a:pt x="262" y="74"/>
                  </a:lnTo>
                  <a:lnTo>
                    <a:pt x="231" y="67"/>
                  </a:lnTo>
                  <a:lnTo>
                    <a:pt x="198" y="64"/>
                  </a:lnTo>
                  <a:lnTo>
                    <a:pt x="164" y="67"/>
                  </a:lnTo>
                  <a:lnTo>
                    <a:pt x="132" y="74"/>
                  </a:lnTo>
                  <a:lnTo>
                    <a:pt x="102" y="87"/>
                  </a:lnTo>
                  <a:lnTo>
                    <a:pt x="72" y="104"/>
                  </a:lnTo>
                  <a:lnTo>
                    <a:pt x="45" y="127"/>
                  </a:lnTo>
                  <a:lnTo>
                    <a:pt x="0" y="82"/>
                  </a:lnTo>
                  <a:lnTo>
                    <a:pt x="29" y="57"/>
                  </a:lnTo>
                  <a:lnTo>
                    <a:pt x="60" y="37"/>
                  </a:lnTo>
                  <a:lnTo>
                    <a:pt x="92" y="20"/>
                  </a:lnTo>
                  <a:lnTo>
                    <a:pt x="126" y="9"/>
                  </a:lnTo>
                  <a:lnTo>
                    <a:pt x="162" y="3"/>
                  </a:lnTo>
                  <a:lnTo>
                    <a:pt x="198"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4" name="Freeform 10"/>
            <p:cNvSpPr>
              <a:spLocks/>
            </p:cNvSpPr>
            <p:nvPr/>
          </p:nvSpPr>
          <p:spPr bwMode="auto">
            <a:xfrm>
              <a:off x="1142" y="1340"/>
              <a:ext cx="100" cy="44"/>
            </a:xfrm>
            <a:custGeom>
              <a:avLst/>
              <a:gdLst>
                <a:gd name="T0" fmla="*/ 101 w 200"/>
                <a:gd name="T1" fmla="*/ 0 h 87"/>
                <a:gd name="T2" fmla="*/ 129 w 200"/>
                <a:gd name="T3" fmla="*/ 3 h 87"/>
                <a:gd name="T4" fmla="*/ 154 w 200"/>
                <a:gd name="T5" fmla="*/ 10 h 87"/>
                <a:gd name="T6" fmla="*/ 179 w 200"/>
                <a:gd name="T7" fmla="*/ 23 h 87"/>
                <a:gd name="T8" fmla="*/ 200 w 200"/>
                <a:gd name="T9" fmla="*/ 41 h 87"/>
                <a:gd name="T10" fmla="*/ 155 w 200"/>
                <a:gd name="T11" fmla="*/ 87 h 87"/>
                <a:gd name="T12" fmla="*/ 142 w 200"/>
                <a:gd name="T13" fmla="*/ 76 h 87"/>
                <a:gd name="T14" fmla="*/ 126 w 200"/>
                <a:gd name="T15" fmla="*/ 68 h 87"/>
                <a:gd name="T16" fmla="*/ 109 w 200"/>
                <a:gd name="T17" fmla="*/ 65 h 87"/>
                <a:gd name="T18" fmla="*/ 92 w 200"/>
                <a:gd name="T19" fmla="*/ 65 h 87"/>
                <a:gd name="T20" fmla="*/ 75 w 200"/>
                <a:gd name="T21" fmla="*/ 68 h 87"/>
                <a:gd name="T22" fmla="*/ 60 w 200"/>
                <a:gd name="T23" fmla="*/ 76 h 87"/>
                <a:gd name="T24" fmla="*/ 46 w 200"/>
                <a:gd name="T25" fmla="*/ 87 h 87"/>
                <a:gd name="T26" fmla="*/ 0 w 200"/>
                <a:gd name="T27" fmla="*/ 41 h 87"/>
                <a:gd name="T28" fmla="*/ 22 w 200"/>
                <a:gd name="T29" fmla="*/ 23 h 87"/>
                <a:gd name="T30" fmla="*/ 47 w 200"/>
                <a:gd name="T31" fmla="*/ 10 h 87"/>
                <a:gd name="T32" fmla="*/ 72 w 200"/>
                <a:gd name="T33" fmla="*/ 3 h 87"/>
                <a:gd name="T34" fmla="*/ 101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1" y="0"/>
                  </a:moveTo>
                  <a:lnTo>
                    <a:pt x="129" y="3"/>
                  </a:lnTo>
                  <a:lnTo>
                    <a:pt x="154" y="10"/>
                  </a:lnTo>
                  <a:lnTo>
                    <a:pt x="179" y="23"/>
                  </a:lnTo>
                  <a:lnTo>
                    <a:pt x="200" y="41"/>
                  </a:lnTo>
                  <a:lnTo>
                    <a:pt x="155" y="87"/>
                  </a:lnTo>
                  <a:lnTo>
                    <a:pt x="142" y="76"/>
                  </a:lnTo>
                  <a:lnTo>
                    <a:pt x="126" y="68"/>
                  </a:lnTo>
                  <a:lnTo>
                    <a:pt x="109" y="65"/>
                  </a:lnTo>
                  <a:lnTo>
                    <a:pt x="92" y="65"/>
                  </a:lnTo>
                  <a:lnTo>
                    <a:pt x="75" y="68"/>
                  </a:lnTo>
                  <a:lnTo>
                    <a:pt x="60" y="76"/>
                  </a:lnTo>
                  <a:lnTo>
                    <a:pt x="46" y="87"/>
                  </a:lnTo>
                  <a:lnTo>
                    <a:pt x="0" y="41"/>
                  </a:lnTo>
                  <a:lnTo>
                    <a:pt x="22" y="23"/>
                  </a:lnTo>
                  <a:lnTo>
                    <a:pt x="47" y="10"/>
                  </a:lnTo>
                  <a:lnTo>
                    <a:pt x="72" y="3"/>
                  </a:lnTo>
                  <a:lnTo>
                    <a:pt x="101"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5" name="Freeform 11"/>
            <p:cNvSpPr>
              <a:spLocks noEditPoints="1"/>
            </p:cNvSpPr>
            <p:nvPr/>
          </p:nvSpPr>
          <p:spPr bwMode="auto">
            <a:xfrm>
              <a:off x="1499" y="2317"/>
              <a:ext cx="537" cy="455"/>
            </a:xfrm>
            <a:custGeom>
              <a:avLst/>
              <a:gdLst>
                <a:gd name="T0" fmla="*/ 93 w 1075"/>
                <a:gd name="T1" fmla="*/ 59 h 910"/>
                <a:gd name="T2" fmla="*/ 65 w 1075"/>
                <a:gd name="T3" fmla="*/ 77 h 910"/>
                <a:gd name="T4" fmla="*/ 63 w 1075"/>
                <a:gd name="T5" fmla="*/ 89 h 910"/>
                <a:gd name="T6" fmla="*/ 63 w 1075"/>
                <a:gd name="T7" fmla="*/ 187 h 910"/>
                <a:gd name="T8" fmla="*/ 63 w 1075"/>
                <a:gd name="T9" fmla="*/ 282 h 910"/>
                <a:gd name="T10" fmla="*/ 63 w 1075"/>
                <a:gd name="T11" fmla="*/ 483 h 910"/>
                <a:gd name="T12" fmla="*/ 63 w 1075"/>
                <a:gd name="T13" fmla="*/ 701 h 910"/>
                <a:gd name="T14" fmla="*/ 81 w 1075"/>
                <a:gd name="T15" fmla="*/ 728 h 910"/>
                <a:gd name="T16" fmla="*/ 93 w 1075"/>
                <a:gd name="T17" fmla="*/ 730 h 910"/>
                <a:gd name="T18" fmla="*/ 99 w 1075"/>
                <a:gd name="T19" fmla="*/ 730 h 910"/>
                <a:gd name="T20" fmla="*/ 130 w 1075"/>
                <a:gd name="T21" fmla="*/ 730 h 910"/>
                <a:gd name="T22" fmla="*/ 300 w 1075"/>
                <a:gd name="T23" fmla="*/ 730 h 910"/>
                <a:gd name="T24" fmla="*/ 440 w 1075"/>
                <a:gd name="T25" fmla="*/ 730 h 910"/>
                <a:gd name="T26" fmla="*/ 633 w 1075"/>
                <a:gd name="T27" fmla="*/ 730 h 910"/>
                <a:gd name="T28" fmla="*/ 885 w 1075"/>
                <a:gd name="T29" fmla="*/ 730 h 910"/>
                <a:gd name="T30" fmla="*/ 1005 w 1075"/>
                <a:gd name="T31" fmla="*/ 722 h 910"/>
                <a:gd name="T32" fmla="*/ 1014 w 1075"/>
                <a:gd name="T33" fmla="*/ 88 h 910"/>
                <a:gd name="T34" fmla="*/ 996 w 1075"/>
                <a:gd name="T35" fmla="*/ 61 h 910"/>
                <a:gd name="T36" fmla="*/ 984 w 1075"/>
                <a:gd name="T37" fmla="*/ 59 h 910"/>
                <a:gd name="T38" fmla="*/ 979 w 1075"/>
                <a:gd name="T39" fmla="*/ 59 h 910"/>
                <a:gd name="T40" fmla="*/ 948 w 1075"/>
                <a:gd name="T41" fmla="*/ 59 h 910"/>
                <a:gd name="T42" fmla="*/ 777 w 1075"/>
                <a:gd name="T43" fmla="*/ 59 h 910"/>
                <a:gd name="T44" fmla="*/ 636 w 1075"/>
                <a:gd name="T45" fmla="*/ 59 h 910"/>
                <a:gd name="T46" fmla="*/ 445 w 1075"/>
                <a:gd name="T47" fmla="*/ 59 h 910"/>
                <a:gd name="T48" fmla="*/ 36 w 1075"/>
                <a:gd name="T49" fmla="*/ 0 h 910"/>
                <a:gd name="T50" fmla="*/ 59 w 1075"/>
                <a:gd name="T51" fmla="*/ 0 h 910"/>
                <a:gd name="T52" fmla="*/ 115 w 1075"/>
                <a:gd name="T53" fmla="*/ 0 h 910"/>
                <a:gd name="T54" fmla="*/ 190 w 1075"/>
                <a:gd name="T55" fmla="*/ 0 h 910"/>
                <a:gd name="T56" fmla="*/ 350 w 1075"/>
                <a:gd name="T57" fmla="*/ 0 h 910"/>
                <a:gd name="T58" fmla="*/ 524 w 1075"/>
                <a:gd name="T59" fmla="*/ 0 h 910"/>
                <a:gd name="T60" fmla="*/ 938 w 1075"/>
                <a:gd name="T61" fmla="*/ 0 h 910"/>
                <a:gd name="T62" fmla="*/ 1066 w 1075"/>
                <a:gd name="T63" fmla="*/ 10 h 910"/>
                <a:gd name="T64" fmla="*/ 1075 w 1075"/>
                <a:gd name="T65" fmla="*/ 136 h 910"/>
                <a:gd name="T66" fmla="*/ 1075 w 1075"/>
                <a:gd name="T67" fmla="*/ 276 h 910"/>
                <a:gd name="T68" fmla="*/ 1075 w 1075"/>
                <a:gd name="T69" fmla="*/ 440 h 910"/>
                <a:gd name="T70" fmla="*/ 1066 w 1075"/>
                <a:gd name="T71" fmla="*/ 779 h 910"/>
                <a:gd name="T72" fmla="*/ 730 w 1075"/>
                <a:gd name="T73" fmla="*/ 789 h 910"/>
                <a:gd name="T74" fmla="*/ 730 w 1075"/>
                <a:gd name="T75" fmla="*/ 793 h 910"/>
                <a:gd name="T76" fmla="*/ 730 w 1075"/>
                <a:gd name="T77" fmla="*/ 841 h 910"/>
                <a:gd name="T78" fmla="*/ 736 w 1075"/>
                <a:gd name="T79" fmla="*/ 848 h 910"/>
                <a:gd name="T80" fmla="*/ 757 w 1075"/>
                <a:gd name="T81" fmla="*/ 868 h 910"/>
                <a:gd name="T82" fmla="*/ 801 w 1075"/>
                <a:gd name="T83" fmla="*/ 910 h 910"/>
                <a:gd name="T84" fmla="*/ 768 w 1075"/>
                <a:gd name="T85" fmla="*/ 910 h 910"/>
                <a:gd name="T86" fmla="*/ 627 w 1075"/>
                <a:gd name="T87" fmla="*/ 910 h 910"/>
                <a:gd name="T88" fmla="*/ 293 w 1075"/>
                <a:gd name="T89" fmla="*/ 910 h 910"/>
                <a:gd name="T90" fmla="*/ 300 w 1075"/>
                <a:gd name="T91" fmla="*/ 904 h 910"/>
                <a:gd name="T92" fmla="*/ 322 w 1075"/>
                <a:gd name="T93" fmla="*/ 883 h 910"/>
                <a:gd name="T94" fmla="*/ 367 w 1075"/>
                <a:gd name="T95" fmla="*/ 841 h 910"/>
                <a:gd name="T96" fmla="*/ 367 w 1075"/>
                <a:gd name="T97" fmla="*/ 837 h 910"/>
                <a:gd name="T98" fmla="*/ 367 w 1075"/>
                <a:gd name="T99" fmla="*/ 808 h 910"/>
                <a:gd name="T100" fmla="*/ 22 w 1075"/>
                <a:gd name="T101" fmla="*/ 786 h 910"/>
                <a:gd name="T102" fmla="*/ 0 w 1075"/>
                <a:gd name="T103" fmla="*/ 755 h 910"/>
                <a:gd name="T104" fmla="*/ 0 w 1075"/>
                <a:gd name="T105" fmla="*/ 555 h 910"/>
                <a:gd name="T106" fmla="*/ 0 w 1075"/>
                <a:gd name="T107" fmla="*/ 280 h 910"/>
                <a:gd name="T108" fmla="*/ 0 w 1075"/>
                <a:gd name="T109" fmla="*/ 34 h 910"/>
                <a:gd name="T110" fmla="*/ 22 w 1075"/>
                <a:gd name="T111"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5" h="910">
                  <a:moveTo>
                    <a:pt x="283" y="59"/>
                  </a:moveTo>
                  <a:lnTo>
                    <a:pt x="191" y="59"/>
                  </a:lnTo>
                  <a:lnTo>
                    <a:pt x="93" y="59"/>
                  </a:lnTo>
                  <a:lnTo>
                    <a:pt x="81" y="61"/>
                  </a:lnTo>
                  <a:lnTo>
                    <a:pt x="72" y="68"/>
                  </a:lnTo>
                  <a:lnTo>
                    <a:pt x="65" y="77"/>
                  </a:lnTo>
                  <a:lnTo>
                    <a:pt x="63" y="88"/>
                  </a:lnTo>
                  <a:lnTo>
                    <a:pt x="63" y="88"/>
                  </a:lnTo>
                  <a:lnTo>
                    <a:pt x="63" y="89"/>
                  </a:lnTo>
                  <a:lnTo>
                    <a:pt x="63" y="90"/>
                  </a:lnTo>
                  <a:lnTo>
                    <a:pt x="63" y="165"/>
                  </a:lnTo>
                  <a:lnTo>
                    <a:pt x="63" y="187"/>
                  </a:lnTo>
                  <a:lnTo>
                    <a:pt x="63" y="215"/>
                  </a:lnTo>
                  <a:lnTo>
                    <a:pt x="63" y="246"/>
                  </a:lnTo>
                  <a:lnTo>
                    <a:pt x="63" y="282"/>
                  </a:lnTo>
                  <a:lnTo>
                    <a:pt x="63" y="323"/>
                  </a:lnTo>
                  <a:lnTo>
                    <a:pt x="63" y="371"/>
                  </a:lnTo>
                  <a:lnTo>
                    <a:pt x="63" y="483"/>
                  </a:lnTo>
                  <a:lnTo>
                    <a:pt x="63" y="549"/>
                  </a:lnTo>
                  <a:lnTo>
                    <a:pt x="63" y="621"/>
                  </a:lnTo>
                  <a:lnTo>
                    <a:pt x="63" y="701"/>
                  </a:lnTo>
                  <a:lnTo>
                    <a:pt x="65" y="712"/>
                  </a:lnTo>
                  <a:lnTo>
                    <a:pt x="72" y="722"/>
                  </a:lnTo>
                  <a:lnTo>
                    <a:pt x="81" y="728"/>
                  </a:lnTo>
                  <a:lnTo>
                    <a:pt x="93" y="730"/>
                  </a:lnTo>
                  <a:lnTo>
                    <a:pt x="93" y="730"/>
                  </a:lnTo>
                  <a:lnTo>
                    <a:pt x="93" y="730"/>
                  </a:lnTo>
                  <a:lnTo>
                    <a:pt x="94" y="730"/>
                  </a:lnTo>
                  <a:lnTo>
                    <a:pt x="96" y="730"/>
                  </a:lnTo>
                  <a:lnTo>
                    <a:pt x="99" y="730"/>
                  </a:lnTo>
                  <a:lnTo>
                    <a:pt x="103" y="730"/>
                  </a:lnTo>
                  <a:lnTo>
                    <a:pt x="119" y="730"/>
                  </a:lnTo>
                  <a:lnTo>
                    <a:pt x="130" y="730"/>
                  </a:lnTo>
                  <a:lnTo>
                    <a:pt x="143" y="730"/>
                  </a:lnTo>
                  <a:lnTo>
                    <a:pt x="264" y="730"/>
                  </a:lnTo>
                  <a:lnTo>
                    <a:pt x="300" y="730"/>
                  </a:lnTo>
                  <a:lnTo>
                    <a:pt x="342" y="730"/>
                  </a:lnTo>
                  <a:lnTo>
                    <a:pt x="388" y="730"/>
                  </a:lnTo>
                  <a:lnTo>
                    <a:pt x="440" y="730"/>
                  </a:lnTo>
                  <a:lnTo>
                    <a:pt x="499" y="730"/>
                  </a:lnTo>
                  <a:lnTo>
                    <a:pt x="562" y="730"/>
                  </a:lnTo>
                  <a:lnTo>
                    <a:pt x="633" y="730"/>
                  </a:lnTo>
                  <a:lnTo>
                    <a:pt x="710" y="730"/>
                  </a:lnTo>
                  <a:lnTo>
                    <a:pt x="794" y="730"/>
                  </a:lnTo>
                  <a:lnTo>
                    <a:pt x="885" y="730"/>
                  </a:lnTo>
                  <a:lnTo>
                    <a:pt x="985" y="730"/>
                  </a:lnTo>
                  <a:lnTo>
                    <a:pt x="996" y="728"/>
                  </a:lnTo>
                  <a:lnTo>
                    <a:pt x="1005" y="722"/>
                  </a:lnTo>
                  <a:lnTo>
                    <a:pt x="1011" y="712"/>
                  </a:lnTo>
                  <a:lnTo>
                    <a:pt x="1014" y="701"/>
                  </a:lnTo>
                  <a:lnTo>
                    <a:pt x="1014" y="88"/>
                  </a:lnTo>
                  <a:lnTo>
                    <a:pt x="1011" y="77"/>
                  </a:lnTo>
                  <a:lnTo>
                    <a:pt x="1005" y="68"/>
                  </a:lnTo>
                  <a:lnTo>
                    <a:pt x="996" y="61"/>
                  </a:lnTo>
                  <a:lnTo>
                    <a:pt x="985" y="59"/>
                  </a:lnTo>
                  <a:lnTo>
                    <a:pt x="985" y="59"/>
                  </a:lnTo>
                  <a:lnTo>
                    <a:pt x="984" y="59"/>
                  </a:lnTo>
                  <a:lnTo>
                    <a:pt x="984" y="59"/>
                  </a:lnTo>
                  <a:lnTo>
                    <a:pt x="982" y="59"/>
                  </a:lnTo>
                  <a:lnTo>
                    <a:pt x="979" y="59"/>
                  </a:lnTo>
                  <a:lnTo>
                    <a:pt x="973" y="59"/>
                  </a:lnTo>
                  <a:lnTo>
                    <a:pt x="959" y="59"/>
                  </a:lnTo>
                  <a:lnTo>
                    <a:pt x="948" y="59"/>
                  </a:lnTo>
                  <a:lnTo>
                    <a:pt x="933"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69" y="0"/>
                  </a:lnTo>
                  <a:lnTo>
                    <a:pt x="97" y="0"/>
                  </a:lnTo>
                  <a:lnTo>
                    <a:pt x="115" y="0"/>
                  </a:lnTo>
                  <a:lnTo>
                    <a:pt x="136" y="0"/>
                  </a:lnTo>
                  <a:lnTo>
                    <a:pt x="162" y="0"/>
                  </a:lnTo>
                  <a:lnTo>
                    <a:pt x="190" y="0"/>
                  </a:lnTo>
                  <a:lnTo>
                    <a:pt x="223" y="0"/>
                  </a:lnTo>
                  <a:lnTo>
                    <a:pt x="303" y="0"/>
                  </a:lnTo>
                  <a:lnTo>
                    <a:pt x="350" y="0"/>
                  </a:lnTo>
                  <a:lnTo>
                    <a:pt x="403" y="0"/>
                  </a:lnTo>
                  <a:lnTo>
                    <a:pt x="460" y="0"/>
                  </a:lnTo>
                  <a:lnTo>
                    <a:pt x="524" y="0"/>
                  </a:lnTo>
                  <a:lnTo>
                    <a:pt x="593" y="0"/>
                  </a:lnTo>
                  <a:lnTo>
                    <a:pt x="841" y="0"/>
                  </a:lnTo>
                  <a:lnTo>
                    <a:pt x="938" y="0"/>
                  </a:lnTo>
                  <a:lnTo>
                    <a:pt x="1041" y="0"/>
                  </a:lnTo>
                  <a:lnTo>
                    <a:pt x="1054" y="3"/>
                  </a:lnTo>
                  <a:lnTo>
                    <a:pt x="1066" y="10"/>
                  </a:lnTo>
                  <a:lnTo>
                    <a:pt x="1073" y="20"/>
                  </a:lnTo>
                  <a:lnTo>
                    <a:pt x="1075" y="34"/>
                  </a:lnTo>
                  <a:lnTo>
                    <a:pt x="1075" y="136"/>
                  </a:lnTo>
                  <a:lnTo>
                    <a:pt x="1075" y="164"/>
                  </a:lnTo>
                  <a:lnTo>
                    <a:pt x="1075" y="234"/>
                  </a:lnTo>
                  <a:lnTo>
                    <a:pt x="1075" y="276"/>
                  </a:lnTo>
                  <a:lnTo>
                    <a:pt x="1075" y="325"/>
                  </a:lnTo>
                  <a:lnTo>
                    <a:pt x="1075" y="380"/>
                  </a:lnTo>
                  <a:lnTo>
                    <a:pt x="1075" y="440"/>
                  </a:lnTo>
                  <a:lnTo>
                    <a:pt x="1075" y="755"/>
                  </a:lnTo>
                  <a:lnTo>
                    <a:pt x="1073" y="769"/>
                  </a:lnTo>
                  <a:lnTo>
                    <a:pt x="1066" y="779"/>
                  </a:lnTo>
                  <a:lnTo>
                    <a:pt x="1054" y="786"/>
                  </a:lnTo>
                  <a:lnTo>
                    <a:pt x="1041" y="789"/>
                  </a:lnTo>
                  <a:lnTo>
                    <a:pt x="730" y="789"/>
                  </a:lnTo>
                  <a:lnTo>
                    <a:pt x="730" y="789"/>
                  </a:lnTo>
                  <a:lnTo>
                    <a:pt x="730" y="790"/>
                  </a:lnTo>
                  <a:lnTo>
                    <a:pt x="730" y="793"/>
                  </a:lnTo>
                  <a:lnTo>
                    <a:pt x="730" y="841"/>
                  </a:lnTo>
                  <a:lnTo>
                    <a:pt x="730" y="841"/>
                  </a:lnTo>
                  <a:lnTo>
                    <a:pt x="730" y="841"/>
                  </a:lnTo>
                  <a:lnTo>
                    <a:pt x="731" y="842"/>
                  </a:lnTo>
                  <a:lnTo>
                    <a:pt x="733" y="844"/>
                  </a:lnTo>
                  <a:lnTo>
                    <a:pt x="736" y="848"/>
                  </a:lnTo>
                  <a:lnTo>
                    <a:pt x="741" y="853"/>
                  </a:lnTo>
                  <a:lnTo>
                    <a:pt x="748" y="859"/>
                  </a:lnTo>
                  <a:lnTo>
                    <a:pt x="757" y="868"/>
                  </a:lnTo>
                  <a:lnTo>
                    <a:pt x="768" y="879"/>
                  </a:lnTo>
                  <a:lnTo>
                    <a:pt x="783" y="893"/>
                  </a:lnTo>
                  <a:lnTo>
                    <a:pt x="801" y="910"/>
                  </a:lnTo>
                  <a:lnTo>
                    <a:pt x="787" y="910"/>
                  </a:lnTo>
                  <a:lnTo>
                    <a:pt x="780" y="910"/>
                  </a:lnTo>
                  <a:lnTo>
                    <a:pt x="768" y="910"/>
                  </a:lnTo>
                  <a:lnTo>
                    <a:pt x="692" y="910"/>
                  </a:lnTo>
                  <a:lnTo>
                    <a:pt x="662" y="910"/>
                  </a:lnTo>
                  <a:lnTo>
                    <a:pt x="627" y="910"/>
                  </a:lnTo>
                  <a:lnTo>
                    <a:pt x="293" y="910"/>
                  </a:lnTo>
                  <a:lnTo>
                    <a:pt x="293" y="910"/>
                  </a:lnTo>
                  <a:lnTo>
                    <a:pt x="293" y="910"/>
                  </a:lnTo>
                  <a:lnTo>
                    <a:pt x="295" y="909"/>
                  </a:lnTo>
                  <a:lnTo>
                    <a:pt x="297" y="907"/>
                  </a:lnTo>
                  <a:lnTo>
                    <a:pt x="300" y="904"/>
                  </a:lnTo>
                  <a:lnTo>
                    <a:pt x="305" y="899"/>
                  </a:lnTo>
                  <a:lnTo>
                    <a:pt x="312" y="893"/>
                  </a:lnTo>
                  <a:lnTo>
                    <a:pt x="322" y="883"/>
                  </a:lnTo>
                  <a:lnTo>
                    <a:pt x="333" y="872"/>
                  </a:lnTo>
                  <a:lnTo>
                    <a:pt x="348" y="858"/>
                  </a:lnTo>
                  <a:lnTo>
                    <a:pt x="367" y="841"/>
                  </a:lnTo>
                  <a:lnTo>
                    <a:pt x="367" y="840"/>
                  </a:lnTo>
                  <a:lnTo>
                    <a:pt x="367" y="839"/>
                  </a:lnTo>
                  <a:lnTo>
                    <a:pt x="367" y="837"/>
                  </a:lnTo>
                  <a:lnTo>
                    <a:pt x="367" y="831"/>
                  </a:lnTo>
                  <a:lnTo>
                    <a:pt x="367" y="822"/>
                  </a:lnTo>
                  <a:lnTo>
                    <a:pt x="367" y="808"/>
                  </a:lnTo>
                  <a:lnTo>
                    <a:pt x="367" y="789"/>
                  </a:lnTo>
                  <a:lnTo>
                    <a:pt x="36" y="789"/>
                  </a:lnTo>
                  <a:lnTo>
                    <a:pt x="22" y="786"/>
                  </a:lnTo>
                  <a:lnTo>
                    <a:pt x="11" y="779"/>
                  </a:lnTo>
                  <a:lnTo>
                    <a:pt x="3" y="769"/>
                  </a:lnTo>
                  <a:lnTo>
                    <a:pt x="0" y="755"/>
                  </a:lnTo>
                  <a:lnTo>
                    <a:pt x="0" y="653"/>
                  </a:lnTo>
                  <a:lnTo>
                    <a:pt x="0" y="625"/>
                  </a:lnTo>
                  <a:lnTo>
                    <a:pt x="0" y="555"/>
                  </a:lnTo>
                  <a:lnTo>
                    <a:pt x="0" y="513"/>
                  </a:lnTo>
                  <a:lnTo>
                    <a:pt x="0" y="349"/>
                  </a:lnTo>
                  <a:lnTo>
                    <a:pt x="0" y="280"/>
                  </a:lnTo>
                  <a:lnTo>
                    <a:pt x="0" y="206"/>
                  </a:lnTo>
                  <a:lnTo>
                    <a:pt x="0" y="124"/>
                  </a:lnTo>
                  <a:lnTo>
                    <a:pt x="0" y="34"/>
                  </a:lnTo>
                  <a:lnTo>
                    <a:pt x="3" y="20"/>
                  </a:lnTo>
                  <a:lnTo>
                    <a:pt x="11" y="10"/>
                  </a:lnTo>
                  <a:lnTo>
                    <a:pt x="22" y="3"/>
                  </a:lnTo>
                  <a:lnTo>
                    <a:pt x="36" y="0"/>
                  </a:lnTo>
                  <a:lnTo>
                    <a:pt x="36"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6" name="Freeform 12"/>
            <p:cNvSpPr>
              <a:spLocks/>
            </p:cNvSpPr>
            <p:nvPr/>
          </p:nvSpPr>
          <p:spPr bwMode="auto">
            <a:xfrm>
              <a:off x="1582" y="2018"/>
              <a:ext cx="370" cy="99"/>
            </a:xfrm>
            <a:custGeom>
              <a:avLst/>
              <a:gdLst>
                <a:gd name="T0" fmla="*/ 370 w 741"/>
                <a:gd name="T1" fmla="*/ 0 h 199"/>
                <a:gd name="T2" fmla="*/ 422 w 741"/>
                <a:gd name="T3" fmla="*/ 3 h 199"/>
                <a:gd name="T4" fmla="*/ 473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7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3"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7" y="10"/>
                  </a:lnTo>
                  <a:lnTo>
                    <a:pt x="319" y="3"/>
                  </a:lnTo>
                  <a:lnTo>
                    <a:pt x="37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7" name="Freeform 13"/>
            <p:cNvSpPr>
              <a:spLocks/>
            </p:cNvSpPr>
            <p:nvPr/>
          </p:nvSpPr>
          <p:spPr bwMode="auto">
            <a:xfrm>
              <a:off x="1626" y="2090"/>
              <a:ext cx="281"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1 w 562"/>
                <a:gd name="T31" fmla="*/ 65 h 162"/>
                <a:gd name="T32" fmla="*/ 222 w 562"/>
                <a:gd name="T33" fmla="*/ 70 h 162"/>
                <a:gd name="T34" fmla="*/ 184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1" y="65"/>
                  </a:lnTo>
                  <a:lnTo>
                    <a:pt x="222" y="70"/>
                  </a:lnTo>
                  <a:lnTo>
                    <a:pt x="184"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8" name="Freeform 14"/>
            <p:cNvSpPr>
              <a:spLocks/>
            </p:cNvSpPr>
            <p:nvPr/>
          </p:nvSpPr>
          <p:spPr bwMode="auto">
            <a:xfrm>
              <a:off x="1669" y="2161"/>
              <a:ext cx="197" cy="63"/>
            </a:xfrm>
            <a:custGeom>
              <a:avLst/>
              <a:gdLst>
                <a:gd name="T0" fmla="*/ 197 w 395"/>
                <a:gd name="T1" fmla="*/ 0 h 127"/>
                <a:gd name="T2" fmla="*/ 234 w 395"/>
                <a:gd name="T3" fmla="*/ 2 h 127"/>
                <a:gd name="T4" fmla="*/ 270 w 395"/>
                <a:gd name="T5" fmla="*/ 9 h 127"/>
                <a:gd name="T6" fmla="*/ 304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3 w 395"/>
                <a:gd name="T21" fmla="*/ 74 h 127"/>
                <a:gd name="T22" fmla="*/ 232 w 395"/>
                <a:gd name="T23" fmla="*/ 66 h 127"/>
                <a:gd name="T24" fmla="*/ 197 w 395"/>
                <a:gd name="T25" fmla="*/ 63 h 127"/>
                <a:gd name="T26" fmla="*/ 163 w 395"/>
                <a:gd name="T27" fmla="*/ 66 h 127"/>
                <a:gd name="T28" fmla="*/ 130 w 395"/>
                <a:gd name="T29" fmla="*/ 74 h 127"/>
                <a:gd name="T30" fmla="*/ 99 w 395"/>
                <a:gd name="T31" fmla="*/ 87 h 127"/>
                <a:gd name="T32" fmla="*/ 71 w 395"/>
                <a:gd name="T33" fmla="*/ 104 h 127"/>
                <a:gd name="T34" fmla="*/ 45 w 395"/>
                <a:gd name="T35" fmla="*/ 127 h 127"/>
                <a:gd name="T36" fmla="*/ 0 w 395"/>
                <a:gd name="T37" fmla="*/ 82 h 127"/>
                <a:gd name="T38" fmla="*/ 28 w 395"/>
                <a:gd name="T39" fmla="*/ 57 h 127"/>
                <a:gd name="T40" fmla="*/ 57 w 395"/>
                <a:gd name="T41" fmla="*/ 37 h 127"/>
                <a:gd name="T42" fmla="*/ 90 w 395"/>
                <a:gd name="T43" fmla="*/ 20 h 127"/>
                <a:gd name="T44" fmla="*/ 125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4" y="20"/>
                  </a:lnTo>
                  <a:lnTo>
                    <a:pt x="337" y="37"/>
                  </a:lnTo>
                  <a:lnTo>
                    <a:pt x="367" y="57"/>
                  </a:lnTo>
                  <a:lnTo>
                    <a:pt x="395" y="82"/>
                  </a:lnTo>
                  <a:lnTo>
                    <a:pt x="350" y="127"/>
                  </a:lnTo>
                  <a:lnTo>
                    <a:pt x="324" y="104"/>
                  </a:lnTo>
                  <a:lnTo>
                    <a:pt x="295" y="87"/>
                  </a:lnTo>
                  <a:lnTo>
                    <a:pt x="263" y="74"/>
                  </a:lnTo>
                  <a:lnTo>
                    <a:pt x="232" y="66"/>
                  </a:lnTo>
                  <a:lnTo>
                    <a:pt x="197" y="63"/>
                  </a:lnTo>
                  <a:lnTo>
                    <a:pt x="163" y="66"/>
                  </a:lnTo>
                  <a:lnTo>
                    <a:pt x="130" y="74"/>
                  </a:lnTo>
                  <a:lnTo>
                    <a:pt x="99" y="87"/>
                  </a:lnTo>
                  <a:lnTo>
                    <a:pt x="71" y="104"/>
                  </a:lnTo>
                  <a:lnTo>
                    <a:pt x="45" y="127"/>
                  </a:lnTo>
                  <a:lnTo>
                    <a:pt x="0" y="82"/>
                  </a:lnTo>
                  <a:lnTo>
                    <a:pt x="28" y="57"/>
                  </a:lnTo>
                  <a:lnTo>
                    <a:pt x="57" y="37"/>
                  </a:lnTo>
                  <a:lnTo>
                    <a:pt x="90" y="20"/>
                  </a:lnTo>
                  <a:lnTo>
                    <a:pt x="125" y="9"/>
                  </a:lnTo>
                  <a:lnTo>
                    <a:pt x="160" y="2"/>
                  </a:lnTo>
                  <a:lnTo>
                    <a:pt x="197"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79" name="Freeform 15"/>
            <p:cNvSpPr>
              <a:spLocks/>
            </p:cNvSpPr>
            <p:nvPr/>
          </p:nvSpPr>
          <p:spPr bwMode="auto">
            <a:xfrm>
              <a:off x="1717" y="2228"/>
              <a:ext cx="100" cy="44"/>
            </a:xfrm>
            <a:custGeom>
              <a:avLst/>
              <a:gdLst>
                <a:gd name="T0" fmla="*/ 100 w 200"/>
                <a:gd name="T1" fmla="*/ 0 h 87"/>
                <a:gd name="T2" fmla="*/ 129 w 200"/>
                <a:gd name="T3" fmla="*/ 3 h 87"/>
                <a:gd name="T4" fmla="*/ 154 w 200"/>
                <a:gd name="T5" fmla="*/ 11 h 87"/>
                <a:gd name="T6" fmla="*/ 179 w 200"/>
                <a:gd name="T7" fmla="*/ 24 h 87"/>
                <a:gd name="T8" fmla="*/ 200 w 200"/>
                <a:gd name="T9" fmla="*/ 42 h 87"/>
                <a:gd name="T10" fmla="*/ 155 w 200"/>
                <a:gd name="T11" fmla="*/ 87 h 87"/>
                <a:gd name="T12" fmla="*/ 141 w 200"/>
                <a:gd name="T13" fmla="*/ 77 h 87"/>
                <a:gd name="T14" fmla="*/ 125 w 200"/>
                <a:gd name="T15" fmla="*/ 69 h 87"/>
                <a:gd name="T16" fmla="*/ 109 w 200"/>
                <a:gd name="T17" fmla="*/ 65 h 87"/>
                <a:gd name="T18" fmla="*/ 92 w 200"/>
                <a:gd name="T19" fmla="*/ 65 h 87"/>
                <a:gd name="T20" fmla="*/ 75 w 200"/>
                <a:gd name="T21" fmla="*/ 69 h 87"/>
                <a:gd name="T22" fmla="*/ 60 w 200"/>
                <a:gd name="T23" fmla="*/ 77 h 87"/>
                <a:gd name="T24" fmla="*/ 45 w 200"/>
                <a:gd name="T25" fmla="*/ 87 h 87"/>
                <a:gd name="T26" fmla="*/ 0 w 200"/>
                <a:gd name="T27" fmla="*/ 42 h 87"/>
                <a:gd name="T28" fmla="*/ 22 w 200"/>
                <a:gd name="T29" fmla="*/ 24 h 87"/>
                <a:gd name="T30" fmla="*/ 47 w 200"/>
                <a:gd name="T31" fmla="*/ 11 h 87"/>
                <a:gd name="T32" fmla="*/ 72 w 200"/>
                <a:gd name="T33" fmla="*/ 3 h 87"/>
                <a:gd name="T34" fmla="*/ 100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0" y="0"/>
                  </a:moveTo>
                  <a:lnTo>
                    <a:pt x="129" y="3"/>
                  </a:lnTo>
                  <a:lnTo>
                    <a:pt x="154" y="11"/>
                  </a:lnTo>
                  <a:lnTo>
                    <a:pt x="179" y="24"/>
                  </a:lnTo>
                  <a:lnTo>
                    <a:pt x="200" y="42"/>
                  </a:lnTo>
                  <a:lnTo>
                    <a:pt x="155" y="87"/>
                  </a:lnTo>
                  <a:lnTo>
                    <a:pt x="141" y="77"/>
                  </a:lnTo>
                  <a:lnTo>
                    <a:pt x="125" y="69"/>
                  </a:lnTo>
                  <a:lnTo>
                    <a:pt x="109" y="65"/>
                  </a:lnTo>
                  <a:lnTo>
                    <a:pt x="92" y="65"/>
                  </a:lnTo>
                  <a:lnTo>
                    <a:pt x="75" y="69"/>
                  </a:lnTo>
                  <a:lnTo>
                    <a:pt x="60" y="77"/>
                  </a:lnTo>
                  <a:lnTo>
                    <a:pt x="45" y="87"/>
                  </a:lnTo>
                  <a:lnTo>
                    <a:pt x="0" y="42"/>
                  </a:lnTo>
                  <a:lnTo>
                    <a:pt x="22" y="24"/>
                  </a:lnTo>
                  <a:lnTo>
                    <a:pt x="47" y="11"/>
                  </a:lnTo>
                  <a:lnTo>
                    <a:pt x="72" y="3"/>
                  </a:lnTo>
                  <a:lnTo>
                    <a:pt x="10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0" name="Freeform 16"/>
            <p:cNvSpPr>
              <a:spLocks noEditPoints="1"/>
            </p:cNvSpPr>
            <p:nvPr/>
          </p:nvSpPr>
          <p:spPr bwMode="auto">
            <a:xfrm>
              <a:off x="348" y="2317"/>
              <a:ext cx="538" cy="455"/>
            </a:xfrm>
            <a:custGeom>
              <a:avLst/>
              <a:gdLst>
                <a:gd name="T0" fmla="*/ 93 w 1075"/>
                <a:gd name="T1" fmla="*/ 59 h 910"/>
                <a:gd name="T2" fmla="*/ 66 w 1075"/>
                <a:gd name="T3" fmla="*/ 77 h 910"/>
                <a:gd name="T4" fmla="*/ 64 w 1075"/>
                <a:gd name="T5" fmla="*/ 89 h 910"/>
                <a:gd name="T6" fmla="*/ 64 w 1075"/>
                <a:gd name="T7" fmla="*/ 118 h 910"/>
                <a:gd name="T8" fmla="*/ 64 w 1075"/>
                <a:gd name="T9" fmla="*/ 187 h 910"/>
                <a:gd name="T10" fmla="*/ 64 w 1075"/>
                <a:gd name="T11" fmla="*/ 282 h 910"/>
                <a:gd name="T12" fmla="*/ 64 w 1075"/>
                <a:gd name="T13" fmla="*/ 483 h 910"/>
                <a:gd name="T14" fmla="*/ 64 w 1075"/>
                <a:gd name="T15" fmla="*/ 701 h 910"/>
                <a:gd name="T16" fmla="*/ 81 w 1075"/>
                <a:gd name="T17" fmla="*/ 728 h 910"/>
                <a:gd name="T18" fmla="*/ 93 w 1075"/>
                <a:gd name="T19" fmla="*/ 730 h 910"/>
                <a:gd name="T20" fmla="*/ 99 w 1075"/>
                <a:gd name="T21" fmla="*/ 730 h 910"/>
                <a:gd name="T22" fmla="*/ 130 w 1075"/>
                <a:gd name="T23" fmla="*/ 730 h 910"/>
                <a:gd name="T24" fmla="*/ 300 w 1075"/>
                <a:gd name="T25" fmla="*/ 730 h 910"/>
                <a:gd name="T26" fmla="*/ 441 w 1075"/>
                <a:gd name="T27" fmla="*/ 730 h 910"/>
                <a:gd name="T28" fmla="*/ 633 w 1075"/>
                <a:gd name="T29" fmla="*/ 730 h 910"/>
                <a:gd name="T30" fmla="*/ 885 w 1075"/>
                <a:gd name="T31" fmla="*/ 730 h 910"/>
                <a:gd name="T32" fmla="*/ 1005 w 1075"/>
                <a:gd name="T33" fmla="*/ 722 h 910"/>
                <a:gd name="T34" fmla="*/ 1015 w 1075"/>
                <a:gd name="T35" fmla="*/ 88 h 910"/>
                <a:gd name="T36" fmla="*/ 996 w 1075"/>
                <a:gd name="T37" fmla="*/ 61 h 910"/>
                <a:gd name="T38" fmla="*/ 984 w 1075"/>
                <a:gd name="T39" fmla="*/ 59 h 910"/>
                <a:gd name="T40" fmla="*/ 979 w 1075"/>
                <a:gd name="T41" fmla="*/ 59 h 910"/>
                <a:gd name="T42" fmla="*/ 948 w 1075"/>
                <a:gd name="T43" fmla="*/ 59 h 910"/>
                <a:gd name="T44" fmla="*/ 777 w 1075"/>
                <a:gd name="T45" fmla="*/ 59 h 910"/>
                <a:gd name="T46" fmla="*/ 636 w 1075"/>
                <a:gd name="T47" fmla="*/ 59 h 910"/>
                <a:gd name="T48" fmla="*/ 445 w 1075"/>
                <a:gd name="T49" fmla="*/ 59 h 910"/>
                <a:gd name="T50" fmla="*/ 36 w 1075"/>
                <a:gd name="T51" fmla="*/ 0 h 910"/>
                <a:gd name="T52" fmla="*/ 59 w 1075"/>
                <a:gd name="T53" fmla="*/ 0 h 910"/>
                <a:gd name="T54" fmla="*/ 115 w 1075"/>
                <a:gd name="T55" fmla="*/ 0 h 910"/>
                <a:gd name="T56" fmla="*/ 191 w 1075"/>
                <a:gd name="T57" fmla="*/ 0 h 910"/>
                <a:gd name="T58" fmla="*/ 350 w 1075"/>
                <a:gd name="T59" fmla="*/ 0 h 910"/>
                <a:gd name="T60" fmla="*/ 524 w 1075"/>
                <a:gd name="T61" fmla="*/ 0 h 910"/>
                <a:gd name="T62" fmla="*/ 938 w 1075"/>
                <a:gd name="T63" fmla="*/ 0 h 910"/>
                <a:gd name="T64" fmla="*/ 1066 w 1075"/>
                <a:gd name="T65" fmla="*/ 10 h 910"/>
                <a:gd name="T66" fmla="*/ 1075 w 1075"/>
                <a:gd name="T67" fmla="*/ 136 h 910"/>
                <a:gd name="T68" fmla="*/ 1075 w 1075"/>
                <a:gd name="T69" fmla="*/ 276 h 910"/>
                <a:gd name="T70" fmla="*/ 1075 w 1075"/>
                <a:gd name="T71" fmla="*/ 583 h 910"/>
                <a:gd name="T72" fmla="*/ 1073 w 1075"/>
                <a:gd name="T73" fmla="*/ 769 h 910"/>
                <a:gd name="T74" fmla="*/ 1041 w 1075"/>
                <a:gd name="T75" fmla="*/ 789 h 910"/>
                <a:gd name="T76" fmla="*/ 730 w 1075"/>
                <a:gd name="T77" fmla="*/ 790 h 910"/>
                <a:gd name="T78" fmla="*/ 730 w 1075"/>
                <a:gd name="T79" fmla="*/ 808 h 910"/>
                <a:gd name="T80" fmla="*/ 730 w 1075"/>
                <a:gd name="T81" fmla="*/ 841 h 910"/>
                <a:gd name="T82" fmla="*/ 733 w 1075"/>
                <a:gd name="T83" fmla="*/ 844 h 910"/>
                <a:gd name="T84" fmla="*/ 748 w 1075"/>
                <a:gd name="T85" fmla="*/ 859 h 910"/>
                <a:gd name="T86" fmla="*/ 783 w 1075"/>
                <a:gd name="T87" fmla="*/ 893 h 910"/>
                <a:gd name="T88" fmla="*/ 780 w 1075"/>
                <a:gd name="T89" fmla="*/ 910 h 910"/>
                <a:gd name="T90" fmla="*/ 662 w 1075"/>
                <a:gd name="T91" fmla="*/ 910 h 910"/>
                <a:gd name="T92" fmla="*/ 293 w 1075"/>
                <a:gd name="T93" fmla="*/ 910 h 910"/>
                <a:gd name="T94" fmla="*/ 296 w 1075"/>
                <a:gd name="T95" fmla="*/ 907 h 910"/>
                <a:gd name="T96" fmla="*/ 313 w 1075"/>
                <a:gd name="T97" fmla="*/ 893 h 910"/>
                <a:gd name="T98" fmla="*/ 348 w 1075"/>
                <a:gd name="T99" fmla="*/ 858 h 910"/>
                <a:gd name="T100" fmla="*/ 367 w 1075"/>
                <a:gd name="T101" fmla="*/ 839 h 910"/>
                <a:gd name="T102" fmla="*/ 36 w 1075"/>
                <a:gd name="T103" fmla="*/ 789 h 910"/>
                <a:gd name="T104" fmla="*/ 3 w 1075"/>
                <a:gd name="T105" fmla="*/ 769 h 910"/>
                <a:gd name="T106" fmla="*/ 0 w 1075"/>
                <a:gd name="T107" fmla="*/ 625 h 910"/>
                <a:gd name="T108" fmla="*/ 0 w 1075"/>
                <a:gd name="T109" fmla="*/ 464 h 910"/>
                <a:gd name="T110" fmla="*/ 0 w 1075"/>
                <a:gd name="T111" fmla="*/ 34 h 910"/>
                <a:gd name="T112" fmla="*/ 23 w 1075"/>
                <a:gd name="T113"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5" h="910">
                  <a:moveTo>
                    <a:pt x="283" y="59"/>
                  </a:moveTo>
                  <a:lnTo>
                    <a:pt x="192" y="59"/>
                  </a:lnTo>
                  <a:lnTo>
                    <a:pt x="93" y="59"/>
                  </a:lnTo>
                  <a:lnTo>
                    <a:pt x="81" y="61"/>
                  </a:lnTo>
                  <a:lnTo>
                    <a:pt x="72" y="68"/>
                  </a:lnTo>
                  <a:lnTo>
                    <a:pt x="66" y="77"/>
                  </a:lnTo>
                  <a:lnTo>
                    <a:pt x="64" y="88"/>
                  </a:lnTo>
                  <a:lnTo>
                    <a:pt x="64" y="88"/>
                  </a:lnTo>
                  <a:lnTo>
                    <a:pt x="64" y="89"/>
                  </a:lnTo>
                  <a:lnTo>
                    <a:pt x="64" y="90"/>
                  </a:lnTo>
                  <a:lnTo>
                    <a:pt x="64" y="107"/>
                  </a:lnTo>
                  <a:lnTo>
                    <a:pt x="64" y="118"/>
                  </a:lnTo>
                  <a:lnTo>
                    <a:pt x="64" y="130"/>
                  </a:lnTo>
                  <a:lnTo>
                    <a:pt x="64" y="165"/>
                  </a:lnTo>
                  <a:lnTo>
                    <a:pt x="64" y="187"/>
                  </a:lnTo>
                  <a:lnTo>
                    <a:pt x="64" y="215"/>
                  </a:lnTo>
                  <a:lnTo>
                    <a:pt x="64" y="246"/>
                  </a:lnTo>
                  <a:lnTo>
                    <a:pt x="64" y="282"/>
                  </a:lnTo>
                  <a:lnTo>
                    <a:pt x="64" y="323"/>
                  </a:lnTo>
                  <a:lnTo>
                    <a:pt x="64" y="371"/>
                  </a:lnTo>
                  <a:lnTo>
                    <a:pt x="64" y="483"/>
                  </a:lnTo>
                  <a:lnTo>
                    <a:pt x="64" y="549"/>
                  </a:lnTo>
                  <a:lnTo>
                    <a:pt x="64" y="621"/>
                  </a:lnTo>
                  <a:lnTo>
                    <a:pt x="64" y="701"/>
                  </a:lnTo>
                  <a:lnTo>
                    <a:pt x="66" y="712"/>
                  </a:lnTo>
                  <a:lnTo>
                    <a:pt x="72" y="722"/>
                  </a:lnTo>
                  <a:lnTo>
                    <a:pt x="81" y="728"/>
                  </a:lnTo>
                  <a:lnTo>
                    <a:pt x="93" y="730"/>
                  </a:lnTo>
                  <a:lnTo>
                    <a:pt x="93" y="730"/>
                  </a:lnTo>
                  <a:lnTo>
                    <a:pt x="93" y="730"/>
                  </a:lnTo>
                  <a:lnTo>
                    <a:pt x="94" y="730"/>
                  </a:lnTo>
                  <a:lnTo>
                    <a:pt x="96" y="730"/>
                  </a:lnTo>
                  <a:lnTo>
                    <a:pt x="99" y="730"/>
                  </a:lnTo>
                  <a:lnTo>
                    <a:pt x="104" y="730"/>
                  </a:lnTo>
                  <a:lnTo>
                    <a:pt x="119" y="730"/>
                  </a:lnTo>
                  <a:lnTo>
                    <a:pt x="130" y="730"/>
                  </a:lnTo>
                  <a:lnTo>
                    <a:pt x="143" y="730"/>
                  </a:lnTo>
                  <a:lnTo>
                    <a:pt x="264" y="730"/>
                  </a:lnTo>
                  <a:lnTo>
                    <a:pt x="300" y="730"/>
                  </a:lnTo>
                  <a:lnTo>
                    <a:pt x="342" y="730"/>
                  </a:lnTo>
                  <a:lnTo>
                    <a:pt x="388" y="730"/>
                  </a:lnTo>
                  <a:lnTo>
                    <a:pt x="441" y="730"/>
                  </a:lnTo>
                  <a:lnTo>
                    <a:pt x="499" y="730"/>
                  </a:lnTo>
                  <a:lnTo>
                    <a:pt x="563" y="730"/>
                  </a:lnTo>
                  <a:lnTo>
                    <a:pt x="633" y="730"/>
                  </a:lnTo>
                  <a:lnTo>
                    <a:pt x="710" y="730"/>
                  </a:lnTo>
                  <a:lnTo>
                    <a:pt x="794" y="730"/>
                  </a:lnTo>
                  <a:lnTo>
                    <a:pt x="885" y="730"/>
                  </a:lnTo>
                  <a:lnTo>
                    <a:pt x="985" y="730"/>
                  </a:lnTo>
                  <a:lnTo>
                    <a:pt x="996" y="728"/>
                  </a:lnTo>
                  <a:lnTo>
                    <a:pt x="1005" y="722"/>
                  </a:lnTo>
                  <a:lnTo>
                    <a:pt x="1012" y="712"/>
                  </a:lnTo>
                  <a:lnTo>
                    <a:pt x="1015" y="701"/>
                  </a:lnTo>
                  <a:lnTo>
                    <a:pt x="1015" y="88"/>
                  </a:lnTo>
                  <a:lnTo>
                    <a:pt x="1012" y="77"/>
                  </a:lnTo>
                  <a:lnTo>
                    <a:pt x="1005" y="68"/>
                  </a:lnTo>
                  <a:lnTo>
                    <a:pt x="996" y="61"/>
                  </a:lnTo>
                  <a:lnTo>
                    <a:pt x="985" y="59"/>
                  </a:lnTo>
                  <a:lnTo>
                    <a:pt x="985" y="59"/>
                  </a:lnTo>
                  <a:lnTo>
                    <a:pt x="984" y="59"/>
                  </a:lnTo>
                  <a:lnTo>
                    <a:pt x="984" y="59"/>
                  </a:lnTo>
                  <a:lnTo>
                    <a:pt x="982" y="59"/>
                  </a:lnTo>
                  <a:lnTo>
                    <a:pt x="979" y="59"/>
                  </a:lnTo>
                  <a:lnTo>
                    <a:pt x="974" y="59"/>
                  </a:lnTo>
                  <a:lnTo>
                    <a:pt x="958" y="59"/>
                  </a:lnTo>
                  <a:lnTo>
                    <a:pt x="948" y="59"/>
                  </a:lnTo>
                  <a:lnTo>
                    <a:pt x="934"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70" y="0"/>
                  </a:lnTo>
                  <a:lnTo>
                    <a:pt x="96" y="0"/>
                  </a:lnTo>
                  <a:lnTo>
                    <a:pt x="115" y="0"/>
                  </a:lnTo>
                  <a:lnTo>
                    <a:pt x="136" y="0"/>
                  </a:lnTo>
                  <a:lnTo>
                    <a:pt x="162" y="0"/>
                  </a:lnTo>
                  <a:lnTo>
                    <a:pt x="191" y="0"/>
                  </a:lnTo>
                  <a:lnTo>
                    <a:pt x="223" y="0"/>
                  </a:lnTo>
                  <a:lnTo>
                    <a:pt x="303" y="0"/>
                  </a:lnTo>
                  <a:lnTo>
                    <a:pt x="350" y="0"/>
                  </a:lnTo>
                  <a:lnTo>
                    <a:pt x="403" y="0"/>
                  </a:lnTo>
                  <a:lnTo>
                    <a:pt x="460" y="0"/>
                  </a:lnTo>
                  <a:lnTo>
                    <a:pt x="524" y="0"/>
                  </a:lnTo>
                  <a:lnTo>
                    <a:pt x="593" y="0"/>
                  </a:lnTo>
                  <a:lnTo>
                    <a:pt x="841" y="0"/>
                  </a:lnTo>
                  <a:lnTo>
                    <a:pt x="938" y="0"/>
                  </a:lnTo>
                  <a:lnTo>
                    <a:pt x="1041" y="0"/>
                  </a:lnTo>
                  <a:lnTo>
                    <a:pt x="1055" y="3"/>
                  </a:lnTo>
                  <a:lnTo>
                    <a:pt x="1066" y="10"/>
                  </a:lnTo>
                  <a:lnTo>
                    <a:pt x="1073" y="20"/>
                  </a:lnTo>
                  <a:lnTo>
                    <a:pt x="1075" y="34"/>
                  </a:lnTo>
                  <a:lnTo>
                    <a:pt x="1075" y="136"/>
                  </a:lnTo>
                  <a:lnTo>
                    <a:pt x="1075" y="164"/>
                  </a:lnTo>
                  <a:lnTo>
                    <a:pt x="1075" y="234"/>
                  </a:lnTo>
                  <a:lnTo>
                    <a:pt x="1075" y="276"/>
                  </a:lnTo>
                  <a:lnTo>
                    <a:pt x="1075" y="440"/>
                  </a:lnTo>
                  <a:lnTo>
                    <a:pt x="1075" y="508"/>
                  </a:lnTo>
                  <a:lnTo>
                    <a:pt x="1075" y="583"/>
                  </a:lnTo>
                  <a:lnTo>
                    <a:pt x="1075" y="665"/>
                  </a:lnTo>
                  <a:lnTo>
                    <a:pt x="1075" y="755"/>
                  </a:lnTo>
                  <a:lnTo>
                    <a:pt x="1073" y="769"/>
                  </a:lnTo>
                  <a:lnTo>
                    <a:pt x="1066" y="779"/>
                  </a:lnTo>
                  <a:lnTo>
                    <a:pt x="1055" y="786"/>
                  </a:lnTo>
                  <a:lnTo>
                    <a:pt x="1041" y="789"/>
                  </a:lnTo>
                  <a:lnTo>
                    <a:pt x="730" y="789"/>
                  </a:lnTo>
                  <a:lnTo>
                    <a:pt x="730" y="789"/>
                  </a:lnTo>
                  <a:lnTo>
                    <a:pt x="730" y="790"/>
                  </a:lnTo>
                  <a:lnTo>
                    <a:pt x="730" y="793"/>
                  </a:lnTo>
                  <a:lnTo>
                    <a:pt x="730" y="798"/>
                  </a:lnTo>
                  <a:lnTo>
                    <a:pt x="730" y="808"/>
                  </a:lnTo>
                  <a:lnTo>
                    <a:pt x="730" y="822"/>
                  </a:lnTo>
                  <a:lnTo>
                    <a:pt x="730" y="841"/>
                  </a:lnTo>
                  <a:lnTo>
                    <a:pt x="730" y="841"/>
                  </a:lnTo>
                  <a:lnTo>
                    <a:pt x="730" y="841"/>
                  </a:lnTo>
                  <a:lnTo>
                    <a:pt x="731" y="842"/>
                  </a:lnTo>
                  <a:lnTo>
                    <a:pt x="733" y="844"/>
                  </a:lnTo>
                  <a:lnTo>
                    <a:pt x="736" y="848"/>
                  </a:lnTo>
                  <a:lnTo>
                    <a:pt x="741" y="853"/>
                  </a:lnTo>
                  <a:lnTo>
                    <a:pt x="748" y="859"/>
                  </a:lnTo>
                  <a:lnTo>
                    <a:pt x="757" y="868"/>
                  </a:lnTo>
                  <a:lnTo>
                    <a:pt x="769" y="879"/>
                  </a:lnTo>
                  <a:lnTo>
                    <a:pt x="783" y="893"/>
                  </a:lnTo>
                  <a:lnTo>
                    <a:pt x="801" y="910"/>
                  </a:lnTo>
                  <a:lnTo>
                    <a:pt x="787" y="910"/>
                  </a:lnTo>
                  <a:lnTo>
                    <a:pt x="780" y="910"/>
                  </a:lnTo>
                  <a:lnTo>
                    <a:pt x="769" y="910"/>
                  </a:lnTo>
                  <a:lnTo>
                    <a:pt x="692" y="910"/>
                  </a:lnTo>
                  <a:lnTo>
                    <a:pt x="662" y="910"/>
                  </a:lnTo>
                  <a:lnTo>
                    <a:pt x="627" y="910"/>
                  </a:lnTo>
                  <a:lnTo>
                    <a:pt x="293" y="910"/>
                  </a:lnTo>
                  <a:lnTo>
                    <a:pt x="293" y="910"/>
                  </a:lnTo>
                  <a:lnTo>
                    <a:pt x="293" y="910"/>
                  </a:lnTo>
                  <a:lnTo>
                    <a:pt x="294" y="909"/>
                  </a:lnTo>
                  <a:lnTo>
                    <a:pt x="296" y="907"/>
                  </a:lnTo>
                  <a:lnTo>
                    <a:pt x="300" y="904"/>
                  </a:lnTo>
                  <a:lnTo>
                    <a:pt x="305" y="899"/>
                  </a:lnTo>
                  <a:lnTo>
                    <a:pt x="313" y="893"/>
                  </a:lnTo>
                  <a:lnTo>
                    <a:pt x="322" y="883"/>
                  </a:lnTo>
                  <a:lnTo>
                    <a:pt x="333" y="872"/>
                  </a:lnTo>
                  <a:lnTo>
                    <a:pt x="348" y="858"/>
                  </a:lnTo>
                  <a:lnTo>
                    <a:pt x="367" y="841"/>
                  </a:lnTo>
                  <a:lnTo>
                    <a:pt x="367" y="840"/>
                  </a:lnTo>
                  <a:lnTo>
                    <a:pt x="367" y="839"/>
                  </a:lnTo>
                  <a:lnTo>
                    <a:pt x="367" y="837"/>
                  </a:lnTo>
                  <a:lnTo>
                    <a:pt x="367" y="789"/>
                  </a:lnTo>
                  <a:lnTo>
                    <a:pt x="36" y="789"/>
                  </a:lnTo>
                  <a:lnTo>
                    <a:pt x="23" y="786"/>
                  </a:lnTo>
                  <a:lnTo>
                    <a:pt x="11" y="779"/>
                  </a:lnTo>
                  <a:lnTo>
                    <a:pt x="3" y="769"/>
                  </a:lnTo>
                  <a:lnTo>
                    <a:pt x="0" y="755"/>
                  </a:lnTo>
                  <a:lnTo>
                    <a:pt x="0" y="653"/>
                  </a:lnTo>
                  <a:lnTo>
                    <a:pt x="0" y="625"/>
                  </a:lnTo>
                  <a:lnTo>
                    <a:pt x="0" y="555"/>
                  </a:lnTo>
                  <a:lnTo>
                    <a:pt x="0" y="513"/>
                  </a:lnTo>
                  <a:lnTo>
                    <a:pt x="0" y="464"/>
                  </a:lnTo>
                  <a:lnTo>
                    <a:pt x="0" y="409"/>
                  </a:lnTo>
                  <a:lnTo>
                    <a:pt x="0" y="349"/>
                  </a:lnTo>
                  <a:lnTo>
                    <a:pt x="0" y="34"/>
                  </a:lnTo>
                  <a:lnTo>
                    <a:pt x="3" y="20"/>
                  </a:lnTo>
                  <a:lnTo>
                    <a:pt x="11" y="10"/>
                  </a:lnTo>
                  <a:lnTo>
                    <a:pt x="23" y="3"/>
                  </a:lnTo>
                  <a:lnTo>
                    <a:pt x="36" y="0"/>
                  </a:lnTo>
                  <a:lnTo>
                    <a:pt x="36"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1" name="Freeform 17"/>
            <p:cNvSpPr>
              <a:spLocks/>
            </p:cNvSpPr>
            <p:nvPr/>
          </p:nvSpPr>
          <p:spPr bwMode="auto">
            <a:xfrm>
              <a:off x="431" y="2018"/>
              <a:ext cx="370" cy="99"/>
            </a:xfrm>
            <a:custGeom>
              <a:avLst/>
              <a:gdLst>
                <a:gd name="T0" fmla="*/ 370 w 741"/>
                <a:gd name="T1" fmla="*/ 0 h 199"/>
                <a:gd name="T2" fmla="*/ 422 w 741"/>
                <a:gd name="T3" fmla="*/ 3 h 199"/>
                <a:gd name="T4" fmla="*/ 474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8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4"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8" y="10"/>
                  </a:lnTo>
                  <a:lnTo>
                    <a:pt x="319" y="3"/>
                  </a:lnTo>
                  <a:lnTo>
                    <a:pt x="37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2" name="Freeform 18"/>
            <p:cNvSpPr>
              <a:spLocks/>
            </p:cNvSpPr>
            <p:nvPr/>
          </p:nvSpPr>
          <p:spPr bwMode="auto">
            <a:xfrm>
              <a:off x="476" y="2090"/>
              <a:ext cx="280"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2 w 562"/>
                <a:gd name="T31" fmla="*/ 65 h 162"/>
                <a:gd name="T32" fmla="*/ 223 w 562"/>
                <a:gd name="T33" fmla="*/ 70 h 162"/>
                <a:gd name="T34" fmla="*/ 185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2" y="65"/>
                  </a:lnTo>
                  <a:lnTo>
                    <a:pt x="223" y="70"/>
                  </a:lnTo>
                  <a:lnTo>
                    <a:pt x="185"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3" name="Freeform 19"/>
            <p:cNvSpPr>
              <a:spLocks/>
            </p:cNvSpPr>
            <p:nvPr/>
          </p:nvSpPr>
          <p:spPr bwMode="auto">
            <a:xfrm>
              <a:off x="518" y="2161"/>
              <a:ext cx="197" cy="63"/>
            </a:xfrm>
            <a:custGeom>
              <a:avLst/>
              <a:gdLst>
                <a:gd name="T0" fmla="*/ 197 w 395"/>
                <a:gd name="T1" fmla="*/ 0 h 127"/>
                <a:gd name="T2" fmla="*/ 234 w 395"/>
                <a:gd name="T3" fmla="*/ 2 h 127"/>
                <a:gd name="T4" fmla="*/ 270 w 395"/>
                <a:gd name="T5" fmla="*/ 9 h 127"/>
                <a:gd name="T6" fmla="*/ 305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4 w 395"/>
                <a:gd name="T21" fmla="*/ 74 h 127"/>
                <a:gd name="T22" fmla="*/ 232 w 395"/>
                <a:gd name="T23" fmla="*/ 66 h 127"/>
                <a:gd name="T24" fmla="*/ 197 w 395"/>
                <a:gd name="T25" fmla="*/ 63 h 127"/>
                <a:gd name="T26" fmla="*/ 163 w 395"/>
                <a:gd name="T27" fmla="*/ 66 h 127"/>
                <a:gd name="T28" fmla="*/ 130 w 395"/>
                <a:gd name="T29" fmla="*/ 74 h 127"/>
                <a:gd name="T30" fmla="*/ 100 w 395"/>
                <a:gd name="T31" fmla="*/ 87 h 127"/>
                <a:gd name="T32" fmla="*/ 71 w 395"/>
                <a:gd name="T33" fmla="*/ 104 h 127"/>
                <a:gd name="T34" fmla="*/ 45 w 395"/>
                <a:gd name="T35" fmla="*/ 127 h 127"/>
                <a:gd name="T36" fmla="*/ 0 w 395"/>
                <a:gd name="T37" fmla="*/ 82 h 127"/>
                <a:gd name="T38" fmla="*/ 28 w 395"/>
                <a:gd name="T39" fmla="*/ 57 h 127"/>
                <a:gd name="T40" fmla="*/ 58 w 395"/>
                <a:gd name="T41" fmla="*/ 37 h 127"/>
                <a:gd name="T42" fmla="*/ 90 w 395"/>
                <a:gd name="T43" fmla="*/ 20 h 127"/>
                <a:gd name="T44" fmla="*/ 124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5" y="20"/>
                  </a:lnTo>
                  <a:lnTo>
                    <a:pt x="337" y="37"/>
                  </a:lnTo>
                  <a:lnTo>
                    <a:pt x="367" y="57"/>
                  </a:lnTo>
                  <a:lnTo>
                    <a:pt x="395" y="82"/>
                  </a:lnTo>
                  <a:lnTo>
                    <a:pt x="350" y="127"/>
                  </a:lnTo>
                  <a:lnTo>
                    <a:pt x="324" y="104"/>
                  </a:lnTo>
                  <a:lnTo>
                    <a:pt x="295" y="87"/>
                  </a:lnTo>
                  <a:lnTo>
                    <a:pt x="264" y="74"/>
                  </a:lnTo>
                  <a:lnTo>
                    <a:pt x="232" y="66"/>
                  </a:lnTo>
                  <a:lnTo>
                    <a:pt x="197" y="63"/>
                  </a:lnTo>
                  <a:lnTo>
                    <a:pt x="163" y="66"/>
                  </a:lnTo>
                  <a:lnTo>
                    <a:pt x="130" y="74"/>
                  </a:lnTo>
                  <a:lnTo>
                    <a:pt x="100" y="87"/>
                  </a:lnTo>
                  <a:lnTo>
                    <a:pt x="71" y="104"/>
                  </a:lnTo>
                  <a:lnTo>
                    <a:pt x="45" y="127"/>
                  </a:lnTo>
                  <a:lnTo>
                    <a:pt x="0" y="82"/>
                  </a:lnTo>
                  <a:lnTo>
                    <a:pt x="28" y="57"/>
                  </a:lnTo>
                  <a:lnTo>
                    <a:pt x="58" y="37"/>
                  </a:lnTo>
                  <a:lnTo>
                    <a:pt x="90" y="20"/>
                  </a:lnTo>
                  <a:lnTo>
                    <a:pt x="124" y="9"/>
                  </a:lnTo>
                  <a:lnTo>
                    <a:pt x="160" y="2"/>
                  </a:lnTo>
                  <a:lnTo>
                    <a:pt x="197"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4" name="Freeform 20"/>
            <p:cNvSpPr>
              <a:spLocks/>
            </p:cNvSpPr>
            <p:nvPr/>
          </p:nvSpPr>
          <p:spPr bwMode="auto">
            <a:xfrm>
              <a:off x="566" y="2228"/>
              <a:ext cx="100" cy="44"/>
            </a:xfrm>
            <a:custGeom>
              <a:avLst/>
              <a:gdLst>
                <a:gd name="T0" fmla="*/ 99 w 199"/>
                <a:gd name="T1" fmla="*/ 0 h 87"/>
                <a:gd name="T2" fmla="*/ 128 w 199"/>
                <a:gd name="T3" fmla="*/ 3 h 87"/>
                <a:gd name="T4" fmla="*/ 153 w 199"/>
                <a:gd name="T5" fmla="*/ 11 h 87"/>
                <a:gd name="T6" fmla="*/ 178 w 199"/>
                <a:gd name="T7" fmla="*/ 24 h 87"/>
                <a:gd name="T8" fmla="*/ 199 w 199"/>
                <a:gd name="T9" fmla="*/ 42 h 87"/>
                <a:gd name="T10" fmla="*/ 154 w 199"/>
                <a:gd name="T11" fmla="*/ 87 h 87"/>
                <a:gd name="T12" fmla="*/ 140 w 199"/>
                <a:gd name="T13" fmla="*/ 77 h 87"/>
                <a:gd name="T14" fmla="*/ 125 w 199"/>
                <a:gd name="T15" fmla="*/ 69 h 87"/>
                <a:gd name="T16" fmla="*/ 108 w 199"/>
                <a:gd name="T17" fmla="*/ 65 h 87"/>
                <a:gd name="T18" fmla="*/ 91 w 199"/>
                <a:gd name="T19" fmla="*/ 65 h 87"/>
                <a:gd name="T20" fmla="*/ 74 w 199"/>
                <a:gd name="T21" fmla="*/ 69 h 87"/>
                <a:gd name="T22" fmla="*/ 58 w 199"/>
                <a:gd name="T23" fmla="*/ 77 h 87"/>
                <a:gd name="T24" fmla="*/ 45 w 199"/>
                <a:gd name="T25" fmla="*/ 87 h 87"/>
                <a:gd name="T26" fmla="*/ 0 w 199"/>
                <a:gd name="T27" fmla="*/ 42 h 87"/>
                <a:gd name="T28" fmla="*/ 21 w 199"/>
                <a:gd name="T29" fmla="*/ 24 h 87"/>
                <a:gd name="T30" fmla="*/ 46 w 199"/>
                <a:gd name="T31" fmla="*/ 11 h 87"/>
                <a:gd name="T32" fmla="*/ 71 w 199"/>
                <a:gd name="T33" fmla="*/ 3 h 87"/>
                <a:gd name="T34" fmla="*/ 99 w 199"/>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87">
                  <a:moveTo>
                    <a:pt x="99" y="0"/>
                  </a:moveTo>
                  <a:lnTo>
                    <a:pt x="128" y="3"/>
                  </a:lnTo>
                  <a:lnTo>
                    <a:pt x="153" y="11"/>
                  </a:lnTo>
                  <a:lnTo>
                    <a:pt x="178" y="24"/>
                  </a:lnTo>
                  <a:lnTo>
                    <a:pt x="199" y="42"/>
                  </a:lnTo>
                  <a:lnTo>
                    <a:pt x="154" y="87"/>
                  </a:lnTo>
                  <a:lnTo>
                    <a:pt x="140" y="77"/>
                  </a:lnTo>
                  <a:lnTo>
                    <a:pt x="125" y="69"/>
                  </a:lnTo>
                  <a:lnTo>
                    <a:pt x="108" y="65"/>
                  </a:lnTo>
                  <a:lnTo>
                    <a:pt x="91" y="65"/>
                  </a:lnTo>
                  <a:lnTo>
                    <a:pt x="74" y="69"/>
                  </a:lnTo>
                  <a:lnTo>
                    <a:pt x="58" y="77"/>
                  </a:lnTo>
                  <a:lnTo>
                    <a:pt x="45" y="87"/>
                  </a:lnTo>
                  <a:lnTo>
                    <a:pt x="0" y="42"/>
                  </a:lnTo>
                  <a:lnTo>
                    <a:pt x="21" y="24"/>
                  </a:lnTo>
                  <a:lnTo>
                    <a:pt x="46" y="11"/>
                  </a:lnTo>
                  <a:lnTo>
                    <a:pt x="71" y="3"/>
                  </a:lnTo>
                  <a:lnTo>
                    <a:pt x="99"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5" name="Freeform 21"/>
            <p:cNvSpPr>
              <a:spLocks noEditPoints="1"/>
            </p:cNvSpPr>
            <p:nvPr/>
          </p:nvSpPr>
          <p:spPr bwMode="auto">
            <a:xfrm>
              <a:off x="881" y="1972"/>
              <a:ext cx="294" cy="293"/>
            </a:xfrm>
            <a:custGeom>
              <a:avLst/>
              <a:gdLst>
                <a:gd name="T0" fmla="*/ 83 w 587"/>
                <a:gd name="T1" fmla="*/ 489 h 587"/>
                <a:gd name="T2" fmla="*/ 97 w 587"/>
                <a:gd name="T3" fmla="*/ 504 h 587"/>
                <a:gd name="T4" fmla="*/ 14 w 587"/>
                <a:gd name="T5" fmla="*/ 587 h 587"/>
                <a:gd name="T6" fmla="*/ 0 w 587"/>
                <a:gd name="T7" fmla="*/ 572 h 587"/>
                <a:gd name="T8" fmla="*/ 83 w 587"/>
                <a:gd name="T9" fmla="*/ 489 h 587"/>
                <a:gd name="T10" fmla="*/ 206 w 587"/>
                <a:gd name="T11" fmla="*/ 366 h 587"/>
                <a:gd name="T12" fmla="*/ 220 w 587"/>
                <a:gd name="T13" fmla="*/ 381 h 587"/>
                <a:gd name="T14" fmla="*/ 137 w 587"/>
                <a:gd name="T15" fmla="*/ 464 h 587"/>
                <a:gd name="T16" fmla="*/ 123 w 587"/>
                <a:gd name="T17" fmla="*/ 449 h 587"/>
                <a:gd name="T18" fmla="*/ 206 w 587"/>
                <a:gd name="T19" fmla="*/ 366 h 587"/>
                <a:gd name="T20" fmla="*/ 328 w 587"/>
                <a:gd name="T21" fmla="*/ 245 h 587"/>
                <a:gd name="T22" fmla="*/ 342 w 587"/>
                <a:gd name="T23" fmla="*/ 259 h 587"/>
                <a:gd name="T24" fmla="*/ 259 w 587"/>
                <a:gd name="T25" fmla="*/ 342 h 587"/>
                <a:gd name="T26" fmla="*/ 245 w 587"/>
                <a:gd name="T27" fmla="*/ 328 h 587"/>
                <a:gd name="T28" fmla="*/ 328 w 587"/>
                <a:gd name="T29" fmla="*/ 245 h 587"/>
                <a:gd name="T30" fmla="*/ 451 w 587"/>
                <a:gd name="T31" fmla="*/ 122 h 587"/>
                <a:gd name="T32" fmla="*/ 465 w 587"/>
                <a:gd name="T33" fmla="*/ 136 h 587"/>
                <a:gd name="T34" fmla="*/ 382 w 587"/>
                <a:gd name="T35" fmla="*/ 219 h 587"/>
                <a:gd name="T36" fmla="*/ 368 w 587"/>
                <a:gd name="T37" fmla="*/ 205 h 587"/>
                <a:gd name="T38" fmla="*/ 451 w 587"/>
                <a:gd name="T39" fmla="*/ 122 h 587"/>
                <a:gd name="T40" fmla="*/ 573 w 587"/>
                <a:gd name="T41" fmla="*/ 0 h 587"/>
                <a:gd name="T42" fmla="*/ 587 w 587"/>
                <a:gd name="T43" fmla="*/ 14 h 587"/>
                <a:gd name="T44" fmla="*/ 504 w 587"/>
                <a:gd name="T45" fmla="*/ 97 h 587"/>
                <a:gd name="T46" fmla="*/ 490 w 587"/>
                <a:gd name="T47" fmla="*/ 83 h 587"/>
                <a:gd name="T48" fmla="*/ 573 w 587"/>
                <a:gd name="T4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7">
                  <a:moveTo>
                    <a:pt x="83" y="489"/>
                  </a:moveTo>
                  <a:lnTo>
                    <a:pt x="97" y="504"/>
                  </a:lnTo>
                  <a:lnTo>
                    <a:pt x="14" y="587"/>
                  </a:lnTo>
                  <a:lnTo>
                    <a:pt x="0" y="572"/>
                  </a:lnTo>
                  <a:lnTo>
                    <a:pt x="83" y="489"/>
                  </a:lnTo>
                  <a:close/>
                  <a:moveTo>
                    <a:pt x="206" y="366"/>
                  </a:moveTo>
                  <a:lnTo>
                    <a:pt x="220" y="381"/>
                  </a:lnTo>
                  <a:lnTo>
                    <a:pt x="137" y="464"/>
                  </a:lnTo>
                  <a:lnTo>
                    <a:pt x="123" y="449"/>
                  </a:lnTo>
                  <a:lnTo>
                    <a:pt x="206" y="366"/>
                  </a:lnTo>
                  <a:close/>
                  <a:moveTo>
                    <a:pt x="328" y="245"/>
                  </a:moveTo>
                  <a:lnTo>
                    <a:pt x="342" y="259"/>
                  </a:lnTo>
                  <a:lnTo>
                    <a:pt x="259" y="342"/>
                  </a:lnTo>
                  <a:lnTo>
                    <a:pt x="245" y="328"/>
                  </a:lnTo>
                  <a:lnTo>
                    <a:pt x="328" y="245"/>
                  </a:lnTo>
                  <a:close/>
                  <a:moveTo>
                    <a:pt x="451" y="122"/>
                  </a:moveTo>
                  <a:lnTo>
                    <a:pt x="465" y="136"/>
                  </a:lnTo>
                  <a:lnTo>
                    <a:pt x="382" y="219"/>
                  </a:lnTo>
                  <a:lnTo>
                    <a:pt x="368" y="205"/>
                  </a:lnTo>
                  <a:lnTo>
                    <a:pt x="451" y="122"/>
                  </a:lnTo>
                  <a:close/>
                  <a:moveTo>
                    <a:pt x="573" y="0"/>
                  </a:moveTo>
                  <a:lnTo>
                    <a:pt x="587" y="14"/>
                  </a:lnTo>
                  <a:lnTo>
                    <a:pt x="504" y="97"/>
                  </a:lnTo>
                  <a:lnTo>
                    <a:pt x="490" y="83"/>
                  </a:lnTo>
                  <a:lnTo>
                    <a:pt x="573"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6" name="Freeform 22"/>
            <p:cNvSpPr>
              <a:spLocks noEditPoints="1"/>
            </p:cNvSpPr>
            <p:nvPr/>
          </p:nvSpPr>
          <p:spPr bwMode="auto">
            <a:xfrm>
              <a:off x="900" y="2270"/>
              <a:ext cx="578" cy="11"/>
            </a:xfrm>
            <a:custGeom>
              <a:avLst/>
              <a:gdLst>
                <a:gd name="T0" fmla="*/ 1039 w 1157"/>
                <a:gd name="T1" fmla="*/ 0 h 20"/>
                <a:gd name="T2" fmla="*/ 1157 w 1157"/>
                <a:gd name="T3" fmla="*/ 0 h 20"/>
                <a:gd name="T4" fmla="*/ 1157 w 1157"/>
                <a:gd name="T5" fmla="*/ 20 h 20"/>
                <a:gd name="T6" fmla="*/ 1039 w 1157"/>
                <a:gd name="T7" fmla="*/ 20 h 20"/>
                <a:gd name="T8" fmla="*/ 1039 w 1157"/>
                <a:gd name="T9" fmla="*/ 0 h 20"/>
                <a:gd name="T10" fmla="*/ 866 w 1157"/>
                <a:gd name="T11" fmla="*/ 0 h 20"/>
                <a:gd name="T12" fmla="*/ 984 w 1157"/>
                <a:gd name="T13" fmla="*/ 0 h 20"/>
                <a:gd name="T14" fmla="*/ 984 w 1157"/>
                <a:gd name="T15" fmla="*/ 20 h 20"/>
                <a:gd name="T16" fmla="*/ 866 w 1157"/>
                <a:gd name="T17" fmla="*/ 20 h 20"/>
                <a:gd name="T18" fmla="*/ 866 w 1157"/>
                <a:gd name="T19" fmla="*/ 0 h 20"/>
                <a:gd name="T20" fmla="*/ 693 w 1157"/>
                <a:gd name="T21" fmla="*/ 0 h 20"/>
                <a:gd name="T22" fmla="*/ 810 w 1157"/>
                <a:gd name="T23" fmla="*/ 0 h 20"/>
                <a:gd name="T24" fmla="*/ 810 w 1157"/>
                <a:gd name="T25" fmla="*/ 20 h 20"/>
                <a:gd name="T26" fmla="*/ 693 w 1157"/>
                <a:gd name="T27" fmla="*/ 20 h 20"/>
                <a:gd name="T28" fmla="*/ 693 w 1157"/>
                <a:gd name="T29" fmla="*/ 0 h 20"/>
                <a:gd name="T30" fmla="*/ 519 w 1157"/>
                <a:gd name="T31" fmla="*/ 0 h 20"/>
                <a:gd name="T32" fmla="*/ 637 w 1157"/>
                <a:gd name="T33" fmla="*/ 0 h 20"/>
                <a:gd name="T34" fmla="*/ 637 w 1157"/>
                <a:gd name="T35" fmla="*/ 20 h 20"/>
                <a:gd name="T36" fmla="*/ 519 w 1157"/>
                <a:gd name="T37" fmla="*/ 20 h 20"/>
                <a:gd name="T38" fmla="*/ 519 w 1157"/>
                <a:gd name="T39" fmla="*/ 0 h 20"/>
                <a:gd name="T40" fmla="*/ 346 w 1157"/>
                <a:gd name="T41" fmla="*/ 0 h 20"/>
                <a:gd name="T42" fmla="*/ 464 w 1157"/>
                <a:gd name="T43" fmla="*/ 0 h 20"/>
                <a:gd name="T44" fmla="*/ 464 w 1157"/>
                <a:gd name="T45" fmla="*/ 20 h 20"/>
                <a:gd name="T46" fmla="*/ 346 w 1157"/>
                <a:gd name="T47" fmla="*/ 20 h 20"/>
                <a:gd name="T48" fmla="*/ 346 w 1157"/>
                <a:gd name="T49" fmla="*/ 0 h 20"/>
                <a:gd name="T50" fmla="*/ 173 w 1157"/>
                <a:gd name="T51" fmla="*/ 0 h 20"/>
                <a:gd name="T52" fmla="*/ 291 w 1157"/>
                <a:gd name="T53" fmla="*/ 0 h 20"/>
                <a:gd name="T54" fmla="*/ 291 w 1157"/>
                <a:gd name="T55" fmla="*/ 20 h 20"/>
                <a:gd name="T56" fmla="*/ 173 w 1157"/>
                <a:gd name="T57" fmla="*/ 20 h 20"/>
                <a:gd name="T58" fmla="*/ 173 w 1157"/>
                <a:gd name="T59" fmla="*/ 0 h 20"/>
                <a:gd name="T60" fmla="*/ 0 w 1157"/>
                <a:gd name="T61" fmla="*/ 0 h 20"/>
                <a:gd name="T62" fmla="*/ 118 w 1157"/>
                <a:gd name="T63" fmla="*/ 0 h 20"/>
                <a:gd name="T64" fmla="*/ 118 w 1157"/>
                <a:gd name="T65" fmla="*/ 20 h 20"/>
                <a:gd name="T66" fmla="*/ 0 w 1157"/>
                <a:gd name="T67" fmla="*/ 20 h 20"/>
                <a:gd name="T68" fmla="*/ 0 w 1157"/>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7" h="20">
                  <a:moveTo>
                    <a:pt x="1039" y="0"/>
                  </a:moveTo>
                  <a:lnTo>
                    <a:pt x="1157" y="0"/>
                  </a:lnTo>
                  <a:lnTo>
                    <a:pt x="1157" y="20"/>
                  </a:lnTo>
                  <a:lnTo>
                    <a:pt x="1039" y="20"/>
                  </a:lnTo>
                  <a:lnTo>
                    <a:pt x="1039" y="0"/>
                  </a:lnTo>
                  <a:close/>
                  <a:moveTo>
                    <a:pt x="866" y="0"/>
                  </a:moveTo>
                  <a:lnTo>
                    <a:pt x="984" y="0"/>
                  </a:lnTo>
                  <a:lnTo>
                    <a:pt x="984" y="20"/>
                  </a:lnTo>
                  <a:lnTo>
                    <a:pt x="866" y="20"/>
                  </a:lnTo>
                  <a:lnTo>
                    <a:pt x="866" y="0"/>
                  </a:lnTo>
                  <a:close/>
                  <a:moveTo>
                    <a:pt x="693" y="0"/>
                  </a:moveTo>
                  <a:lnTo>
                    <a:pt x="810" y="0"/>
                  </a:lnTo>
                  <a:lnTo>
                    <a:pt x="810" y="20"/>
                  </a:lnTo>
                  <a:lnTo>
                    <a:pt x="693" y="20"/>
                  </a:lnTo>
                  <a:lnTo>
                    <a:pt x="693" y="0"/>
                  </a:lnTo>
                  <a:close/>
                  <a:moveTo>
                    <a:pt x="519" y="0"/>
                  </a:moveTo>
                  <a:lnTo>
                    <a:pt x="637" y="0"/>
                  </a:lnTo>
                  <a:lnTo>
                    <a:pt x="637" y="20"/>
                  </a:lnTo>
                  <a:lnTo>
                    <a:pt x="519" y="20"/>
                  </a:lnTo>
                  <a:lnTo>
                    <a:pt x="519" y="0"/>
                  </a:lnTo>
                  <a:close/>
                  <a:moveTo>
                    <a:pt x="346" y="0"/>
                  </a:moveTo>
                  <a:lnTo>
                    <a:pt x="464" y="0"/>
                  </a:lnTo>
                  <a:lnTo>
                    <a:pt x="464" y="20"/>
                  </a:lnTo>
                  <a:lnTo>
                    <a:pt x="346" y="20"/>
                  </a:lnTo>
                  <a:lnTo>
                    <a:pt x="346" y="0"/>
                  </a:lnTo>
                  <a:close/>
                  <a:moveTo>
                    <a:pt x="173" y="0"/>
                  </a:moveTo>
                  <a:lnTo>
                    <a:pt x="291" y="0"/>
                  </a:lnTo>
                  <a:lnTo>
                    <a:pt x="291" y="20"/>
                  </a:lnTo>
                  <a:lnTo>
                    <a:pt x="173" y="20"/>
                  </a:lnTo>
                  <a:lnTo>
                    <a:pt x="173" y="0"/>
                  </a:lnTo>
                  <a:close/>
                  <a:moveTo>
                    <a:pt x="0" y="0"/>
                  </a:moveTo>
                  <a:lnTo>
                    <a:pt x="118" y="0"/>
                  </a:lnTo>
                  <a:lnTo>
                    <a:pt x="118" y="20"/>
                  </a:lnTo>
                  <a:lnTo>
                    <a:pt x="0" y="20"/>
                  </a:lnTo>
                  <a:lnTo>
                    <a:pt x="0"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sp>
          <p:nvSpPr>
            <p:cNvPr id="687" name="Freeform 23"/>
            <p:cNvSpPr>
              <a:spLocks noEditPoints="1"/>
            </p:cNvSpPr>
            <p:nvPr/>
          </p:nvSpPr>
          <p:spPr bwMode="auto">
            <a:xfrm>
              <a:off x="1196" y="1969"/>
              <a:ext cx="293" cy="293"/>
            </a:xfrm>
            <a:custGeom>
              <a:avLst/>
              <a:gdLst>
                <a:gd name="T0" fmla="*/ 504 w 587"/>
                <a:gd name="T1" fmla="*/ 489 h 586"/>
                <a:gd name="T2" fmla="*/ 587 w 587"/>
                <a:gd name="T3" fmla="*/ 572 h 586"/>
                <a:gd name="T4" fmla="*/ 573 w 587"/>
                <a:gd name="T5" fmla="*/ 586 h 586"/>
                <a:gd name="T6" fmla="*/ 490 w 587"/>
                <a:gd name="T7" fmla="*/ 504 h 586"/>
                <a:gd name="T8" fmla="*/ 504 w 587"/>
                <a:gd name="T9" fmla="*/ 489 h 586"/>
                <a:gd name="T10" fmla="*/ 382 w 587"/>
                <a:gd name="T11" fmla="*/ 367 h 586"/>
                <a:gd name="T12" fmla="*/ 465 w 587"/>
                <a:gd name="T13" fmla="*/ 450 h 586"/>
                <a:gd name="T14" fmla="*/ 451 w 587"/>
                <a:gd name="T15" fmla="*/ 465 h 586"/>
                <a:gd name="T16" fmla="*/ 368 w 587"/>
                <a:gd name="T17" fmla="*/ 382 h 586"/>
                <a:gd name="T18" fmla="*/ 382 w 587"/>
                <a:gd name="T19" fmla="*/ 367 h 586"/>
                <a:gd name="T20" fmla="*/ 259 w 587"/>
                <a:gd name="T21" fmla="*/ 245 h 586"/>
                <a:gd name="T22" fmla="*/ 342 w 587"/>
                <a:gd name="T23" fmla="*/ 327 h 586"/>
                <a:gd name="T24" fmla="*/ 328 w 587"/>
                <a:gd name="T25" fmla="*/ 342 h 586"/>
                <a:gd name="T26" fmla="*/ 245 w 587"/>
                <a:gd name="T27" fmla="*/ 259 h 586"/>
                <a:gd name="T28" fmla="*/ 259 w 587"/>
                <a:gd name="T29" fmla="*/ 245 h 586"/>
                <a:gd name="T30" fmla="*/ 137 w 587"/>
                <a:gd name="T31" fmla="*/ 123 h 586"/>
                <a:gd name="T32" fmla="*/ 220 w 587"/>
                <a:gd name="T33" fmla="*/ 206 h 586"/>
                <a:gd name="T34" fmla="*/ 206 w 587"/>
                <a:gd name="T35" fmla="*/ 220 h 586"/>
                <a:gd name="T36" fmla="*/ 123 w 587"/>
                <a:gd name="T37" fmla="*/ 137 h 586"/>
                <a:gd name="T38" fmla="*/ 137 w 587"/>
                <a:gd name="T39" fmla="*/ 123 h 586"/>
                <a:gd name="T40" fmla="*/ 14 w 587"/>
                <a:gd name="T41" fmla="*/ 0 h 586"/>
                <a:gd name="T42" fmla="*/ 97 w 587"/>
                <a:gd name="T43" fmla="*/ 83 h 586"/>
                <a:gd name="T44" fmla="*/ 83 w 587"/>
                <a:gd name="T45" fmla="*/ 97 h 586"/>
                <a:gd name="T46" fmla="*/ 0 w 587"/>
                <a:gd name="T47" fmla="*/ 14 h 586"/>
                <a:gd name="T48" fmla="*/ 14 w 587"/>
                <a:gd name="T4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6">
                  <a:moveTo>
                    <a:pt x="504" y="489"/>
                  </a:moveTo>
                  <a:lnTo>
                    <a:pt x="587" y="572"/>
                  </a:lnTo>
                  <a:lnTo>
                    <a:pt x="573" y="586"/>
                  </a:lnTo>
                  <a:lnTo>
                    <a:pt x="490" y="504"/>
                  </a:lnTo>
                  <a:lnTo>
                    <a:pt x="504" y="489"/>
                  </a:lnTo>
                  <a:close/>
                  <a:moveTo>
                    <a:pt x="382" y="367"/>
                  </a:moveTo>
                  <a:lnTo>
                    <a:pt x="465" y="450"/>
                  </a:lnTo>
                  <a:lnTo>
                    <a:pt x="451" y="465"/>
                  </a:lnTo>
                  <a:lnTo>
                    <a:pt x="368" y="382"/>
                  </a:lnTo>
                  <a:lnTo>
                    <a:pt x="382" y="367"/>
                  </a:lnTo>
                  <a:close/>
                  <a:moveTo>
                    <a:pt x="259" y="245"/>
                  </a:moveTo>
                  <a:lnTo>
                    <a:pt x="342" y="327"/>
                  </a:lnTo>
                  <a:lnTo>
                    <a:pt x="328" y="342"/>
                  </a:lnTo>
                  <a:lnTo>
                    <a:pt x="245" y="259"/>
                  </a:lnTo>
                  <a:lnTo>
                    <a:pt x="259" y="245"/>
                  </a:lnTo>
                  <a:close/>
                  <a:moveTo>
                    <a:pt x="137" y="123"/>
                  </a:moveTo>
                  <a:lnTo>
                    <a:pt x="220" y="206"/>
                  </a:lnTo>
                  <a:lnTo>
                    <a:pt x="206" y="220"/>
                  </a:lnTo>
                  <a:lnTo>
                    <a:pt x="123" y="137"/>
                  </a:lnTo>
                  <a:lnTo>
                    <a:pt x="137" y="123"/>
                  </a:lnTo>
                  <a:close/>
                  <a:moveTo>
                    <a:pt x="14" y="0"/>
                  </a:moveTo>
                  <a:lnTo>
                    <a:pt x="97" y="83"/>
                  </a:lnTo>
                  <a:lnTo>
                    <a:pt x="83" y="97"/>
                  </a:lnTo>
                  <a:lnTo>
                    <a:pt x="0" y="14"/>
                  </a:lnTo>
                  <a:lnTo>
                    <a:pt x="14" y="0"/>
                  </a:lnTo>
                  <a:close/>
                </a:path>
              </a:pathLst>
            </a:custGeom>
            <a:grpFill/>
            <a:ln w="0">
              <a:noFill/>
              <a:prstDash val="solid"/>
              <a:round/>
              <a:headEnd/>
              <a:tailEnd/>
            </a:ln>
          </p:spPr>
          <p:txBody>
            <a:bodyPr/>
            <a:lstStyle/>
            <a:p>
              <a:pPr defTabSz="914225">
                <a:defRPr/>
              </a:pPr>
              <a:endParaRPr lang="en-GB" sz="1765">
                <a:gradFill flip="none" rotWithShape="1">
                  <a:gsLst>
                    <a:gs pos="0">
                      <a:srgbClr val="FFFFFF"/>
                    </a:gs>
                    <a:gs pos="100000">
                      <a:srgbClr val="FFFFFF"/>
                    </a:gs>
                  </a:gsLst>
                  <a:lin ang="10800000" scaled="1"/>
                  <a:tileRect/>
                </a:gradFill>
                <a:ea typeface="MS PGothic" pitchFamily="34" charset="-128"/>
              </a:endParaRPr>
            </a:p>
          </p:txBody>
        </p:sp>
      </p:grpSp>
      <p:sp>
        <p:nvSpPr>
          <p:cNvPr id="2" name="Rectangle 1"/>
          <p:cNvSpPr/>
          <p:nvPr/>
        </p:nvSpPr>
        <p:spPr>
          <a:xfrm>
            <a:off x="758283" y="4205648"/>
            <a:ext cx="2612814" cy="1178528"/>
          </a:xfrm>
          <a:prstGeom prst="rect">
            <a:avLst/>
          </a:prstGeom>
        </p:spPr>
        <p:txBody>
          <a:bodyPr wrap="square">
            <a:spAutoFit/>
          </a:bodyPr>
          <a:lstStyle/>
          <a:p>
            <a:pPr marL="955340" defTabSz="895575" fontAlgn="base">
              <a:lnSpc>
                <a:spcPct val="90000"/>
              </a:lnSpc>
              <a:spcBef>
                <a:spcPct val="0"/>
              </a:spcBef>
              <a:spcAft>
                <a:spcPts val="1765"/>
              </a:spcAft>
              <a:defRPr/>
            </a:pPr>
            <a:r>
              <a:rPr lang="en-US" sz="1961" dirty="0">
                <a:gradFill flip="none" rotWithShape="1">
                  <a:gsLst>
                    <a:gs pos="0">
                      <a:srgbClr val="FFFFFF"/>
                    </a:gs>
                    <a:gs pos="100000">
                      <a:srgbClr val="FFFFFF"/>
                    </a:gs>
                  </a:gsLst>
                  <a:lin ang="10800000" scaled="1"/>
                  <a:tileRect/>
                </a:gradFill>
                <a:ea typeface="ＭＳ Ｐゴシック" charset="0"/>
                <a:cs typeface="ＭＳ Ｐゴシック" charset="0"/>
              </a:rPr>
              <a:t>Server management &amp; automation</a:t>
            </a:r>
            <a:endParaRPr lang="en-US" sz="1961" spc="-49" dirty="0">
              <a:gradFill flip="none" rotWithShape="1">
                <a:gsLst>
                  <a:gs pos="0">
                    <a:srgbClr val="FFFFFF"/>
                  </a:gs>
                  <a:gs pos="100000">
                    <a:srgbClr val="FFFFFF"/>
                  </a:gs>
                </a:gsLst>
                <a:lin ang="10800000" scaled="1"/>
                <a:tileRect/>
              </a:gradFill>
              <a:ea typeface="ＭＳ Ｐゴシック" charset="0"/>
              <a:cs typeface="ＭＳ Ｐゴシック" charset="0"/>
            </a:endParaRPr>
          </a:p>
        </p:txBody>
      </p:sp>
    </p:spTree>
    <p:extLst>
      <p:ext uri="{BB962C8B-B14F-4D97-AF65-F5344CB8AC3E}">
        <p14:creationId xmlns:p14="http://schemas.microsoft.com/office/powerpoint/2010/main" val="2980387068"/>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Backup Integration</a:t>
            </a:r>
            <a:endParaRPr lang="en-US" dirty="0"/>
          </a:p>
        </p:txBody>
      </p:sp>
      <p:sp>
        <p:nvSpPr>
          <p:cNvPr id="3" name="Right Triangle 2"/>
          <p:cNvSpPr/>
          <p:nvPr/>
        </p:nvSpPr>
        <p:spPr bwMode="auto">
          <a:xfrm flipH="1" flipV="1">
            <a:off x="519250" y="2190489"/>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584395" y="1635639"/>
            <a:ext cx="4810640"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Simple installation and configuration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Ability </a:t>
            </a:r>
            <a:r>
              <a:rPr lang="en-US" sz="1600" dirty="0">
                <a:solidFill>
                  <a:srgbClr val="EFEFEF"/>
                </a:solidFill>
                <a:cs typeface="Segoe UI" pitchFamily="34" charset="0"/>
              </a:rPr>
              <a:t>to leverage Windows </a:t>
            </a:r>
            <a:r>
              <a:rPr lang="en-US" sz="1600" dirty="0" smtClean="0">
                <a:solidFill>
                  <a:srgbClr val="EFEFEF"/>
                </a:solidFill>
                <a:cs typeface="Segoe UI" pitchFamily="34" charset="0"/>
              </a:rPr>
              <a:t>Azure</a:t>
            </a:r>
            <a:br>
              <a:rPr lang="en-US" sz="1600" dirty="0" smtClean="0">
                <a:solidFill>
                  <a:srgbClr val="EFEFEF"/>
                </a:solidFill>
                <a:cs typeface="Segoe UI" pitchFamily="34" charset="0"/>
              </a:rPr>
            </a:br>
            <a:r>
              <a:rPr lang="en-US" sz="1600" dirty="0" smtClean="0">
                <a:solidFill>
                  <a:srgbClr val="EFEFEF"/>
                </a:solidFill>
                <a:cs typeface="Segoe UI" pitchFamily="34" charset="0"/>
              </a:rPr>
              <a:t>Backup cloud </a:t>
            </a:r>
            <a:r>
              <a:rPr lang="en-US" sz="1600" dirty="0">
                <a:solidFill>
                  <a:srgbClr val="EFEFEF"/>
                </a:solidFill>
                <a:cs typeface="Segoe UI" pitchFamily="34" charset="0"/>
              </a:rPr>
              <a:t>services to back up </a:t>
            </a:r>
            <a:r>
              <a:rPr lang="en-US" sz="1600" dirty="0" smtClean="0">
                <a:solidFill>
                  <a:srgbClr val="EFEFEF"/>
                </a:solidFill>
                <a:cs typeface="Segoe UI" pitchFamily="34" charset="0"/>
              </a:rPr>
              <a:t>data</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Use </a:t>
            </a:r>
            <a:r>
              <a:rPr lang="en-US" sz="1600" dirty="0">
                <a:solidFill>
                  <a:srgbClr val="EFEFEF"/>
                </a:solidFill>
                <a:cs typeface="Segoe UI" pitchFamily="34" charset="0"/>
              </a:rPr>
              <a:t>either the </a:t>
            </a:r>
            <a:r>
              <a:rPr lang="en-US" sz="1600" dirty="0" smtClean="0">
                <a:solidFill>
                  <a:srgbClr val="EFEFEF"/>
                </a:solidFill>
                <a:cs typeface="Segoe UI" pitchFamily="34" charset="0"/>
              </a:rPr>
              <a:t>Windows Azure </a:t>
            </a:r>
            <a:r>
              <a:rPr lang="en-US" sz="1600" dirty="0">
                <a:solidFill>
                  <a:srgbClr val="EFEFEF"/>
                </a:solidFill>
                <a:cs typeface="Segoe UI" pitchFamily="34" charset="0"/>
              </a:rPr>
              <a:t>Backup Service Agent or the </a:t>
            </a:r>
            <a:r>
              <a:rPr lang="en-US" sz="1600" dirty="0" smtClean="0">
                <a:solidFill>
                  <a:srgbClr val="EFEFEF"/>
                </a:solidFill>
                <a:cs typeface="Segoe UI" pitchFamily="34" charset="0"/>
              </a:rPr>
              <a:t>Windows Azure Backup PowerShell cmdlets</a:t>
            </a:r>
            <a:endParaRPr lang="en-US" sz="1600" dirty="0">
              <a:solidFill>
                <a:srgbClr val="EFEFEF"/>
              </a:solidFill>
              <a:cs typeface="Segoe UI" pitchFamily="34" charset="0"/>
            </a:endParaRP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Reduced cost for backup </a:t>
            </a:r>
            <a:r>
              <a:rPr lang="en-US" sz="1600" dirty="0" smtClean="0">
                <a:solidFill>
                  <a:srgbClr val="EFEFEF"/>
                </a:solidFill>
                <a:cs typeface="Segoe UI" pitchFamily="34" charset="0"/>
              </a:rPr>
              <a:t>storage</a:t>
            </a:r>
            <a:br>
              <a:rPr lang="en-US" sz="1600" dirty="0" smtClean="0">
                <a:solidFill>
                  <a:srgbClr val="EFEFEF"/>
                </a:solidFill>
                <a:cs typeface="Segoe UI" pitchFamily="34" charset="0"/>
              </a:rPr>
            </a:br>
            <a:r>
              <a:rPr lang="en-US" sz="1600" dirty="0" smtClean="0">
                <a:solidFill>
                  <a:srgbClr val="EFEFEF"/>
                </a:solidFill>
                <a:cs typeface="Segoe UI" pitchFamily="34" charset="0"/>
              </a:rPr>
              <a:t>and </a:t>
            </a:r>
            <a:r>
              <a:rPr lang="en-US" sz="1600" dirty="0">
                <a:solidFill>
                  <a:srgbClr val="EFEFEF"/>
                </a:solidFill>
                <a:cs typeface="Segoe UI" pitchFamily="34" charset="0"/>
              </a:rPr>
              <a:t>management</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Options for third-party cloud services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Ideal for small businesses, </a:t>
            </a:r>
            <a:r>
              <a:rPr lang="en-US" sz="1600" dirty="0" smtClean="0">
                <a:solidFill>
                  <a:srgbClr val="EFEFEF"/>
                </a:solidFill>
                <a:cs typeface="Segoe UI" pitchFamily="34" charset="0"/>
              </a:rPr>
              <a:t>branch</a:t>
            </a:r>
            <a:br>
              <a:rPr lang="en-US" sz="1600" dirty="0" smtClean="0">
                <a:solidFill>
                  <a:srgbClr val="EFEFEF"/>
                </a:solidFill>
                <a:cs typeface="Segoe UI" pitchFamily="34" charset="0"/>
              </a:rPr>
            </a:br>
            <a:r>
              <a:rPr lang="en-US" sz="1600" dirty="0" smtClean="0">
                <a:solidFill>
                  <a:srgbClr val="EFEFEF"/>
                </a:solidFill>
                <a:cs typeface="Segoe UI" pitchFamily="34" charset="0"/>
              </a:rPr>
              <a:t>offices</a:t>
            </a:r>
            <a:r>
              <a:rPr lang="en-US" sz="1600" dirty="0">
                <a:solidFill>
                  <a:srgbClr val="EFEFEF"/>
                </a:solidFill>
                <a:cs typeface="Segoe UI" pitchFamily="34" charset="0"/>
              </a:rPr>
              <a:t>, and </a:t>
            </a:r>
            <a:r>
              <a:rPr lang="en-US" sz="1600" dirty="0" smtClean="0">
                <a:solidFill>
                  <a:srgbClr val="EFEFEF"/>
                </a:solidFill>
                <a:cs typeface="Segoe UI" pitchFamily="34" charset="0"/>
              </a:rPr>
              <a:t>departmental</a:t>
            </a:r>
            <a:br>
              <a:rPr lang="en-US" sz="1600" dirty="0" smtClean="0">
                <a:solidFill>
                  <a:srgbClr val="EFEFEF"/>
                </a:solidFill>
                <a:cs typeface="Segoe UI" pitchFamily="34" charset="0"/>
              </a:rPr>
            </a:br>
            <a:r>
              <a:rPr lang="en-US" sz="1600" dirty="0" smtClean="0">
                <a:solidFill>
                  <a:srgbClr val="EFEFEF"/>
                </a:solidFill>
                <a:cs typeface="Segoe UI" pitchFamily="34" charset="0"/>
              </a:rPr>
              <a:t>business needs</a:t>
            </a:r>
            <a:endParaRPr lang="en-US" sz="1600" dirty="0">
              <a:solidFill>
                <a:srgbClr val="EFEFEF"/>
              </a:solidFill>
              <a:cs typeface="Segoe UI" pitchFamily="34" charset="0"/>
            </a:endParaRPr>
          </a:p>
        </p:txBody>
      </p:sp>
      <p:sp>
        <p:nvSpPr>
          <p:cNvPr id="5" name="Rectangle 4"/>
          <p:cNvSpPr/>
          <p:nvPr/>
        </p:nvSpPr>
        <p:spPr>
          <a:xfrm>
            <a:off x="519249" y="1199890"/>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Windows Server Backup Integrated with Cloud Services</a:t>
            </a:r>
            <a:endParaRPr lang="en-US" sz="2400" kern="0" dirty="0">
              <a:solidFill>
                <a:srgbClr val="FFFFFF"/>
              </a:solidFill>
            </a:endParaRPr>
          </a:p>
        </p:txBody>
      </p:sp>
      <p:sp>
        <p:nvSpPr>
          <p:cNvPr id="6" name="TextBox 5"/>
          <p:cNvSpPr txBox="1"/>
          <p:nvPr/>
        </p:nvSpPr>
        <p:spPr>
          <a:xfrm>
            <a:off x="10365511" y="4272086"/>
            <a:ext cx="817449" cy="230790"/>
          </a:xfrm>
          <a:prstGeom prst="rect">
            <a:avLst/>
          </a:prstGeom>
          <a:noFill/>
        </p:spPr>
        <p:txBody>
          <a:bodyPr wrap="none" lIns="76159" tIns="38079" rIns="76159" bIns="38079">
            <a:spAutoFit/>
          </a:bodyPr>
          <a:lstStyle/>
          <a:p>
            <a:pPr defTabSz="914363">
              <a:defRPr/>
            </a:pPr>
            <a:r>
              <a:rPr lang="en-US" sz="1000" i="1" dirty="0">
                <a:gradFill>
                  <a:gsLst>
                    <a:gs pos="21101">
                      <a:schemeClr val="tx1"/>
                    </a:gs>
                    <a:gs pos="57000">
                      <a:schemeClr val="tx1"/>
                    </a:gs>
                  </a:gsLst>
                  <a:lin ang="5400000" scaled="0"/>
                </a:gradFill>
              </a:rPr>
              <a:t>Registration</a:t>
            </a:r>
          </a:p>
        </p:txBody>
      </p:sp>
      <p:sp>
        <p:nvSpPr>
          <p:cNvPr id="7" name="Freeform 6"/>
          <p:cNvSpPr/>
          <p:nvPr/>
        </p:nvSpPr>
        <p:spPr bwMode="auto">
          <a:xfrm rot="9103760" flipH="1">
            <a:off x="8347717" y="4444678"/>
            <a:ext cx="2577817" cy="138199"/>
          </a:xfrm>
          <a:custGeom>
            <a:avLst/>
            <a:gdLst>
              <a:gd name="connsiteX0" fmla="*/ 0 w 1317172"/>
              <a:gd name="connsiteY0" fmla="*/ 108857 h 108857"/>
              <a:gd name="connsiteX1" fmla="*/ 1317172 w 1317172"/>
              <a:gd name="connsiteY1" fmla="*/ 0 h 108857"/>
              <a:gd name="connsiteX0" fmla="*/ 0 w 1317172"/>
              <a:gd name="connsiteY0" fmla="*/ 330651 h 330651"/>
              <a:gd name="connsiteX1" fmla="*/ 1317172 w 1317172"/>
              <a:gd name="connsiteY1" fmla="*/ 221794 h 330651"/>
              <a:gd name="connsiteX0" fmla="*/ 0 w 1317172"/>
              <a:gd name="connsiteY0" fmla="*/ 399388 h 399388"/>
              <a:gd name="connsiteX1" fmla="*/ 1317172 w 1317172"/>
              <a:gd name="connsiteY1" fmla="*/ 290531 h 399388"/>
              <a:gd name="connsiteX0" fmla="*/ 0 w 1317172"/>
              <a:gd name="connsiteY0" fmla="*/ 371006 h 371006"/>
              <a:gd name="connsiteX1" fmla="*/ 1317172 w 1317172"/>
              <a:gd name="connsiteY1" fmla="*/ 262149 h 371006"/>
              <a:gd name="connsiteX0" fmla="*/ 0 w 1317172"/>
              <a:gd name="connsiteY0" fmla="*/ 375725 h 375725"/>
              <a:gd name="connsiteX1" fmla="*/ 1317172 w 1317172"/>
              <a:gd name="connsiteY1" fmla="*/ 266868 h 375725"/>
              <a:gd name="connsiteX0" fmla="*/ 0 w 1317172"/>
              <a:gd name="connsiteY0" fmla="*/ 371006 h 371006"/>
              <a:gd name="connsiteX1" fmla="*/ 1317172 w 1317172"/>
              <a:gd name="connsiteY1" fmla="*/ 262149 h 371006"/>
            </a:gdLst>
            <a:ahLst/>
            <a:cxnLst>
              <a:cxn ang="0">
                <a:pos x="connsiteX0" y="connsiteY0"/>
              </a:cxn>
              <a:cxn ang="0">
                <a:pos x="connsiteX1" y="connsiteY1"/>
              </a:cxn>
            </a:cxnLst>
            <a:rect l="l" t="t" r="r" b="b"/>
            <a:pathLst>
              <a:path w="1317172" h="371006">
                <a:moveTo>
                  <a:pt x="0" y="371006"/>
                </a:moveTo>
                <a:cubicBezTo>
                  <a:pt x="166914" y="40806"/>
                  <a:pt x="823687" y="-213192"/>
                  <a:pt x="1317172" y="262149"/>
                </a:cubicBezTo>
              </a:path>
            </a:pathLst>
          </a:custGeom>
          <a:noFill/>
          <a:ln w="50800" cap="flat" cmpd="sng" algn="ctr">
            <a:solidFill>
              <a:schemeClr val="tx1">
                <a:lumMod val="65000"/>
                <a:lumOff val="35000"/>
              </a:schemeClr>
            </a:solidFill>
            <a:prstDash val="solid"/>
            <a:round/>
            <a:headEnd type="none" w="med" len="med"/>
            <a:tailEnd type="stealth" w="med" len="med"/>
          </a:ln>
          <a:effectLst/>
        </p:spPr>
        <p:txBody>
          <a:bodyPr lIns="76159" tIns="38079" rIns="76159" bIns="38079"/>
          <a:lstStyle/>
          <a:p>
            <a:pPr defTabSz="1088151">
              <a:defRPr/>
            </a:pPr>
            <a:endParaRPr lang="en-US" sz="2199" dirty="0">
              <a:gradFill>
                <a:gsLst>
                  <a:gs pos="21101">
                    <a:schemeClr val="tx1"/>
                  </a:gs>
                  <a:gs pos="57000">
                    <a:schemeClr val="tx1"/>
                  </a:gs>
                </a:gsLst>
                <a:lin ang="5400000" scaled="0"/>
              </a:gradFill>
            </a:endParaRPr>
          </a:p>
        </p:txBody>
      </p:sp>
      <p:grpSp>
        <p:nvGrpSpPr>
          <p:cNvPr id="8" name="Group 7"/>
          <p:cNvGrpSpPr/>
          <p:nvPr/>
        </p:nvGrpSpPr>
        <p:grpSpPr>
          <a:xfrm>
            <a:off x="5988519" y="1603663"/>
            <a:ext cx="2472139" cy="553305"/>
            <a:chOff x="487805" y="1488720"/>
            <a:chExt cx="2472783" cy="553449"/>
          </a:xfrm>
        </p:grpSpPr>
        <p:sp>
          <p:nvSpPr>
            <p:cNvPr id="9" name="Rectangle 8"/>
            <p:cNvSpPr/>
            <p:nvPr/>
          </p:nvSpPr>
          <p:spPr bwMode="auto">
            <a:xfrm>
              <a:off x="487805" y="1488720"/>
              <a:ext cx="2472783" cy="55344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pic>
          <p:nvPicPr>
            <p:cNvPr id="10"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02154" y="1590819"/>
              <a:ext cx="22440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5786789" y="3044384"/>
            <a:ext cx="893906" cy="808893"/>
            <a:chOff x="1093425" y="2437643"/>
            <a:chExt cx="894139" cy="809104"/>
          </a:xfrm>
        </p:grpSpPr>
        <p:pic>
          <p:nvPicPr>
            <p:cNvPr id="12" name="Picture 11" descr="Untitled-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425" y="2437643"/>
              <a:ext cx="894139" cy="708029"/>
            </a:xfrm>
            <a:prstGeom prst="rect">
              <a:avLst/>
            </a:prstGeom>
          </p:spPr>
        </p:pic>
        <p:sp>
          <p:nvSpPr>
            <p:cNvPr id="13" name="TextBox 12"/>
            <p:cNvSpPr txBox="1"/>
            <p:nvPr/>
          </p:nvSpPr>
          <p:spPr>
            <a:xfrm>
              <a:off x="1188893" y="2615682"/>
              <a:ext cx="763828" cy="631065"/>
            </a:xfrm>
            <a:prstGeom prst="rect">
              <a:avLst/>
            </a:prstGeom>
            <a:noFill/>
          </p:spPr>
          <p:txBody>
            <a:bodyPr wrap="none" lIns="0" tIns="38079" rIns="76159" bIns="38079">
              <a:spAutoFit/>
            </a:bodyPr>
            <a:lstStyle/>
            <a:p>
              <a:pPr marL="91414" indent="-137122" defTabSz="914363">
                <a:buFont typeface="Arial"/>
                <a:buChar char="•"/>
                <a:defRPr/>
              </a:pPr>
              <a:r>
                <a:rPr lang="en-US" sz="1200" b="1" dirty="0">
                  <a:gradFill>
                    <a:gsLst>
                      <a:gs pos="21101">
                        <a:schemeClr val="tx1"/>
                      </a:gs>
                      <a:gs pos="57000">
                        <a:schemeClr val="tx1"/>
                      </a:gs>
                    </a:gsLst>
                    <a:lin ang="5400000" scaled="0"/>
                  </a:gradFill>
                </a:rPr>
                <a:t>Sign up</a:t>
              </a:r>
            </a:p>
            <a:p>
              <a:pPr marL="91414" indent="-137122" defTabSz="914363">
                <a:buFont typeface="Arial"/>
                <a:buChar char="•"/>
                <a:defRPr/>
              </a:pPr>
              <a:r>
                <a:rPr lang="en-US" sz="1200" b="1" dirty="0">
                  <a:gradFill>
                    <a:gsLst>
                      <a:gs pos="21101">
                        <a:schemeClr val="tx1"/>
                      </a:gs>
                      <a:gs pos="57000">
                        <a:schemeClr val="tx1"/>
                      </a:gs>
                    </a:gsLst>
                    <a:lin ang="5400000" scaled="0"/>
                  </a:gradFill>
                </a:rPr>
                <a:t>Billing</a:t>
              </a:r>
            </a:p>
            <a:p>
              <a:pPr marL="91414" indent="-137122" defTabSz="914363">
                <a:buFont typeface="Arial"/>
                <a:buChar char="•"/>
                <a:defRPr/>
              </a:pPr>
              <a:endParaRPr lang="en-US" sz="1200" b="1" dirty="0">
                <a:gradFill>
                  <a:gsLst>
                    <a:gs pos="21101">
                      <a:schemeClr val="tx1"/>
                    </a:gs>
                    <a:gs pos="57000">
                      <a:schemeClr val="tx1"/>
                    </a:gs>
                  </a:gsLst>
                  <a:lin ang="5400000" scaled="0"/>
                </a:gradFill>
              </a:endParaRPr>
            </a:p>
          </p:txBody>
        </p:sp>
      </p:grpSp>
      <p:sp>
        <p:nvSpPr>
          <p:cNvPr id="14" name="Rectangle 13"/>
          <p:cNvSpPr/>
          <p:nvPr/>
        </p:nvSpPr>
        <p:spPr bwMode="auto">
          <a:xfrm>
            <a:off x="8838915" y="1603663"/>
            <a:ext cx="2472139" cy="55330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4363"/>
            <a:r>
              <a:rPr lang="en-US" sz="1999" dirty="0">
                <a:gradFill>
                  <a:gsLst>
                    <a:gs pos="21101">
                      <a:schemeClr val="bg1"/>
                    </a:gs>
                    <a:gs pos="100000">
                      <a:schemeClr val="bg1"/>
                    </a:gs>
                  </a:gsLst>
                  <a:lin ang="5400000" scaled="0"/>
                </a:gradFill>
              </a:rPr>
              <a:t>Third-party </a:t>
            </a:r>
            <a:r>
              <a:rPr lang="en-US" sz="1999" dirty="0" smtClean="0">
                <a:gradFill>
                  <a:gsLst>
                    <a:gs pos="21101">
                      <a:schemeClr val="bg1"/>
                    </a:gs>
                    <a:gs pos="100000">
                      <a:schemeClr val="bg1"/>
                    </a:gs>
                  </a:gsLst>
                  <a:lin ang="5400000" scaled="0"/>
                </a:gradFill>
              </a:rPr>
              <a:t>cloud</a:t>
            </a:r>
            <a:endParaRPr lang="en-US" sz="1999" dirty="0">
              <a:gradFill>
                <a:gsLst>
                  <a:gs pos="21101">
                    <a:schemeClr val="bg1"/>
                  </a:gs>
                  <a:gs pos="100000">
                    <a:schemeClr val="bg1"/>
                  </a:gs>
                </a:gsLst>
                <a:lin ang="5400000" scaled="0"/>
              </a:gradFill>
            </a:endParaRPr>
          </a:p>
        </p:txBody>
      </p:sp>
      <p:grpSp>
        <p:nvGrpSpPr>
          <p:cNvPr id="15" name="Group 14"/>
          <p:cNvGrpSpPr/>
          <p:nvPr/>
        </p:nvGrpSpPr>
        <p:grpSpPr>
          <a:xfrm>
            <a:off x="6706715" y="2251130"/>
            <a:ext cx="1769103" cy="1160973"/>
            <a:chOff x="1693993" y="2430737"/>
            <a:chExt cx="1769563" cy="1161276"/>
          </a:xfrm>
        </p:grpSpPr>
        <p:pic>
          <p:nvPicPr>
            <p:cNvPr id="16" name="Picture 15" descr="cloud.png"/>
            <p:cNvPicPr>
              <a:picLocks noChangeAspect="1"/>
            </p:cNvPicPr>
            <p:nvPr/>
          </p:nvPicPr>
          <p:blipFill>
            <a:blip r:embed="rId5" cstate="email">
              <a:alphaModFix amt="29000"/>
              <a:lum bright="70000" contrast="-70000"/>
              <a:extLst>
                <a:ext uri="{28A0092B-C50C-407E-A947-70E740481C1C}">
                  <a14:useLocalDpi xmlns:a14="http://schemas.microsoft.com/office/drawing/2010/main"/>
                </a:ext>
              </a:extLst>
            </a:blip>
            <a:stretch>
              <a:fillRect/>
            </a:stretch>
          </p:blipFill>
          <p:spPr>
            <a:xfrm>
              <a:off x="1693993" y="2430737"/>
              <a:ext cx="1769563" cy="1161276"/>
            </a:xfrm>
            <a:prstGeom prst="rect">
              <a:avLst/>
            </a:prstGeom>
          </p:spPr>
        </p:pic>
        <p:grpSp>
          <p:nvGrpSpPr>
            <p:cNvPr id="17" name="Group 16"/>
            <p:cNvGrpSpPr/>
            <p:nvPr/>
          </p:nvGrpSpPr>
          <p:grpSpPr>
            <a:xfrm>
              <a:off x="2114426" y="2805314"/>
              <a:ext cx="928696" cy="412122"/>
              <a:chOff x="4045420" y="3524148"/>
              <a:chExt cx="1345670" cy="597161"/>
            </a:xfrm>
          </p:grpSpPr>
          <p:cxnSp>
            <p:nvCxnSpPr>
              <p:cNvPr id="18" name="Straight Connector 17"/>
              <p:cNvCxnSpPr/>
              <p:nvPr/>
            </p:nvCxnSpPr>
            <p:spPr>
              <a:xfrm>
                <a:off x="4045420" y="3826939"/>
                <a:ext cx="134567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30450"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33226"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1234"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14472"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56608" y="3826939"/>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09846" y="3826939"/>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1033" y="3826939"/>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4121114" y="35241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27" name="Oval 26"/>
              <p:cNvSpPr/>
              <p:nvPr/>
            </p:nvSpPr>
            <p:spPr bwMode="auto">
              <a:xfrm>
                <a:off x="4423889" y="35241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28" name="Oval 27"/>
              <p:cNvSpPr/>
              <p:nvPr/>
            </p:nvSpPr>
            <p:spPr bwMode="auto">
              <a:xfrm>
                <a:off x="4760306" y="35241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29" name="Oval 28"/>
              <p:cNvSpPr/>
              <p:nvPr/>
            </p:nvSpPr>
            <p:spPr bwMode="auto">
              <a:xfrm>
                <a:off x="5113545" y="35241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30" name="Oval 29"/>
              <p:cNvSpPr/>
              <p:nvPr/>
            </p:nvSpPr>
            <p:spPr bwMode="auto">
              <a:xfrm>
                <a:off x="4255680" y="39110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31" name="Oval 30"/>
              <p:cNvSpPr/>
              <p:nvPr/>
            </p:nvSpPr>
            <p:spPr bwMode="auto">
              <a:xfrm>
                <a:off x="4600508" y="39110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32" name="Oval 31"/>
              <p:cNvSpPr/>
              <p:nvPr/>
            </p:nvSpPr>
            <p:spPr bwMode="auto">
              <a:xfrm>
                <a:off x="4928515" y="3911048"/>
                <a:ext cx="210261" cy="21026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grpSp>
      </p:grpSp>
      <p:grpSp>
        <p:nvGrpSpPr>
          <p:cNvPr id="33" name="Group 32"/>
          <p:cNvGrpSpPr/>
          <p:nvPr/>
        </p:nvGrpSpPr>
        <p:grpSpPr>
          <a:xfrm>
            <a:off x="8724694" y="2251130"/>
            <a:ext cx="1769103" cy="1160973"/>
            <a:chOff x="4528310" y="2430737"/>
            <a:chExt cx="1769563" cy="1161276"/>
          </a:xfrm>
        </p:grpSpPr>
        <p:pic>
          <p:nvPicPr>
            <p:cNvPr id="34" name="Picture 33" descr="cloud.png"/>
            <p:cNvPicPr>
              <a:picLocks noChangeAspect="1"/>
            </p:cNvPicPr>
            <p:nvPr/>
          </p:nvPicPr>
          <p:blipFill>
            <a:blip r:embed="rId6" cstate="email">
              <a:lum bright="70000" contrast="-70000"/>
              <a:alphaModFix amt="29000"/>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28310" y="2430737"/>
              <a:ext cx="1769563" cy="1161276"/>
            </a:xfrm>
            <a:prstGeom prst="rect">
              <a:avLst/>
            </a:prstGeom>
          </p:spPr>
        </p:pic>
        <p:grpSp>
          <p:nvGrpSpPr>
            <p:cNvPr id="35" name="Group 34"/>
            <p:cNvGrpSpPr/>
            <p:nvPr/>
          </p:nvGrpSpPr>
          <p:grpSpPr>
            <a:xfrm>
              <a:off x="4948743" y="2805314"/>
              <a:ext cx="928696" cy="412122"/>
              <a:chOff x="4045420" y="3524148"/>
              <a:chExt cx="1345670" cy="597161"/>
            </a:xfrm>
          </p:grpSpPr>
          <p:cxnSp>
            <p:nvCxnSpPr>
              <p:cNvPr id="36" name="Straight Connector 35"/>
              <p:cNvCxnSpPr/>
              <p:nvPr/>
            </p:nvCxnSpPr>
            <p:spPr>
              <a:xfrm>
                <a:off x="4045420" y="3826939"/>
                <a:ext cx="1345670"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30450"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33226"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61234"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14472" y="3692365"/>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356608" y="3826939"/>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09846" y="3826939"/>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21033" y="3826939"/>
                <a:ext cx="0" cy="142984"/>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4121114" y="35241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45" name="Oval 44"/>
              <p:cNvSpPr/>
              <p:nvPr/>
            </p:nvSpPr>
            <p:spPr bwMode="auto">
              <a:xfrm>
                <a:off x="4423889" y="35241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46" name="Oval 45"/>
              <p:cNvSpPr/>
              <p:nvPr/>
            </p:nvSpPr>
            <p:spPr bwMode="auto">
              <a:xfrm>
                <a:off x="4760306" y="35241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47" name="Oval 46"/>
              <p:cNvSpPr/>
              <p:nvPr/>
            </p:nvSpPr>
            <p:spPr bwMode="auto">
              <a:xfrm>
                <a:off x="5113545" y="35241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48" name="Oval 47"/>
              <p:cNvSpPr/>
              <p:nvPr/>
            </p:nvSpPr>
            <p:spPr bwMode="auto">
              <a:xfrm>
                <a:off x="4255680" y="39110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49" name="Oval 48"/>
              <p:cNvSpPr/>
              <p:nvPr/>
            </p:nvSpPr>
            <p:spPr bwMode="auto">
              <a:xfrm>
                <a:off x="4600508" y="39110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sp>
            <p:nvSpPr>
              <p:cNvPr id="50" name="Oval 49"/>
              <p:cNvSpPr/>
              <p:nvPr/>
            </p:nvSpPr>
            <p:spPr bwMode="auto">
              <a:xfrm>
                <a:off x="4928515" y="3911048"/>
                <a:ext cx="210261" cy="210261"/>
              </a:xfrm>
              <a:prstGeom prst="ellipse">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pPr>
                <a:endParaRPr lang="en-US" sz="1999" spc="-50" dirty="0">
                  <a:gradFill>
                    <a:gsLst>
                      <a:gs pos="21101">
                        <a:schemeClr val="tx1"/>
                      </a:gs>
                      <a:gs pos="57000">
                        <a:schemeClr val="tx1"/>
                      </a:gs>
                    </a:gsLst>
                    <a:lin ang="5400000" scaled="0"/>
                  </a:gradFill>
                </a:endParaRPr>
              </a:p>
            </p:txBody>
          </p:sp>
        </p:grpSp>
      </p:grpSp>
      <p:sp>
        <p:nvSpPr>
          <p:cNvPr id="51" name="Freeform 86"/>
          <p:cNvSpPr>
            <a:spLocks noEditPoints="1"/>
          </p:cNvSpPr>
          <p:nvPr/>
        </p:nvSpPr>
        <p:spPr bwMode="black">
          <a:xfrm>
            <a:off x="6731844" y="3504020"/>
            <a:ext cx="269851" cy="27134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7A809"/>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21101">
                    <a:schemeClr val="tx1"/>
                  </a:gs>
                  <a:gs pos="57000">
                    <a:schemeClr val="tx1"/>
                  </a:gs>
                </a:gsLst>
                <a:lin ang="5400000" scaled="0"/>
              </a:gradFill>
            </a:endParaRPr>
          </a:p>
        </p:txBody>
      </p:sp>
      <p:grpSp>
        <p:nvGrpSpPr>
          <p:cNvPr id="52" name="Group 51"/>
          <p:cNvGrpSpPr/>
          <p:nvPr/>
        </p:nvGrpSpPr>
        <p:grpSpPr>
          <a:xfrm>
            <a:off x="10671981" y="3044381"/>
            <a:ext cx="893905" cy="808893"/>
            <a:chOff x="1093425" y="2437643"/>
            <a:chExt cx="894139" cy="809104"/>
          </a:xfrm>
        </p:grpSpPr>
        <p:pic>
          <p:nvPicPr>
            <p:cNvPr id="53" name="Picture 52" descr="Untitled-1.png"/>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93425" y="2437643"/>
              <a:ext cx="894139" cy="708029"/>
            </a:xfrm>
            <a:prstGeom prst="rect">
              <a:avLst/>
            </a:prstGeom>
          </p:spPr>
        </p:pic>
        <p:sp>
          <p:nvSpPr>
            <p:cNvPr id="54" name="TextBox 53"/>
            <p:cNvSpPr txBox="1"/>
            <p:nvPr/>
          </p:nvSpPr>
          <p:spPr>
            <a:xfrm>
              <a:off x="1166618" y="2615682"/>
              <a:ext cx="801029" cy="631065"/>
            </a:xfrm>
            <a:prstGeom prst="rect">
              <a:avLst/>
            </a:prstGeom>
            <a:noFill/>
          </p:spPr>
          <p:txBody>
            <a:bodyPr wrap="none" lIns="0" tIns="38079" rIns="76159" bIns="38079">
              <a:spAutoFit/>
            </a:bodyPr>
            <a:lstStyle/>
            <a:p>
              <a:pPr marL="173687" indent="-137122" defTabSz="914363">
                <a:buFont typeface="Arial"/>
                <a:buChar char="•"/>
                <a:defRPr/>
              </a:pPr>
              <a:r>
                <a:rPr lang="en-US" sz="1200" b="1" dirty="0">
                  <a:gradFill>
                    <a:gsLst>
                      <a:gs pos="21101">
                        <a:schemeClr val="tx1"/>
                      </a:gs>
                      <a:gs pos="57000">
                        <a:schemeClr val="tx1"/>
                      </a:gs>
                    </a:gsLst>
                    <a:lin ang="5400000" scaled="0"/>
                  </a:gradFill>
                </a:rPr>
                <a:t>Sign up</a:t>
              </a:r>
            </a:p>
            <a:p>
              <a:pPr marL="173687" indent="-137122" defTabSz="914363">
                <a:buFont typeface="Arial"/>
                <a:buChar char="•"/>
                <a:defRPr/>
              </a:pPr>
              <a:r>
                <a:rPr lang="en-US" sz="1200" b="1" dirty="0">
                  <a:gradFill>
                    <a:gsLst>
                      <a:gs pos="21101">
                        <a:schemeClr val="tx1"/>
                      </a:gs>
                      <a:gs pos="57000">
                        <a:schemeClr val="tx1"/>
                      </a:gs>
                    </a:gsLst>
                    <a:lin ang="5400000" scaled="0"/>
                  </a:gradFill>
                </a:rPr>
                <a:t>Billing</a:t>
              </a:r>
            </a:p>
            <a:p>
              <a:pPr marL="173687" indent="-137122" defTabSz="914363">
                <a:buFont typeface="Arial"/>
                <a:buChar char="•"/>
                <a:defRPr/>
              </a:pPr>
              <a:endParaRPr lang="en-US" sz="1200" b="1" dirty="0">
                <a:gradFill>
                  <a:gsLst>
                    <a:gs pos="21101">
                      <a:schemeClr val="tx1"/>
                    </a:gs>
                    <a:gs pos="57000">
                      <a:schemeClr val="tx1"/>
                    </a:gs>
                  </a:gsLst>
                  <a:lin ang="5400000" scaled="0"/>
                </a:gradFill>
              </a:endParaRPr>
            </a:p>
          </p:txBody>
        </p:sp>
      </p:grpSp>
      <p:pic>
        <p:nvPicPr>
          <p:cNvPr id="55" name="Pictur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06217" y="4328067"/>
            <a:ext cx="886553" cy="125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20"/>
          <p:cNvSpPr>
            <a:spLocks noChangeArrowheads="1"/>
          </p:cNvSpPr>
          <p:nvPr/>
        </p:nvSpPr>
        <p:spPr bwMode="auto">
          <a:xfrm>
            <a:off x="7056623" y="3463427"/>
            <a:ext cx="1404205" cy="393756"/>
          </a:xfrm>
          <a:prstGeom prst="rect">
            <a:avLst/>
          </a:prstGeom>
          <a:solidFill>
            <a:schemeClr val="bg2"/>
          </a:solidFill>
          <a:ln>
            <a:noFill/>
          </a:ln>
          <a:extLst/>
        </p:spPr>
        <p:txBody>
          <a:bodyPr lIns="76159" tIns="38079" rIns="76159" bIns="38079"/>
          <a:lstStyle/>
          <a:p>
            <a:pPr algn="ctr" defTabSz="914363"/>
            <a:r>
              <a:rPr lang="en-US" sz="1050" dirty="0" smtClean="0">
                <a:gradFill>
                  <a:gsLst>
                    <a:gs pos="21101">
                      <a:schemeClr val="tx1"/>
                    </a:gs>
                    <a:gs pos="57000">
                      <a:schemeClr val="tx1"/>
                    </a:gs>
                  </a:gsLst>
                  <a:lin ang="5400000" scaled="0"/>
                </a:gradFill>
              </a:rPr>
              <a:t>Windows Azure Backup service</a:t>
            </a:r>
            <a:endParaRPr lang="en-US" sz="1050" dirty="0">
              <a:gradFill>
                <a:gsLst>
                  <a:gs pos="21101">
                    <a:schemeClr val="tx1"/>
                  </a:gs>
                  <a:gs pos="57000">
                    <a:schemeClr val="tx1"/>
                  </a:gs>
                </a:gsLst>
                <a:lin ang="5400000" scaled="0"/>
              </a:gradFill>
            </a:endParaRPr>
          </a:p>
        </p:txBody>
      </p:sp>
      <p:sp>
        <p:nvSpPr>
          <p:cNvPr id="57" name="Rectangle 56"/>
          <p:cNvSpPr/>
          <p:nvPr/>
        </p:nvSpPr>
        <p:spPr>
          <a:xfrm>
            <a:off x="5379040" y="2518370"/>
            <a:ext cx="1308265" cy="409795"/>
          </a:xfrm>
          <a:prstGeom prst="rect">
            <a:avLst/>
          </a:prstGeom>
          <a:solidFill>
            <a:schemeClr val="bg2"/>
          </a:solidFill>
          <a:ln>
            <a:noFill/>
          </a:ln>
        </p:spPr>
        <p:txBody>
          <a:bodyPr lIns="76159" tIns="38079" rIns="76159" bIns="38079"/>
          <a:lstStyle/>
          <a:p>
            <a:pPr algn="ctr" defTabSz="914363"/>
            <a:r>
              <a:rPr lang="en-US" sz="1050" dirty="0" smtClean="0">
                <a:gradFill>
                  <a:gsLst>
                    <a:gs pos="21101">
                      <a:schemeClr val="tx1"/>
                    </a:gs>
                    <a:gs pos="57000">
                      <a:schemeClr val="tx1"/>
                    </a:gs>
                  </a:gsLst>
                  <a:lin ang="5400000" scaled="0"/>
                </a:gradFill>
              </a:rPr>
              <a:t>Windows Azure</a:t>
            </a:r>
            <a:endParaRPr lang="en-US" sz="1050" dirty="0">
              <a:gradFill>
                <a:gsLst>
                  <a:gs pos="21101">
                    <a:schemeClr val="tx1"/>
                  </a:gs>
                  <a:gs pos="57000">
                    <a:schemeClr val="tx1"/>
                  </a:gs>
                </a:gsLst>
                <a:lin ang="5400000" scaled="0"/>
              </a:gradFill>
            </a:endParaRPr>
          </a:p>
          <a:p>
            <a:pPr algn="ctr" defTabSz="914363"/>
            <a:r>
              <a:rPr lang="en-US" sz="1050" dirty="0">
                <a:gradFill>
                  <a:gsLst>
                    <a:gs pos="21101">
                      <a:schemeClr val="tx1"/>
                    </a:gs>
                    <a:gs pos="57000">
                      <a:schemeClr val="tx1"/>
                    </a:gs>
                  </a:gsLst>
                  <a:lin ang="5400000" scaled="0"/>
                </a:gradFill>
              </a:rPr>
              <a:t>B</a:t>
            </a:r>
            <a:r>
              <a:rPr lang="en-US" sz="1050" dirty="0" smtClean="0">
                <a:gradFill>
                  <a:gsLst>
                    <a:gs pos="21101">
                      <a:schemeClr val="tx1"/>
                    </a:gs>
                    <a:gs pos="57000">
                      <a:schemeClr val="tx1"/>
                    </a:gs>
                  </a:gsLst>
                  <a:lin ang="5400000" scaled="0"/>
                </a:gradFill>
              </a:rPr>
              <a:t>ackup </a:t>
            </a:r>
            <a:r>
              <a:rPr lang="en-US" sz="1050" dirty="0">
                <a:gradFill>
                  <a:gsLst>
                    <a:gs pos="21101">
                      <a:schemeClr val="tx1"/>
                    </a:gs>
                    <a:gs pos="57000">
                      <a:schemeClr val="tx1"/>
                    </a:gs>
                  </a:gsLst>
                  <a:lin ang="5400000" scaled="0"/>
                </a:gradFill>
              </a:rPr>
              <a:t>portal</a:t>
            </a:r>
          </a:p>
        </p:txBody>
      </p:sp>
      <p:sp>
        <p:nvSpPr>
          <p:cNvPr id="58" name="Rectangle 20"/>
          <p:cNvSpPr>
            <a:spLocks noChangeArrowheads="1"/>
          </p:cNvSpPr>
          <p:nvPr/>
        </p:nvSpPr>
        <p:spPr bwMode="auto">
          <a:xfrm>
            <a:off x="8838916" y="3463427"/>
            <a:ext cx="1404205" cy="393756"/>
          </a:xfrm>
          <a:prstGeom prst="rect">
            <a:avLst/>
          </a:prstGeom>
          <a:solidFill>
            <a:schemeClr val="bg2"/>
          </a:solidFill>
          <a:ln>
            <a:noFill/>
          </a:ln>
          <a:extLst/>
        </p:spPr>
        <p:txBody>
          <a:bodyPr lIns="76159" tIns="38079" rIns="76159" bIns="38079"/>
          <a:lstStyle/>
          <a:p>
            <a:pPr algn="ctr" defTabSz="914363"/>
            <a:r>
              <a:rPr lang="en-US" sz="1050" dirty="0">
                <a:gradFill>
                  <a:gsLst>
                    <a:gs pos="21101">
                      <a:schemeClr val="tx1"/>
                    </a:gs>
                    <a:gs pos="57000">
                      <a:schemeClr val="tx1"/>
                    </a:gs>
                  </a:gsLst>
                  <a:lin ang="5400000" scaled="0"/>
                </a:gradFill>
              </a:rPr>
              <a:t>Third-party online</a:t>
            </a:r>
          </a:p>
          <a:p>
            <a:pPr algn="ctr" defTabSz="914363"/>
            <a:r>
              <a:rPr lang="en-US" sz="1050" dirty="0">
                <a:gradFill>
                  <a:gsLst>
                    <a:gs pos="21101">
                      <a:schemeClr val="tx1"/>
                    </a:gs>
                    <a:gs pos="57000">
                      <a:schemeClr val="tx1"/>
                    </a:gs>
                  </a:gsLst>
                  <a:lin ang="5400000" scaled="0"/>
                </a:gradFill>
              </a:rPr>
              <a:t>backup service</a:t>
            </a:r>
          </a:p>
        </p:txBody>
      </p:sp>
      <p:sp>
        <p:nvSpPr>
          <p:cNvPr id="59" name="Rectangle 58"/>
          <p:cNvSpPr/>
          <p:nvPr/>
        </p:nvSpPr>
        <p:spPr>
          <a:xfrm>
            <a:off x="10683742" y="2518369"/>
            <a:ext cx="1308265" cy="409795"/>
          </a:xfrm>
          <a:prstGeom prst="rect">
            <a:avLst/>
          </a:prstGeom>
          <a:solidFill>
            <a:schemeClr val="bg2"/>
          </a:solidFill>
          <a:ln>
            <a:noFill/>
          </a:ln>
        </p:spPr>
        <p:txBody>
          <a:bodyPr lIns="76159" tIns="38079" rIns="76159" bIns="38079"/>
          <a:lstStyle/>
          <a:p>
            <a:pPr algn="ctr" defTabSz="914363"/>
            <a:r>
              <a:rPr lang="en-US" sz="1050" dirty="0">
                <a:gradFill>
                  <a:gsLst>
                    <a:gs pos="21101">
                      <a:schemeClr val="tx1"/>
                    </a:gs>
                    <a:gs pos="57000">
                      <a:schemeClr val="tx1"/>
                    </a:gs>
                  </a:gsLst>
                  <a:lin ang="5400000" scaled="0"/>
                </a:gradFill>
              </a:rPr>
              <a:t>Third-party online</a:t>
            </a:r>
          </a:p>
          <a:p>
            <a:pPr algn="ctr" defTabSz="914363"/>
            <a:r>
              <a:rPr lang="en-US" sz="1050" dirty="0">
                <a:gradFill>
                  <a:gsLst>
                    <a:gs pos="21101">
                      <a:schemeClr val="tx1"/>
                    </a:gs>
                    <a:gs pos="57000">
                      <a:schemeClr val="tx1"/>
                    </a:gs>
                  </a:gsLst>
                  <a:lin ang="5400000" scaled="0"/>
                </a:gradFill>
              </a:rPr>
              <a:t>backup portal</a:t>
            </a:r>
          </a:p>
        </p:txBody>
      </p:sp>
      <p:sp>
        <p:nvSpPr>
          <p:cNvPr id="60" name="Rectangle 20"/>
          <p:cNvSpPr>
            <a:spLocks noChangeArrowheads="1"/>
          </p:cNvSpPr>
          <p:nvPr/>
        </p:nvSpPr>
        <p:spPr bwMode="auto">
          <a:xfrm>
            <a:off x="7056623" y="5035847"/>
            <a:ext cx="1404205" cy="393756"/>
          </a:xfrm>
          <a:prstGeom prst="rect">
            <a:avLst/>
          </a:prstGeom>
          <a:solidFill>
            <a:schemeClr val="bg2"/>
          </a:solidFill>
          <a:ln>
            <a:noFill/>
          </a:ln>
          <a:extLst/>
        </p:spPr>
        <p:txBody>
          <a:bodyPr lIns="76159" tIns="38079" rIns="76159" bIns="38079"/>
          <a:lstStyle/>
          <a:p>
            <a:pPr algn="ctr" defTabSz="914363"/>
            <a:r>
              <a:rPr lang="en-US" sz="1050" dirty="0">
                <a:gradFill>
                  <a:gsLst>
                    <a:gs pos="21101">
                      <a:schemeClr val="tx1"/>
                    </a:gs>
                    <a:gs pos="57000">
                      <a:schemeClr val="tx1"/>
                    </a:gs>
                  </a:gsLst>
                  <a:lin ang="5400000" scaled="0"/>
                </a:gradFill>
              </a:rPr>
              <a:t>Inbox engine</a:t>
            </a:r>
          </a:p>
          <a:p>
            <a:pPr algn="ctr" defTabSz="914363"/>
            <a:r>
              <a:rPr lang="en-US" sz="1050" dirty="0">
                <a:gradFill>
                  <a:gsLst>
                    <a:gs pos="21101">
                      <a:schemeClr val="tx1"/>
                    </a:gs>
                    <a:gs pos="57000">
                      <a:schemeClr val="tx1"/>
                    </a:gs>
                  </a:gsLst>
                  <a:lin ang="5400000" scaled="0"/>
                </a:gradFill>
              </a:rPr>
              <a:t>Inbox UI</a:t>
            </a:r>
          </a:p>
        </p:txBody>
      </p:sp>
      <p:sp>
        <p:nvSpPr>
          <p:cNvPr id="61" name="Rectangle 60"/>
          <p:cNvSpPr/>
          <p:nvPr/>
        </p:nvSpPr>
        <p:spPr>
          <a:xfrm>
            <a:off x="7051815" y="5435758"/>
            <a:ext cx="1391912" cy="369332"/>
          </a:xfrm>
          <a:prstGeom prst="rect">
            <a:avLst/>
          </a:prstGeom>
        </p:spPr>
        <p:txBody>
          <a:bodyPr wrap="square">
            <a:spAutoFit/>
          </a:bodyPr>
          <a:lstStyle/>
          <a:p>
            <a:pPr defTabSz="914363"/>
            <a:r>
              <a:rPr lang="en-US" sz="900" dirty="0" smtClean="0">
                <a:gradFill>
                  <a:gsLst>
                    <a:gs pos="21101">
                      <a:schemeClr val="tx1"/>
                    </a:gs>
                    <a:gs pos="57000">
                      <a:schemeClr val="tx1"/>
                    </a:gs>
                  </a:gsLst>
                  <a:lin ang="5400000" scaled="0"/>
                </a:gradFill>
              </a:rPr>
              <a:t>Windows Server 2012 R2 backup </a:t>
            </a:r>
            <a:r>
              <a:rPr lang="en-US" sz="900" dirty="0">
                <a:gradFill>
                  <a:gsLst>
                    <a:gs pos="21101">
                      <a:schemeClr val="tx1"/>
                    </a:gs>
                    <a:gs pos="57000">
                      <a:schemeClr val="tx1"/>
                    </a:gs>
                  </a:gsLst>
                  <a:lin ang="5400000" scaled="0"/>
                </a:gradFill>
              </a:rPr>
              <a:t>(extensible)</a:t>
            </a:r>
          </a:p>
        </p:txBody>
      </p:sp>
      <p:sp>
        <p:nvSpPr>
          <p:cNvPr id="62" name="Rectangle 61"/>
          <p:cNvSpPr/>
          <p:nvPr/>
        </p:nvSpPr>
        <p:spPr>
          <a:xfrm>
            <a:off x="5352914" y="5524328"/>
            <a:ext cx="1308265" cy="409795"/>
          </a:xfrm>
          <a:prstGeom prst="rect">
            <a:avLst/>
          </a:prstGeom>
          <a:solidFill>
            <a:schemeClr val="bg2"/>
          </a:solidFill>
          <a:ln>
            <a:noFill/>
          </a:ln>
        </p:spPr>
        <p:txBody>
          <a:bodyPr lIns="76159" tIns="38079" rIns="76159" bIns="38079"/>
          <a:lstStyle/>
          <a:p>
            <a:pPr algn="ctr" defTabSz="914363"/>
            <a:r>
              <a:rPr lang="en-US" sz="1050" dirty="0" smtClean="0">
                <a:gradFill>
                  <a:gsLst>
                    <a:gs pos="21101">
                      <a:schemeClr val="tx1"/>
                    </a:gs>
                    <a:gs pos="57000">
                      <a:schemeClr val="tx1"/>
                    </a:gs>
                  </a:gsLst>
                  <a:lin ang="5400000" scaled="0"/>
                </a:gradFill>
              </a:rPr>
              <a:t>Windows Server 2012 R2</a:t>
            </a:r>
            <a:endParaRPr lang="en-US" sz="1050" dirty="0">
              <a:gradFill>
                <a:gsLst>
                  <a:gs pos="21101">
                    <a:schemeClr val="tx1"/>
                  </a:gs>
                  <a:gs pos="57000">
                    <a:schemeClr val="tx1"/>
                  </a:gs>
                </a:gsLst>
                <a:lin ang="5400000" scaled="0"/>
              </a:gradFill>
            </a:endParaRPr>
          </a:p>
        </p:txBody>
      </p:sp>
      <p:grpSp>
        <p:nvGrpSpPr>
          <p:cNvPr id="63" name="Group 62"/>
          <p:cNvGrpSpPr/>
          <p:nvPr/>
        </p:nvGrpSpPr>
        <p:grpSpPr>
          <a:xfrm>
            <a:off x="8838914" y="5035850"/>
            <a:ext cx="2868056" cy="1080392"/>
            <a:chOff x="4196807" y="5216181"/>
            <a:chExt cx="2868803" cy="1080673"/>
          </a:xfrm>
        </p:grpSpPr>
        <p:sp>
          <p:nvSpPr>
            <p:cNvPr id="64" name="Rectangle 20"/>
            <p:cNvSpPr>
              <a:spLocks noChangeArrowheads="1"/>
            </p:cNvSpPr>
            <p:nvPr/>
          </p:nvSpPr>
          <p:spPr bwMode="auto">
            <a:xfrm>
              <a:off x="4197062" y="5216181"/>
              <a:ext cx="2868548" cy="612541"/>
            </a:xfrm>
            <a:prstGeom prst="rect">
              <a:avLst/>
            </a:prstGeom>
            <a:solidFill>
              <a:schemeClr val="bg2"/>
            </a:solidFill>
            <a:ln>
              <a:noFill/>
            </a:ln>
            <a:extLst/>
          </p:spPr>
          <p:txBody>
            <a:bodyPr lIns="91416" tIns="38079" rIns="76159" bIns="38079"/>
            <a:lstStyle/>
            <a:p>
              <a:pPr defTabSz="1088151">
                <a:defRPr/>
              </a:pPr>
              <a:r>
                <a:rPr lang="en-US" sz="1050" b="1" dirty="0">
                  <a:gradFill>
                    <a:gsLst>
                      <a:gs pos="21101">
                        <a:schemeClr val="tx1"/>
                      </a:gs>
                      <a:gs pos="57000">
                        <a:schemeClr val="tx1"/>
                      </a:gs>
                    </a:gsLst>
                    <a:lin ang="5400000" scaled="0"/>
                  </a:gradFill>
                </a:rPr>
                <a:t>Agents</a:t>
              </a:r>
            </a:p>
            <a:p>
              <a:pPr marL="237992" indent="-237992" defTabSz="1088151">
                <a:buFont typeface="Arial" pitchFamily="34" charset="0"/>
                <a:buChar char="•"/>
                <a:defRPr/>
              </a:pPr>
              <a:r>
                <a:rPr lang="en-US" sz="1050" dirty="0" smtClean="0">
                  <a:gradFill>
                    <a:gsLst>
                      <a:gs pos="21101">
                        <a:schemeClr val="tx1"/>
                      </a:gs>
                      <a:gs pos="57000">
                        <a:schemeClr val="tx1"/>
                      </a:gs>
                    </a:gsLst>
                    <a:lin ang="5400000" scaled="0"/>
                  </a:gradFill>
                </a:rPr>
                <a:t>Windows Azure Backup</a:t>
              </a:r>
              <a:endParaRPr lang="en-US" sz="1050" dirty="0">
                <a:gradFill>
                  <a:gsLst>
                    <a:gs pos="21101">
                      <a:schemeClr val="tx1"/>
                    </a:gs>
                    <a:gs pos="57000">
                      <a:schemeClr val="tx1"/>
                    </a:gs>
                  </a:gsLst>
                  <a:lin ang="5400000" scaled="0"/>
                </a:gradFill>
              </a:endParaRPr>
            </a:p>
            <a:p>
              <a:pPr marL="237992" indent="-237992" defTabSz="1088151">
                <a:buFont typeface="Arial" pitchFamily="34" charset="0"/>
                <a:buChar char="•"/>
                <a:defRPr/>
              </a:pPr>
              <a:r>
                <a:rPr lang="en-US" sz="1050" dirty="0">
                  <a:gradFill>
                    <a:gsLst>
                      <a:gs pos="21101">
                        <a:schemeClr val="tx1"/>
                      </a:gs>
                      <a:gs pos="57000">
                        <a:schemeClr val="tx1"/>
                      </a:gs>
                    </a:gsLst>
                    <a:lin ang="5400000" scaled="0"/>
                  </a:gradFill>
                </a:rPr>
                <a:t>Third-party agents</a:t>
              </a:r>
            </a:p>
          </p:txBody>
        </p:sp>
        <p:sp>
          <p:nvSpPr>
            <p:cNvPr id="65" name="Rectangle 20"/>
            <p:cNvSpPr>
              <a:spLocks noChangeArrowheads="1"/>
            </p:cNvSpPr>
            <p:nvPr/>
          </p:nvSpPr>
          <p:spPr bwMode="auto">
            <a:xfrm>
              <a:off x="4196807" y="5880639"/>
              <a:ext cx="2859085" cy="393858"/>
            </a:xfrm>
            <a:prstGeom prst="rect">
              <a:avLst/>
            </a:prstGeom>
            <a:solidFill>
              <a:schemeClr val="bg2"/>
            </a:solidFill>
            <a:ln>
              <a:noFill/>
            </a:ln>
            <a:extLst/>
          </p:spPr>
          <p:txBody>
            <a:bodyPr lIns="365665" tIns="38079" rIns="76159" bIns="38079" anchor="ctr"/>
            <a:lstStyle/>
            <a:p>
              <a:pPr defTabSz="914363"/>
              <a:r>
                <a:rPr lang="en-US" sz="1050" dirty="0">
                  <a:gradFill>
                    <a:gsLst>
                      <a:gs pos="21101">
                        <a:schemeClr val="tx1"/>
                      </a:gs>
                      <a:gs pos="57000">
                        <a:schemeClr val="tx1"/>
                      </a:gs>
                    </a:gsLst>
                    <a:lin ang="5400000" scaled="0"/>
                  </a:gradFill>
                </a:rPr>
                <a:t>IT Pro</a:t>
              </a:r>
            </a:p>
          </p:txBody>
        </p:sp>
        <p:pic>
          <p:nvPicPr>
            <p:cNvPr id="66" name="Picture 6" descr="\\MAGNUM\Projects\Microsoft\Cloud Power FY12\Design\ICONS_PNG\Flexible_Workspace.png"/>
            <p:cNvPicPr>
              <a:picLocks noChangeAspect="1" noChangeArrowheads="1"/>
            </p:cNvPicPr>
            <p:nvPr/>
          </p:nvPicPr>
          <p:blipFill>
            <a:blip r:embed="rId9" cstate="email">
              <a:lum bright="100000"/>
              <a:extLst>
                <a:ext uri="{28A0092B-C50C-407E-A947-70E740481C1C}">
                  <a14:useLocalDpi xmlns:a14="http://schemas.microsoft.com/office/drawing/2010/main"/>
                </a:ext>
              </a:extLst>
            </a:blip>
            <a:srcRect/>
            <a:stretch>
              <a:fillRect/>
            </a:stretch>
          </p:blipFill>
          <p:spPr bwMode="auto">
            <a:xfrm>
              <a:off x="4286002" y="5845543"/>
              <a:ext cx="164113" cy="451311"/>
            </a:xfrm>
            <a:prstGeom prst="rect">
              <a:avLst/>
            </a:prstGeom>
            <a:noFill/>
            <a:ln>
              <a:noFill/>
            </a:ln>
          </p:spPr>
        </p:pic>
      </p:grpSp>
      <p:sp>
        <p:nvSpPr>
          <p:cNvPr id="67" name="Freeform 86"/>
          <p:cNvSpPr>
            <a:spLocks noEditPoints="1"/>
          </p:cNvSpPr>
          <p:nvPr/>
        </p:nvSpPr>
        <p:spPr bwMode="black">
          <a:xfrm>
            <a:off x="6731844" y="4824180"/>
            <a:ext cx="269851" cy="27134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7A809"/>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gradFill>
                <a:gsLst>
                  <a:gs pos="21101">
                    <a:schemeClr val="tx1"/>
                  </a:gs>
                  <a:gs pos="57000">
                    <a:schemeClr val="tx1"/>
                  </a:gs>
                </a:gsLst>
                <a:lin ang="5400000" scaled="0"/>
              </a:gradFill>
            </a:endParaRPr>
          </a:p>
        </p:txBody>
      </p:sp>
      <p:sp>
        <p:nvSpPr>
          <p:cNvPr id="68" name="TextBox 67"/>
          <p:cNvSpPr txBox="1"/>
          <p:nvPr/>
        </p:nvSpPr>
        <p:spPr>
          <a:xfrm>
            <a:off x="5673427" y="4049083"/>
            <a:ext cx="817449" cy="230790"/>
          </a:xfrm>
          <a:prstGeom prst="rect">
            <a:avLst/>
          </a:prstGeom>
          <a:noFill/>
        </p:spPr>
        <p:txBody>
          <a:bodyPr wrap="none" lIns="76159" tIns="38079" rIns="76159" bIns="38079">
            <a:spAutoFit/>
          </a:bodyPr>
          <a:lstStyle/>
          <a:p>
            <a:pPr defTabSz="914363">
              <a:defRPr/>
            </a:pPr>
            <a:r>
              <a:rPr lang="en-US" sz="1000" i="1" dirty="0">
                <a:gradFill>
                  <a:gsLst>
                    <a:gs pos="21101">
                      <a:schemeClr val="tx1"/>
                    </a:gs>
                    <a:gs pos="57000">
                      <a:schemeClr val="tx1"/>
                    </a:gs>
                  </a:gsLst>
                  <a:lin ang="5400000" scaled="0"/>
                </a:gradFill>
              </a:rPr>
              <a:t>Registration</a:t>
            </a:r>
          </a:p>
        </p:txBody>
      </p:sp>
      <p:sp>
        <p:nvSpPr>
          <p:cNvPr id="69" name="Freeform 68"/>
          <p:cNvSpPr/>
          <p:nvPr/>
        </p:nvSpPr>
        <p:spPr bwMode="auto">
          <a:xfrm rot="15583929">
            <a:off x="5298963" y="4040593"/>
            <a:ext cx="924624" cy="309401"/>
          </a:xfrm>
          <a:custGeom>
            <a:avLst/>
            <a:gdLst>
              <a:gd name="connsiteX0" fmla="*/ 0 w 1317172"/>
              <a:gd name="connsiteY0" fmla="*/ 108857 h 108857"/>
              <a:gd name="connsiteX1" fmla="*/ 1317172 w 1317172"/>
              <a:gd name="connsiteY1" fmla="*/ 0 h 108857"/>
              <a:gd name="connsiteX0" fmla="*/ 0 w 1317172"/>
              <a:gd name="connsiteY0" fmla="*/ 330651 h 330651"/>
              <a:gd name="connsiteX1" fmla="*/ 1317172 w 1317172"/>
              <a:gd name="connsiteY1" fmla="*/ 221794 h 330651"/>
              <a:gd name="connsiteX0" fmla="*/ 0 w 1317172"/>
              <a:gd name="connsiteY0" fmla="*/ 399388 h 399388"/>
              <a:gd name="connsiteX1" fmla="*/ 1317172 w 1317172"/>
              <a:gd name="connsiteY1" fmla="*/ 290531 h 399388"/>
              <a:gd name="connsiteX0" fmla="*/ 0 w 1317172"/>
              <a:gd name="connsiteY0" fmla="*/ 371006 h 371006"/>
              <a:gd name="connsiteX1" fmla="*/ 1317172 w 1317172"/>
              <a:gd name="connsiteY1" fmla="*/ 262149 h 371006"/>
              <a:gd name="connsiteX0" fmla="*/ 0 w 1317172"/>
              <a:gd name="connsiteY0" fmla="*/ 375725 h 375725"/>
              <a:gd name="connsiteX1" fmla="*/ 1317172 w 1317172"/>
              <a:gd name="connsiteY1" fmla="*/ 266868 h 375725"/>
              <a:gd name="connsiteX0" fmla="*/ 0 w 1317172"/>
              <a:gd name="connsiteY0" fmla="*/ 371006 h 371006"/>
              <a:gd name="connsiteX1" fmla="*/ 1317172 w 1317172"/>
              <a:gd name="connsiteY1" fmla="*/ 262149 h 371006"/>
            </a:gdLst>
            <a:ahLst/>
            <a:cxnLst>
              <a:cxn ang="0">
                <a:pos x="connsiteX0" y="connsiteY0"/>
              </a:cxn>
              <a:cxn ang="0">
                <a:pos x="connsiteX1" y="connsiteY1"/>
              </a:cxn>
            </a:cxnLst>
            <a:rect l="l" t="t" r="r" b="b"/>
            <a:pathLst>
              <a:path w="1317172" h="371006">
                <a:moveTo>
                  <a:pt x="0" y="371006"/>
                </a:moveTo>
                <a:cubicBezTo>
                  <a:pt x="166914" y="40806"/>
                  <a:pt x="823687" y="-213192"/>
                  <a:pt x="1317172" y="262149"/>
                </a:cubicBezTo>
              </a:path>
            </a:pathLst>
          </a:custGeom>
          <a:noFill/>
          <a:ln w="50800" cap="flat" cmpd="sng" algn="ctr">
            <a:solidFill>
              <a:schemeClr val="tx1">
                <a:lumMod val="65000"/>
                <a:lumOff val="35000"/>
              </a:schemeClr>
            </a:solidFill>
            <a:prstDash val="solid"/>
            <a:round/>
            <a:headEnd type="none" w="med" len="med"/>
            <a:tailEnd type="stealth" w="med" len="med"/>
          </a:ln>
          <a:effectLst/>
        </p:spPr>
        <p:txBody>
          <a:bodyPr lIns="76159" tIns="38079" rIns="76159" bIns="38079"/>
          <a:lstStyle/>
          <a:p>
            <a:pPr defTabSz="1088151">
              <a:defRPr/>
            </a:pPr>
            <a:endParaRPr lang="en-US" sz="2199" dirty="0">
              <a:gradFill>
                <a:gsLst>
                  <a:gs pos="21101">
                    <a:schemeClr val="tx1"/>
                  </a:gs>
                  <a:gs pos="57000">
                    <a:schemeClr val="tx1"/>
                  </a:gs>
                </a:gsLst>
                <a:lin ang="5400000" scaled="0"/>
              </a:gradFill>
            </a:endParaRPr>
          </a:p>
        </p:txBody>
      </p:sp>
      <p:sp>
        <p:nvSpPr>
          <p:cNvPr id="70" name="TextBox 69"/>
          <p:cNvSpPr txBox="1"/>
          <p:nvPr/>
        </p:nvSpPr>
        <p:spPr>
          <a:xfrm>
            <a:off x="7840861" y="4215029"/>
            <a:ext cx="607456" cy="384678"/>
          </a:xfrm>
          <a:prstGeom prst="rect">
            <a:avLst/>
          </a:prstGeom>
          <a:noFill/>
        </p:spPr>
        <p:txBody>
          <a:bodyPr wrap="none" lIns="76159" tIns="38079" rIns="76159" bIns="38079">
            <a:spAutoFit/>
          </a:bodyPr>
          <a:lstStyle/>
          <a:p>
            <a:pPr defTabSz="914363">
              <a:defRPr/>
            </a:pPr>
            <a:r>
              <a:rPr lang="en-US" sz="1000" i="1" dirty="0">
                <a:gradFill>
                  <a:gsLst>
                    <a:gs pos="21101">
                      <a:schemeClr val="tx1"/>
                    </a:gs>
                    <a:gs pos="57000">
                      <a:schemeClr val="tx1"/>
                    </a:gs>
                  </a:gsLst>
                  <a:lin ang="5400000" scaled="0"/>
                </a:gradFill>
              </a:rPr>
              <a:t>Backup/</a:t>
            </a:r>
          </a:p>
          <a:p>
            <a:pPr defTabSz="914363">
              <a:defRPr/>
            </a:pPr>
            <a:r>
              <a:rPr lang="en-US" sz="1000" i="1" dirty="0">
                <a:gradFill>
                  <a:gsLst>
                    <a:gs pos="21101">
                      <a:schemeClr val="tx1"/>
                    </a:gs>
                    <a:gs pos="57000">
                      <a:schemeClr val="tx1"/>
                    </a:gs>
                  </a:gsLst>
                  <a:lin ang="5400000" scaled="0"/>
                </a:gradFill>
              </a:rPr>
              <a:t>Restore</a:t>
            </a:r>
          </a:p>
        </p:txBody>
      </p:sp>
      <p:sp>
        <p:nvSpPr>
          <p:cNvPr id="71" name="Left-Right Arrow 70"/>
          <p:cNvSpPr/>
          <p:nvPr/>
        </p:nvSpPr>
        <p:spPr bwMode="auto">
          <a:xfrm rot="5400000">
            <a:off x="7238723" y="4342273"/>
            <a:ext cx="1069147" cy="214203"/>
          </a:xfrm>
          <a:prstGeom prst="leftRightArrow">
            <a:avLst/>
          </a:prstGeom>
          <a:solidFill>
            <a:schemeClr val="tx1">
              <a:lumMod val="50000"/>
              <a:lumOff val="50000"/>
            </a:schemeClr>
          </a:solidFill>
          <a:ln w="9525" cap="flat" cmpd="sng" algn="ctr">
            <a:noFill/>
            <a:prstDash val="solid"/>
            <a:round/>
            <a:headEnd type="none" w="med" len="med"/>
            <a:tailEnd type="none" w="med" len="med"/>
          </a:ln>
          <a:effectLst/>
        </p:spPr>
        <p:txBody>
          <a:bodyPr lIns="76159" tIns="38079" rIns="76159" bIns="38079"/>
          <a:lstStyle/>
          <a:p>
            <a:pPr defTabSz="1088151">
              <a:defRPr/>
            </a:pPr>
            <a:endParaRPr lang="en-US" sz="2199" dirty="0">
              <a:gradFill>
                <a:gsLst>
                  <a:gs pos="21101">
                    <a:schemeClr val="tx1"/>
                  </a:gs>
                  <a:gs pos="57000">
                    <a:schemeClr val="tx1"/>
                  </a:gs>
                </a:gsLst>
                <a:lin ang="5400000" scaled="0"/>
              </a:gradFill>
            </a:endParaRPr>
          </a:p>
        </p:txBody>
      </p:sp>
      <p:sp>
        <p:nvSpPr>
          <p:cNvPr id="72" name="Left-Right Arrow 71"/>
          <p:cNvSpPr/>
          <p:nvPr/>
        </p:nvSpPr>
        <p:spPr bwMode="auto">
          <a:xfrm rot="8415680">
            <a:off x="7732204" y="4335877"/>
            <a:ext cx="1701220" cy="214201"/>
          </a:xfrm>
          <a:prstGeom prst="leftRightArrow">
            <a:avLst/>
          </a:prstGeom>
          <a:solidFill>
            <a:schemeClr val="tx1">
              <a:lumMod val="50000"/>
              <a:lumOff val="50000"/>
            </a:schemeClr>
          </a:solidFill>
          <a:ln w="9525" cap="flat" cmpd="sng" algn="ctr">
            <a:noFill/>
            <a:prstDash val="solid"/>
            <a:round/>
            <a:headEnd type="none" w="med" len="med"/>
            <a:tailEnd type="none" w="med" len="med"/>
          </a:ln>
          <a:effectLst/>
        </p:spPr>
        <p:txBody>
          <a:bodyPr lIns="76159" tIns="38079" rIns="76159" bIns="38079"/>
          <a:lstStyle/>
          <a:p>
            <a:pPr defTabSz="1088151">
              <a:defRPr/>
            </a:pPr>
            <a:endParaRPr lang="en-US" sz="2199" dirty="0">
              <a:gradFill>
                <a:gsLst>
                  <a:gs pos="21101">
                    <a:schemeClr val="tx1"/>
                  </a:gs>
                  <a:gs pos="57000">
                    <a:schemeClr val="tx1"/>
                  </a:gs>
                </a:gsLst>
                <a:lin ang="5400000" scaled="0"/>
              </a:gradFill>
            </a:endParaRPr>
          </a:p>
        </p:txBody>
      </p:sp>
      <p:cxnSp>
        <p:nvCxnSpPr>
          <p:cNvPr id="73" name="Straight Connector 72"/>
          <p:cNvCxnSpPr/>
          <p:nvPr/>
        </p:nvCxnSpPr>
        <p:spPr>
          <a:xfrm>
            <a:off x="8510995" y="5168934"/>
            <a:ext cx="339995" cy="0"/>
          </a:xfrm>
          <a:prstGeom prst="line">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09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right)">
                                      <p:cBhvr>
                                        <p:cTn id="11" dur="500"/>
                                        <p:tgtEl>
                                          <p:spTgt spid="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3000" fill="hold"/>
                                        <p:tgtEl>
                                          <p:spTgt spid="67"/>
                                        </p:tgtEl>
                                        <p:attrNameLst>
                                          <p:attrName>ppt_w</p:attrName>
                                        </p:attrNameLst>
                                      </p:cBhvr>
                                      <p:tavLst>
                                        <p:tav tm="0">
                                          <p:val>
                                            <p:fltVal val="0"/>
                                          </p:val>
                                        </p:tav>
                                        <p:tav tm="100000">
                                          <p:val>
                                            <p:strVal val="#ppt_w"/>
                                          </p:val>
                                        </p:tav>
                                      </p:tavLst>
                                    </p:anim>
                                    <p:anim calcmode="lin" valueType="num">
                                      <p:cBhvr>
                                        <p:cTn id="23" dur="3000" fill="hold"/>
                                        <p:tgtEl>
                                          <p:spTgt spid="67"/>
                                        </p:tgtEl>
                                        <p:attrNameLst>
                                          <p:attrName>ppt_h</p:attrName>
                                        </p:attrNameLst>
                                      </p:cBhvr>
                                      <p:tavLst>
                                        <p:tav tm="0">
                                          <p:val>
                                            <p:fltVal val="0"/>
                                          </p:val>
                                        </p:tav>
                                        <p:tav tm="100000">
                                          <p:val>
                                            <p:strVal val="#ppt_h"/>
                                          </p:val>
                                        </p:tav>
                                      </p:tavLst>
                                    </p:anim>
                                    <p:anim calcmode="lin" valueType="num">
                                      <p:cBhvr>
                                        <p:cTn id="24" dur="3000" fill="hold"/>
                                        <p:tgtEl>
                                          <p:spTgt spid="67"/>
                                        </p:tgtEl>
                                        <p:attrNameLst>
                                          <p:attrName>style.rotation</p:attrName>
                                        </p:attrNameLst>
                                      </p:cBhvr>
                                      <p:tavLst>
                                        <p:tav tm="0">
                                          <p:val>
                                            <p:fltVal val="360"/>
                                          </p:val>
                                        </p:tav>
                                        <p:tav tm="100000">
                                          <p:val>
                                            <p:fltVal val="0"/>
                                          </p:val>
                                        </p:tav>
                                      </p:tavLst>
                                    </p:anim>
                                    <p:animEffect transition="in" filter="fade">
                                      <p:cBhvr>
                                        <p:cTn id="25" dur="30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3000" fill="hold"/>
                                        <p:tgtEl>
                                          <p:spTgt spid="51"/>
                                        </p:tgtEl>
                                        <p:attrNameLst>
                                          <p:attrName>ppt_w</p:attrName>
                                        </p:attrNameLst>
                                      </p:cBhvr>
                                      <p:tavLst>
                                        <p:tav tm="0">
                                          <p:val>
                                            <p:fltVal val="0"/>
                                          </p:val>
                                        </p:tav>
                                        <p:tav tm="100000">
                                          <p:val>
                                            <p:strVal val="#ppt_w"/>
                                          </p:val>
                                        </p:tav>
                                      </p:tavLst>
                                    </p:anim>
                                    <p:anim calcmode="lin" valueType="num">
                                      <p:cBhvr>
                                        <p:cTn id="46" dur="3000" fill="hold"/>
                                        <p:tgtEl>
                                          <p:spTgt spid="51"/>
                                        </p:tgtEl>
                                        <p:attrNameLst>
                                          <p:attrName>ppt_h</p:attrName>
                                        </p:attrNameLst>
                                      </p:cBhvr>
                                      <p:tavLst>
                                        <p:tav tm="0">
                                          <p:val>
                                            <p:fltVal val="0"/>
                                          </p:val>
                                        </p:tav>
                                        <p:tav tm="100000">
                                          <p:val>
                                            <p:strVal val="#ppt_h"/>
                                          </p:val>
                                        </p:tav>
                                      </p:tavLst>
                                    </p:anim>
                                    <p:anim calcmode="lin" valueType="num">
                                      <p:cBhvr>
                                        <p:cTn id="47" dur="3000" fill="hold"/>
                                        <p:tgtEl>
                                          <p:spTgt spid="51"/>
                                        </p:tgtEl>
                                        <p:attrNameLst>
                                          <p:attrName>style.rotation</p:attrName>
                                        </p:attrNameLst>
                                      </p:cBhvr>
                                      <p:tavLst>
                                        <p:tav tm="0">
                                          <p:val>
                                            <p:fltVal val="360"/>
                                          </p:val>
                                        </p:tav>
                                        <p:tav tm="100000">
                                          <p:val>
                                            <p:fltVal val="0"/>
                                          </p:val>
                                        </p:tav>
                                      </p:tavLst>
                                    </p:anim>
                                    <p:animEffect transition="in" filter="fade">
                                      <p:cBhvr>
                                        <p:cTn id="48" dur="3000"/>
                                        <p:tgtEl>
                                          <p:spTgt spid="51"/>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par>
                          <p:cTn id="53" fill="hold">
                            <p:stCondLst>
                              <p:cond delay="3500"/>
                            </p:stCondLst>
                            <p:childTnLst>
                              <p:par>
                                <p:cTn id="54" presetID="16" presetClass="entr" presetSubtype="42"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barn(outHorizontal)">
                                      <p:cBhvr>
                                        <p:cTn id="56" dur="500"/>
                                        <p:tgtEl>
                                          <p:spTgt spid="7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arn(inVertical)">
                                      <p:cBhvr>
                                        <p:cTn id="68" dur="500"/>
                                        <p:tgtEl>
                                          <p:spTgt spid="7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500"/>
                                        <p:tgtEl>
                                          <p:spTgt spid="59"/>
                                        </p:tgtEl>
                                      </p:cBhvr>
                                    </p:animEffect>
                                  </p:childTnLst>
                                </p:cTn>
                              </p:par>
                              <p:par>
                                <p:cTn id="78" presetID="10" presetClass="entr" presetSubtype="0"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par>
                                <p:cTn id="81" presetID="10"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animBg="1"/>
      <p:bldP spid="51" grpId="0" animBg="1"/>
      <p:bldP spid="56" grpId="0" animBg="1"/>
      <p:bldP spid="57" grpId="0" animBg="1"/>
      <p:bldP spid="58" grpId="0" animBg="1"/>
      <p:bldP spid="59" grpId="0" animBg="1"/>
      <p:bldP spid="60" grpId="0" animBg="1"/>
      <p:bldP spid="61" grpId="0"/>
      <p:bldP spid="67" grpId="0" animBg="1"/>
      <p:bldP spid="68" grpId="0"/>
      <p:bldP spid="69" grpId="0" animBg="1"/>
      <p:bldP spid="70" grpId="0"/>
      <p:bldP spid="71" grpId="0" animBg="1"/>
      <p:bldP spid="7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bwMode="auto">
          <a:xfrm>
            <a:off x="5399544" y="1638258"/>
            <a:ext cx="6513056" cy="4392038"/>
          </a:xfrm>
          <a:prstGeom prst="rect">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gradFill>
                <a:gsLst>
                  <a:gs pos="21101">
                    <a:schemeClr val="tx1"/>
                  </a:gs>
                  <a:gs pos="57000">
                    <a:schemeClr val="tx1"/>
                  </a:gs>
                </a:gsLst>
                <a:lin ang="5400000" scaled="0"/>
              </a:gradFill>
            </a:endParaRPr>
          </a:p>
        </p:txBody>
      </p:sp>
      <p:sp>
        <p:nvSpPr>
          <p:cNvPr id="93" name="Rectangle 92"/>
          <p:cNvSpPr/>
          <p:nvPr/>
        </p:nvSpPr>
        <p:spPr bwMode="auto">
          <a:xfrm>
            <a:off x="5490309" y="2438401"/>
            <a:ext cx="2986278" cy="3476624"/>
          </a:xfrm>
          <a:prstGeom prst="rect">
            <a:avLst/>
          </a:prstGeom>
          <a:solidFill>
            <a:srgbClr val="0044A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gradFill>
                <a:gsLst>
                  <a:gs pos="21101">
                    <a:schemeClr val="tx1"/>
                  </a:gs>
                  <a:gs pos="57000">
                    <a:schemeClr val="tx1"/>
                  </a:gs>
                </a:gsLst>
                <a:lin ang="5400000" scaled="0"/>
              </a:gradFill>
            </a:endParaRPr>
          </a:p>
        </p:txBody>
      </p:sp>
      <p:sp>
        <p:nvSpPr>
          <p:cNvPr id="94" name="Rectangle 93"/>
          <p:cNvSpPr/>
          <p:nvPr/>
        </p:nvSpPr>
        <p:spPr bwMode="auto">
          <a:xfrm>
            <a:off x="8805489" y="2449518"/>
            <a:ext cx="2986278" cy="3476624"/>
          </a:xfrm>
          <a:prstGeom prst="rect">
            <a:avLst/>
          </a:prstGeom>
          <a:solidFill>
            <a:srgbClr val="0044A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gradFill>
                <a:gsLst>
                  <a:gs pos="21101">
                    <a:schemeClr val="tx1"/>
                  </a:gs>
                  <a:gs pos="57000">
                    <a:schemeClr val="tx1"/>
                  </a:gs>
                </a:gsLst>
                <a:lin ang="5400000" scaled="0"/>
              </a:gradFill>
            </a:endParaRPr>
          </a:p>
        </p:txBody>
      </p:sp>
      <p:sp>
        <p:nvSpPr>
          <p:cNvPr id="82" name="TB LM Completes"/>
          <p:cNvSpPr/>
          <p:nvPr/>
        </p:nvSpPr>
        <p:spPr bwMode="auto">
          <a:xfrm>
            <a:off x="5396639" y="1641383"/>
            <a:ext cx="6513056" cy="70398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4000">
                      <a:schemeClr val="bg1"/>
                    </a:gs>
                    <a:gs pos="100000">
                      <a:schemeClr val="bg1"/>
                    </a:gs>
                  </a:gsLst>
                  <a:lin ang="5400000" scaled="0"/>
                </a:gradFill>
                <a:latin typeface="Segoe UI Light"/>
                <a:cs typeface="Segoe UI Light"/>
              </a:rPr>
              <a:t>Once Hyper-V Replica is enabled, VMs begin replication</a:t>
            </a:r>
            <a:endParaRPr lang="en-US" sz="2000" dirty="0">
              <a:gradFill>
                <a:gsLst>
                  <a:gs pos="4000">
                    <a:schemeClr val="bg1"/>
                  </a:gs>
                  <a:gs pos="100000">
                    <a:schemeClr val="bg1"/>
                  </a:gs>
                </a:gsLst>
                <a:lin ang="5400000" scaled="0"/>
              </a:gradFill>
              <a:latin typeface="Segoe UI Light"/>
              <a:cs typeface="Segoe UI Light"/>
            </a:endParaRPr>
          </a:p>
        </p:txBody>
      </p:sp>
      <p:cxnSp>
        <p:nvCxnSpPr>
          <p:cNvPr id="89" name="Straight Connector 88"/>
          <p:cNvCxnSpPr/>
          <p:nvPr/>
        </p:nvCxnSpPr>
        <p:spPr>
          <a:xfrm flipH="1">
            <a:off x="10466779" y="4200392"/>
            <a:ext cx="134971" cy="512682"/>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bwMode="auto">
          <a:xfrm flipH="1" flipV="1">
            <a:off x="459910" y="2374483"/>
            <a:ext cx="224051" cy="224051"/>
          </a:xfrm>
          <a:prstGeom prst="rtTriangle">
            <a:avLst/>
          </a:prstGeom>
          <a:solidFill>
            <a:schemeClr val="accent3"/>
          </a:solidFill>
          <a:ln w="10795" cap="flat" cmpd="sng" algn="ctr">
            <a:noFill/>
            <a:prstDash val="solid"/>
            <a:headEnd type="none" w="med" len="med"/>
            <a:tailEnd type="none" w="med" len="med"/>
          </a:ln>
          <a:effectLst/>
        </p:spPr>
        <p:txBody>
          <a:bodyPr vert="horz" wrap="square" lIns="91412" tIns="45706" rIns="91412" bIns="45706" numCol="1" rtlCol="0" anchor="ctr" anchorCtr="0" compatLnSpc="1">
            <a:prstTxWarp prst="textNoShape">
              <a:avLst/>
            </a:prstTxWarp>
          </a:bodyPr>
          <a:lstStyle/>
          <a:p>
            <a:pPr algn="ctr" defTabSz="913843" fontAlgn="base">
              <a:lnSpc>
                <a:spcPct val="90000"/>
              </a:lnSpc>
              <a:spcBef>
                <a:spcPct val="0"/>
              </a:spcBef>
              <a:spcAft>
                <a:spcPct val="0"/>
              </a:spcAft>
              <a:defRPr/>
            </a:pPr>
            <a:endParaRPr lang="en-US" sz="1999" kern="0" spc="-50" dirty="0">
              <a:gradFill>
                <a:gsLst>
                  <a:gs pos="0">
                    <a:srgbClr val="EFEFEF"/>
                  </a:gs>
                  <a:gs pos="100000">
                    <a:srgbClr val="EFEFEF"/>
                  </a:gs>
                </a:gsLst>
                <a:lin ang="5400000" scaled="0"/>
              </a:gradFill>
            </a:endParaRPr>
          </a:p>
        </p:txBody>
      </p:sp>
      <p:sp>
        <p:nvSpPr>
          <p:cNvPr id="21" name="Trapezoid 20"/>
          <p:cNvSpPr/>
          <p:nvPr/>
        </p:nvSpPr>
        <p:spPr bwMode="auto">
          <a:xfrm rot="16200000">
            <a:off x="753407" y="1618007"/>
            <a:ext cx="4352641" cy="4513409"/>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39913" bIns="137124" numCol="1" rtlCol="0" anchor="t" anchorCtr="0" compatLnSpc="1">
            <a:prstTxWarp prst="textNoShape">
              <a:avLst/>
            </a:prstTxWarp>
          </a:bodyPr>
          <a:lstStyle/>
          <a:p>
            <a:pPr marL="166642" lvl="1" indent="-166642" defTabSz="462265">
              <a:lnSpc>
                <a:spcPct val="90000"/>
              </a:lnSpc>
              <a:spcAft>
                <a:spcPts val="600"/>
              </a:spcAft>
              <a:buFont typeface="Arial" pitchFamily="34" charset="0"/>
              <a:buChar char="•"/>
            </a:pPr>
            <a:r>
              <a:rPr lang="en-US" sz="1600" dirty="0" smtClean="0">
                <a:solidFill>
                  <a:srgbClr val="EFEFEF"/>
                </a:solidFill>
                <a:cs typeface="Segoe UI" pitchFamily="34" charset="0"/>
              </a:rPr>
              <a:t>Affordable </a:t>
            </a:r>
            <a:r>
              <a:rPr lang="en-US" sz="1600" dirty="0">
                <a:solidFill>
                  <a:srgbClr val="EFEFEF"/>
                </a:solidFill>
                <a:cs typeface="Segoe UI" pitchFamily="34" charset="0"/>
              </a:rPr>
              <a:t>in-box business continuity and disaster recovery</a:t>
            </a:r>
          </a:p>
          <a:p>
            <a:pPr marL="166642" lvl="1" indent="-166642" defTabSz="462265">
              <a:lnSpc>
                <a:spcPct val="90000"/>
              </a:lnSpc>
              <a:spcAft>
                <a:spcPts val="600"/>
              </a:spcAft>
              <a:buFont typeface="Arial" pitchFamily="34" charset="0"/>
              <a:buChar char="•"/>
            </a:pPr>
            <a:r>
              <a:rPr lang="en-US" sz="1600" dirty="0" smtClean="0">
                <a:solidFill>
                  <a:srgbClr val="EFEFEF"/>
                </a:solidFill>
                <a:cs typeface="Segoe UI" pitchFamily="34" charset="0"/>
              </a:rPr>
              <a:t>Configurable replication frequencies of 30 seconds, 5 minutes and 15 minutes</a:t>
            </a:r>
            <a:endParaRPr lang="en-US" sz="1600" dirty="0">
              <a:solidFill>
                <a:srgbClr val="EFEFEF"/>
              </a:solidFill>
              <a:cs typeface="Segoe UI" pitchFamily="34" charset="0"/>
            </a:endParaRPr>
          </a:p>
          <a:p>
            <a:pPr marL="166642" lvl="1" indent="-166642" defTabSz="462265">
              <a:lnSpc>
                <a:spcPct val="90000"/>
              </a:lnSpc>
              <a:spcAft>
                <a:spcPts val="600"/>
              </a:spcAft>
              <a:buFont typeface="Arial" pitchFamily="34" charset="0"/>
              <a:buChar char="•"/>
            </a:pPr>
            <a:r>
              <a:rPr lang="en-US" sz="1600" dirty="0" smtClean="0">
                <a:solidFill>
                  <a:srgbClr val="EFEFEF"/>
                </a:solidFill>
                <a:cs typeface="Segoe UI" pitchFamily="34" charset="0"/>
              </a:rPr>
              <a:t>Secure </a:t>
            </a:r>
            <a:r>
              <a:rPr lang="en-US" sz="1600" dirty="0">
                <a:solidFill>
                  <a:srgbClr val="EFEFEF"/>
                </a:solidFill>
                <a:cs typeface="Segoe UI" pitchFamily="34" charset="0"/>
              </a:rPr>
              <a:t>replication across network</a:t>
            </a:r>
          </a:p>
          <a:p>
            <a:pPr marL="166642" lvl="1" indent="-166642" defTabSz="462265">
              <a:lnSpc>
                <a:spcPct val="90000"/>
              </a:lnSpc>
              <a:spcAft>
                <a:spcPts val="600"/>
              </a:spcAft>
              <a:buFont typeface="Arial" pitchFamily="34" charset="0"/>
              <a:buChar char="•"/>
            </a:pPr>
            <a:r>
              <a:rPr lang="en-US" sz="1600" dirty="0" smtClean="0">
                <a:solidFill>
                  <a:srgbClr val="EFEFEF"/>
                </a:solidFill>
                <a:cs typeface="Segoe UI" pitchFamily="34" charset="0"/>
              </a:rPr>
              <a:t>Agnostic of hardware on either site</a:t>
            </a:r>
            <a:endParaRPr lang="en-US" sz="1600" dirty="0">
              <a:solidFill>
                <a:srgbClr val="EFEFEF"/>
              </a:solidFill>
              <a:cs typeface="Segoe UI" pitchFamily="34" charset="0"/>
            </a:endParaRPr>
          </a:p>
          <a:p>
            <a:pPr marL="166642" lvl="1" indent="-166642" defTabSz="462265">
              <a:lnSpc>
                <a:spcPct val="90000"/>
              </a:lnSpc>
              <a:spcAft>
                <a:spcPts val="600"/>
              </a:spcAft>
              <a:buFont typeface="Arial" pitchFamily="34" charset="0"/>
              <a:buChar char="•"/>
            </a:pPr>
            <a:r>
              <a:rPr lang="en-US" sz="1600" dirty="0">
                <a:solidFill>
                  <a:srgbClr val="EFEFEF"/>
                </a:solidFill>
                <a:cs typeface="Segoe UI" pitchFamily="34" charset="0"/>
              </a:rPr>
              <a:t>No need for other </a:t>
            </a:r>
            <a:r>
              <a:rPr lang="en-US" sz="1600" dirty="0" smtClean="0">
                <a:solidFill>
                  <a:srgbClr val="EFEFEF"/>
                </a:solidFill>
                <a:cs typeface="Segoe UI" pitchFamily="34" charset="0"/>
              </a:rPr>
              <a:t>virtual machine </a:t>
            </a:r>
            <a:r>
              <a:rPr lang="en-US" sz="1600" dirty="0">
                <a:solidFill>
                  <a:srgbClr val="EFEFEF"/>
                </a:solidFill>
                <a:cs typeface="Segoe UI" pitchFamily="34" charset="0"/>
              </a:rPr>
              <a:t>replication technologies</a:t>
            </a:r>
          </a:p>
          <a:p>
            <a:pPr marL="166642" lvl="1" indent="-166642" defTabSz="462265">
              <a:lnSpc>
                <a:spcPct val="90000"/>
              </a:lnSpc>
              <a:spcAft>
                <a:spcPts val="600"/>
              </a:spcAft>
              <a:buFont typeface="Arial" pitchFamily="34" charset="0"/>
              <a:buChar char="•"/>
            </a:pPr>
            <a:r>
              <a:rPr lang="en-US" sz="1600" dirty="0">
                <a:solidFill>
                  <a:srgbClr val="EFEFEF"/>
                </a:solidFill>
                <a:cs typeface="Segoe UI" pitchFamily="34" charset="0"/>
              </a:rPr>
              <a:t>Automatic handling of live migration</a:t>
            </a:r>
          </a:p>
          <a:p>
            <a:pPr marL="166642" lvl="1" indent="-166642" defTabSz="462265">
              <a:lnSpc>
                <a:spcPct val="90000"/>
              </a:lnSpc>
              <a:spcAft>
                <a:spcPts val="600"/>
              </a:spcAft>
              <a:buFont typeface="Arial" pitchFamily="34" charset="0"/>
              <a:buChar char="•"/>
            </a:pPr>
            <a:r>
              <a:rPr lang="en-US" sz="1600" dirty="0" smtClean="0">
                <a:solidFill>
                  <a:srgbClr val="EFEFEF"/>
                </a:solidFill>
                <a:cs typeface="Segoe UI" pitchFamily="34" charset="0"/>
              </a:rPr>
              <a:t>Simple </a:t>
            </a:r>
            <a:r>
              <a:rPr lang="en-US" sz="1600" dirty="0">
                <a:solidFill>
                  <a:srgbClr val="EFEFEF"/>
                </a:solidFill>
                <a:cs typeface="Segoe UI" pitchFamily="34" charset="0"/>
              </a:rPr>
              <a:t>configuration and management</a:t>
            </a:r>
          </a:p>
        </p:txBody>
      </p:sp>
      <p:sp>
        <p:nvSpPr>
          <p:cNvPr id="22" name="Rectangle 21"/>
          <p:cNvSpPr/>
          <p:nvPr/>
        </p:nvSpPr>
        <p:spPr>
          <a:xfrm>
            <a:off x="459909" y="1384142"/>
            <a:ext cx="4293316" cy="990341"/>
          </a:xfrm>
          <a:prstGeom prst="rect">
            <a:avLst/>
          </a:prstGeom>
          <a:solidFill>
            <a:schemeClr val="accent5"/>
          </a:solidFill>
          <a:ln w="57150" cmpd="sng">
            <a:solidFill>
              <a:schemeClr val="bg1"/>
            </a:solidFill>
          </a:ln>
        </p:spPr>
        <p:txBody>
          <a:bodyPr wrap="square" lIns="182832" tIns="91416" rIns="182832" bIns="91416" anchor="ctr">
            <a:noAutofit/>
          </a:bodyPr>
          <a:lstStyle/>
          <a:p>
            <a:pPr defTabSz="914363">
              <a:spcBef>
                <a:spcPct val="75000"/>
              </a:spcBef>
              <a:buClr>
                <a:srgbClr val="002050"/>
              </a:buClr>
            </a:pPr>
            <a:r>
              <a:rPr lang="en-US" sz="2399" kern="0" dirty="0">
                <a:solidFill>
                  <a:srgbClr val="FFFFFF"/>
                </a:solidFill>
                <a:latin typeface="Segoe UI Light"/>
              </a:rPr>
              <a:t>Replicate Hyper‑V </a:t>
            </a:r>
            <a:r>
              <a:rPr lang="en-US" sz="2399" kern="0" dirty="0" smtClean="0">
                <a:solidFill>
                  <a:srgbClr val="FFFFFF"/>
                </a:solidFill>
                <a:latin typeface="Segoe UI Light"/>
              </a:rPr>
              <a:t>VMs </a:t>
            </a:r>
            <a:r>
              <a:rPr lang="en-US" sz="2399" kern="0" dirty="0">
                <a:solidFill>
                  <a:srgbClr val="FFFFFF"/>
                </a:solidFill>
                <a:latin typeface="Segoe UI Light"/>
              </a:rPr>
              <a:t>from a </a:t>
            </a:r>
            <a:r>
              <a:rPr lang="en-US" sz="2399" kern="0" dirty="0" smtClean="0">
                <a:solidFill>
                  <a:srgbClr val="FFFFFF"/>
                </a:solidFill>
                <a:latin typeface="Segoe UI Light"/>
              </a:rPr>
              <a:t>Primary to </a:t>
            </a:r>
            <a:r>
              <a:rPr lang="en-US" sz="2399" kern="0" dirty="0">
                <a:solidFill>
                  <a:srgbClr val="FFFFFF"/>
                </a:solidFill>
                <a:latin typeface="Segoe UI Light"/>
              </a:rPr>
              <a:t>a </a:t>
            </a:r>
            <a:r>
              <a:rPr lang="en-US" sz="2399" kern="0" dirty="0" smtClean="0">
                <a:solidFill>
                  <a:srgbClr val="FFFFFF"/>
                </a:solidFill>
                <a:latin typeface="Segoe UI Light"/>
              </a:rPr>
              <a:t>Replica </a:t>
            </a:r>
            <a:r>
              <a:rPr lang="en-US" sz="2399" kern="0" dirty="0">
                <a:solidFill>
                  <a:srgbClr val="FFFFFF"/>
                </a:solidFill>
                <a:latin typeface="Segoe UI Light"/>
              </a:rPr>
              <a:t>site</a:t>
            </a:r>
          </a:p>
        </p:txBody>
      </p:sp>
      <p:sp>
        <p:nvSpPr>
          <p:cNvPr id="18" name="Rectangle 17"/>
          <p:cNvSpPr/>
          <p:nvPr/>
        </p:nvSpPr>
        <p:spPr bwMode="auto">
          <a:xfrm flipH="1">
            <a:off x="863422" y="2825457"/>
            <a:ext cx="4179296" cy="25616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781" tIns="0" rIns="152317" bIns="75891" numCol="1" spcCol="0" rtlCol="0" fromWordArt="0" anchor="t" anchorCtr="0" forceAA="0" compatLnSpc="1">
            <a:prstTxWarp prst="textNoShape">
              <a:avLst/>
            </a:prstTxWarp>
            <a:noAutofit/>
          </a:bodyPr>
          <a:lstStyle/>
          <a:p>
            <a:pPr marL="0" lvl="1" defTabSz="462265">
              <a:lnSpc>
                <a:spcPct val="90000"/>
              </a:lnSpc>
              <a:spcAft>
                <a:spcPts val="600"/>
              </a:spcAft>
            </a:pPr>
            <a:endParaRPr lang="en-US" sz="1400" dirty="0">
              <a:solidFill>
                <a:srgbClr val="EFEFEF"/>
              </a:solidFill>
              <a:cs typeface="Segoe UI" pitchFamily="34" charset="0"/>
            </a:endParaRPr>
          </a:p>
        </p:txBody>
      </p:sp>
      <p:sp>
        <p:nvSpPr>
          <p:cNvPr id="2" name="Title 1"/>
          <p:cNvSpPr>
            <a:spLocks noGrp="1"/>
          </p:cNvSpPr>
          <p:nvPr>
            <p:ph type="title"/>
          </p:nvPr>
        </p:nvSpPr>
        <p:spPr/>
        <p:txBody>
          <a:bodyPr/>
          <a:lstStyle/>
          <a:p>
            <a:r>
              <a:rPr lang="en-US" dirty="0" smtClean="0"/>
              <a:t>Hyper‑V Replica</a:t>
            </a:r>
            <a:endParaRPr lang="en-US" dirty="0"/>
          </a:p>
        </p:txBody>
      </p:sp>
      <p:sp>
        <p:nvSpPr>
          <p:cNvPr id="78" name="Freeform 207"/>
          <p:cNvSpPr>
            <a:spLocks noEditPoints="1"/>
          </p:cNvSpPr>
          <p:nvPr/>
        </p:nvSpPr>
        <p:spPr bwMode="gray">
          <a:xfrm>
            <a:off x="10322666" y="3433201"/>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solidFill>
          <a:ln>
            <a:noFill/>
          </a:ln>
          <a:extLst/>
        </p:spPr>
        <p:txBody>
          <a:bodyPr vert="horz" wrap="square" lIns="914400" tIns="0" rIns="0" bIns="210312" numCol="1" anchor="b" anchorCtr="0" compatLnSpc="1">
            <a:prstTxWarp prst="textNoShape">
              <a:avLst/>
            </a:prstTxWarp>
          </a:bodyPr>
          <a:lstStyle/>
          <a:p>
            <a:endParaRPr lang="en-US" sz="1400" dirty="0">
              <a:gradFill>
                <a:gsLst>
                  <a:gs pos="21101">
                    <a:schemeClr val="tx1"/>
                  </a:gs>
                  <a:gs pos="57000">
                    <a:schemeClr val="tx1"/>
                  </a:gs>
                </a:gsLst>
                <a:lin ang="5400000" scaled="0"/>
              </a:gradFill>
            </a:endParaRPr>
          </a:p>
        </p:txBody>
      </p:sp>
      <p:pic>
        <p:nvPicPr>
          <p:cNvPr id="79" name="Picture 1947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10563508" y="323300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947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10780765" y="3350320"/>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Straight Connector 87"/>
          <p:cNvCxnSpPr/>
          <p:nvPr/>
        </p:nvCxnSpPr>
        <p:spPr>
          <a:xfrm>
            <a:off x="9834654" y="4106275"/>
            <a:ext cx="332968" cy="671223"/>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5" name="Freeform 207"/>
          <p:cNvSpPr>
            <a:spLocks noEditPoints="1"/>
          </p:cNvSpPr>
          <p:nvPr/>
        </p:nvSpPr>
        <p:spPr bwMode="gray">
          <a:xfrm>
            <a:off x="8920771" y="3434529"/>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solidFill>
          <a:ln>
            <a:noFill/>
          </a:ln>
          <a:extLst/>
        </p:spPr>
        <p:txBody>
          <a:bodyPr vert="horz" wrap="square" lIns="914400" tIns="0" rIns="0" bIns="210312" numCol="1" anchor="b" anchorCtr="0" compatLnSpc="1">
            <a:prstTxWarp prst="textNoShape">
              <a:avLst/>
            </a:prstTxWarp>
          </a:bodyPr>
          <a:lstStyle/>
          <a:p>
            <a:endParaRPr lang="en-US" sz="1400" b="1" dirty="0">
              <a:gradFill>
                <a:gsLst>
                  <a:gs pos="21101">
                    <a:schemeClr val="tx1"/>
                  </a:gs>
                  <a:gs pos="57000">
                    <a:schemeClr val="tx1"/>
                  </a:gs>
                </a:gsLst>
                <a:lin ang="5400000" scaled="0"/>
              </a:gradFill>
            </a:endParaRPr>
          </a:p>
        </p:txBody>
      </p:sp>
      <p:pic>
        <p:nvPicPr>
          <p:cNvPr id="76" name="Picture 1947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9161613" y="323433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947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bwMode="auto">
          <a:xfrm>
            <a:off x="9378870" y="335164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79"/>
          <p:cNvSpPr>
            <a:spLocks noEditPoints="1"/>
          </p:cNvSpPr>
          <p:nvPr/>
        </p:nvSpPr>
        <p:spPr bwMode="black">
          <a:xfrm rot="16200000">
            <a:off x="9938118" y="4506541"/>
            <a:ext cx="1078300" cy="133805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ln>
          <a:extLst/>
        </p:spPr>
        <p:txBody>
          <a:bodyPr vert="horz" wrap="square" lIns="82284" tIns="41143" rIns="82284" bIns="41143" numCol="1" anchor="t" anchorCtr="0" compatLnSpc="1">
            <a:prstTxWarp prst="textNoShape">
              <a:avLst/>
            </a:prstTxWarp>
          </a:bodyPr>
          <a:lstStyle/>
          <a:p>
            <a:pPr defTabSz="914363"/>
            <a:endParaRPr lang="en-US" sz="1600" dirty="0">
              <a:gradFill>
                <a:gsLst>
                  <a:gs pos="21101">
                    <a:schemeClr val="tx1"/>
                  </a:gs>
                  <a:gs pos="57000">
                    <a:schemeClr val="tx1"/>
                  </a:gs>
                </a:gsLst>
                <a:lin ang="5400000" scaled="0"/>
              </a:gradFill>
            </a:endParaRPr>
          </a:p>
        </p:txBody>
      </p:sp>
      <p:sp>
        <p:nvSpPr>
          <p:cNvPr id="95" name="TextBox 94"/>
          <p:cNvSpPr txBox="1"/>
          <p:nvPr/>
        </p:nvSpPr>
        <p:spPr>
          <a:xfrm>
            <a:off x="6226210" y="2528446"/>
            <a:ext cx="1514475" cy="249299"/>
          </a:xfrm>
          <a:prstGeom prst="rect">
            <a:avLst/>
          </a:prstGeom>
          <a:noFill/>
        </p:spPr>
        <p:txBody>
          <a:bodyPr wrap="square" lIns="0" tIns="0" rIns="0" bIns="0" rtlCol="0">
            <a:spAutoFit/>
          </a:bodyPr>
          <a:lstStyle/>
          <a:p>
            <a:pPr algn="ctr">
              <a:lnSpc>
                <a:spcPct val="90000"/>
              </a:lnSpc>
            </a:pPr>
            <a:r>
              <a:rPr lang="en-US" spc="-50" dirty="0" smtClean="0">
                <a:solidFill>
                  <a:schemeClr val="bg1"/>
                </a:solidFill>
              </a:rPr>
              <a:t>Primary Site</a:t>
            </a:r>
          </a:p>
        </p:txBody>
      </p:sp>
      <p:sp>
        <p:nvSpPr>
          <p:cNvPr id="96" name="TextBox 95"/>
          <p:cNvSpPr txBox="1"/>
          <p:nvPr/>
        </p:nvSpPr>
        <p:spPr>
          <a:xfrm>
            <a:off x="9566598" y="2528446"/>
            <a:ext cx="1514475" cy="249299"/>
          </a:xfrm>
          <a:prstGeom prst="rect">
            <a:avLst/>
          </a:prstGeom>
          <a:noFill/>
        </p:spPr>
        <p:txBody>
          <a:bodyPr wrap="square" lIns="0" tIns="0" rIns="0" bIns="0" rtlCol="0">
            <a:spAutoFit/>
          </a:bodyPr>
          <a:lstStyle/>
          <a:p>
            <a:pPr algn="ctr">
              <a:lnSpc>
                <a:spcPct val="90000"/>
              </a:lnSpc>
            </a:pPr>
            <a:r>
              <a:rPr lang="en-US" spc="-50" dirty="0" smtClean="0">
                <a:solidFill>
                  <a:schemeClr val="bg1"/>
                </a:solidFill>
              </a:rPr>
              <a:t>Secondary Site</a:t>
            </a:r>
          </a:p>
        </p:txBody>
      </p:sp>
      <p:cxnSp>
        <p:nvCxnSpPr>
          <p:cNvPr id="99" name="Straight Connector 98"/>
          <p:cNvCxnSpPr/>
          <p:nvPr/>
        </p:nvCxnSpPr>
        <p:spPr>
          <a:xfrm>
            <a:off x="6569520" y="4176713"/>
            <a:ext cx="285251" cy="579141"/>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148753" y="4223853"/>
            <a:ext cx="159303" cy="532001"/>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8" name="Hyper-V logo"/>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auto">
          <a:xfrm>
            <a:off x="6514521" y="4729123"/>
            <a:ext cx="947064" cy="1004927"/>
          </a:xfrm>
          <a:prstGeom prst="rect">
            <a:avLst/>
          </a:prstGeom>
          <a:noFill/>
          <a:ln>
            <a:noFill/>
          </a:ln>
        </p:spPr>
      </p:pic>
      <p:sp>
        <p:nvSpPr>
          <p:cNvPr id="105" name="Freeform 79"/>
          <p:cNvSpPr>
            <a:spLocks noEditPoints="1"/>
          </p:cNvSpPr>
          <p:nvPr/>
        </p:nvSpPr>
        <p:spPr bwMode="black">
          <a:xfrm>
            <a:off x="6722538" y="4960970"/>
            <a:ext cx="251542" cy="3400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06" name="Freeform 79"/>
          <p:cNvSpPr>
            <a:spLocks noEditPoints="1"/>
          </p:cNvSpPr>
          <p:nvPr/>
        </p:nvSpPr>
        <p:spPr bwMode="black">
          <a:xfrm>
            <a:off x="6994290" y="4960969"/>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grpSp>
        <p:nvGrpSpPr>
          <p:cNvPr id="15" name="Group 14"/>
          <p:cNvGrpSpPr/>
          <p:nvPr/>
        </p:nvGrpSpPr>
        <p:grpSpPr>
          <a:xfrm>
            <a:off x="6444160" y="2908373"/>
            <a:ext cx="3973619" cy="815903"/>
            <a:chOff x="6444160" y="2908373"/>
            <a:chExt cx="3973619" cy="815903"/>
          </a:xfrm>
        </p:grpSpPr>
        <p:sp>
          <p:nvSpPr>
            <p:cNvPr id="7" name="Bent Arrow 6"/>
            <p:cNvSpPr/>
            <p:nvPr/>
          </p:nvSpPr>
          <p:spPr bwMode="auto">
            <a:xfrm rot="5400000">
              <a:off x="8399690" y="1422098"/>
              <a:ext cx="531814" cy="3504364"/>
            </a:xfrm>
            <a:prstGeom prst="ben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4" name="Left-Right-Up Arrow 13"/>
            <p:cNvSpPr/>
            <p:nvPr/>
          </p:nvSpPr>
          <p:spPr bwMode="auto">
            <a:xfrm>
              <a:off x="6444160" y="2916658"/>
              <a:ext cx="1054997" cy="807618"/>
            </a:xfrm>
            <a:prstGeom prst="leftRightUpArrow">
              <a:avLst>
                <a:gd name="adj1" fmla="val 25000"/>
                <a:gd name="adj2" fmla="val 8049"/>
                <a:gd name="adj3" fmla="val 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grpSp>
      <p:sp>
        <p:nvSpPr>
          <p:cNvPr id="72" name="Freeform 207"/>
          <p:cNvSpPr>
            <a:spLocks noEditPoints="1"/>
          </p:cNvSpPr>
          <p:nvPr/>
        </p:nvSpPr>
        <p:spPr bwMode="gray">
          <a:xfrm>
            <a:off x="7014494" y="3447229"/>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solidFill>
          <a:ln>
            <a:noFill/>
          </a:ln>
          <a:extLst/>
        </p:spPr>
        <p:txBody>
          <a:bodyPr vert="horz" wrap="square" lIns="914400" tIns="0" rIns="0" bIns="210312" numCol="1" anchor="b" anchorCtr="0" compatLnSpc="1">
            <a:prstTxWarp prst="textNoShape">
              <a:avLst/>
            </a:prstTxWarp>
          </a:bodyPr>
          <a:lstStyle/>
          <a:p>
            <a:endParaRPr lang="en-US" sz="1400" dirty="0">
              <a:gradFill>
                <a:gsLst>
                  <a:gs pos="21101">
                    <a:schemeClr val="tx1"/>
                  </a:gs>
                  <a:gs pos="57000">
                    <a:schemeClr val="tx1"/>
                  </a:gs>
                </a:gsLst>
                <a:lin ang="5400000" scaled="0"/>
              </a:gradFill>
            </a:endParaRPr>
          </a:p>
        </p:txBody>
      </p:sp>
      <p:pic>
        <p:nvPicPr>
          <p:cNvPr id="73"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7255336" y="324703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7472593" y="336434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07"/>
          <p:cNvSpPr>
            <a:spLocks noEditPoints="1"/>
          </p:cNvSpPr>
          <p:nvPr/>
        </p:nvSpPr>
        <p:spPr bwMode="gray">
          <a:xfrm>
            <a:off x="5590044" y="3460457"/>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solidFill>
          <a:ln>
            <a:noFill/>
          </a:ln>
          <a:extLst/>
        </p:spPr>
        <p:txBody>
          <a:bodyPr vert="horz" wrap="square" lIns="914400" tIns="0" rIns="0" bIns="210312" numCol="1" anchor="b" anchorCtr="0" compatLnSpc="1">
            <a:prstTxWarp prst="textNoShape">
              <a:avLst/>
            </a:prstTxWarp>
          </a:bodyPr>
          <a:lstStyle/>
          <a:p>
            <a:endParaRPr lang="en-US" sz="1400" dirty="0">
              <a:gradFill>
                <a:gsLst>
                  <a:gs pos="21101">
                    <a:schemeClr val="tx1"/>
                  </a:gs>
                  <a:gs pos="57000">
                    <a:schemeClr val="tx1"/>
                  </a:gs>
                </a:gsLst>
                <a:lin ang="5400000" scaled="0"/>
              </a:gradFill>
            </a:endParaRPr>
          </a:p>
        </p:txBody>
      </p:sp>
      <p:pic>
        <p:nvPicPr>
          <p:cNvPr id="70"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5830886" y="326026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6048143" y="337757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Box 107"/>
          <p:cNvSpPr txBox="1"/>
          <p:nvPr/>
        </p:nvSpPr>
        <p:spPr>
          <a:xfrm>
            <a:off x="7920144" y="2687201"/>
            <a:ext cx="1514475" cy="193899"/>
          </a:xfrm>
          <a:prstGeom prst="rect">
            <a:avLst/>
          </a:prstGeom>
          <a:noFill/>
        </p:spPr>
        <p:txBody>
          <a:bodyPr wrap="square" lIns="0" tIns="0" rIns="0" bIns="0" rtlCol="0">
            <a:spAutoFit/>
          </a:bodyPr>
          <a:lstStyle/>
          <a:p>
            <a:pPr algn="ctr">
              <a:lnSpc>
                <a:spcPct val="90000"/>
              </a:lnSpc>
            </a:pPr>
            <a:r>
              <a:rPr lang="en-US" sz="1400" spc="-50" dirty="0" smtClean="0">
                <a:gradFill>
                  <a:gsLst>
                    <a:gs pos="21101">
                      <a:schemeClr val="tx1"/>
                    </a:gs>
                    <a:gs pos="57000">
                      <a:schemeClr val="tx1"/>
                    </a:gs>
                  </a:gsLst>
                  <a:lin ang="5400000" scaled="0"/>
                </a:gradFill>
              </a:rPr>
              <a:t>Initial Replica</a:t>
            </a:r>
          </a:p>
        </p:txBody>
      </p:sp>
      <p:sp>
        <p:nvSpPr>
          <p:cNvPr id="110" name="Freeform 79"/>
          <p:cNvSpPr>
            <a:spLocks noEditPoints="1"/>
          </p:cNvSpPr>
          <p:nvPr/>
        </p:nvSpPr>
        <p:spPr bwMode="black">
          <a:xfrm>
            <a:off x="6722538" y="5300174"/>
            <a:ext cx="251542" cy="3400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11" name="Freeform 79"/>
          <p:cNvSpPr>
            <a:spLocks noEditPoints="1"/>
          </p:cNvSpPr>
          <p:nvPr/>
        </p:nvSpPr>
        <p:spPr bwMode="black">
          <a:xfrm>
            <a:off x="6994290" y="5300173"/>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12" name="Freeform 79"/>
          <p:cNvSpPr>
            <a:spLocks noEditPoints="1"/>
          </p:cNvSpPr>
          <p:nvPr/>
        </p:nvSpPr>
        <p:spPr bwMode="black">
          <a:xfrm>
            <a:off x="10234211" y="5089414"/>
            <a:ext cx="251542" cy="3400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13" name="Freeform 79"/>
          <p:cNvSpPr>
            <a:spLocks noEditPoints="1"/>
          </p:cNvSpPr>
          <p:nvPr/>
        </p:nvSpPr>
        <p:spPr bwMode="black">
          <a:xfrm>
            <a:off x="10499553" y="5089414"/>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14" name="Freeform 79"/>
          <p:cNvSpPr>
            <a:spLocks noEditPoints="1"/>
          </p:cNvSpPr>
          <p:nvPr/>
        </p:nvSpPr>
        <p:spPr bwMode="black">
          <a:xfrm>
            <a:off x="9968869" y="5084484"/>
            <a:ext cx="251542" cy="3400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15" name="Freeform 79"/>
          <p:cNvSpPr>
            <a:spLocks noEditPoints="1"/>
          </p:cNvSpPr>
          <p:nvPr/>
        </p:nvSpPr>
        <p:spPr bwMode="black">
          <a:xfrm>
            <a:off x="10765128" y="5088105"/>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275" tIns="41138" rIns="82275" bIns="41138" numCol="1" anchor="t" anchorCtr="0" compatLnSpc="1">
            <a:prstTxWarp prst="textNoShape">
              <a:avLst/>
            </a:prstTxWarp>
          </a:bodyPr>
          <a:lstStyle/>
          <a:p>
            <a:pPr defTabSz="913844"/>
            <a:endParaRPr lang="en-US" sz="1600" dirty="0">
              <a:gradFill>
                <a:gsLst>
                  <a:gs pos="21101">
                    <a:schemeClr val="tx1"/>
                  </a:gs>
                  <a:gs pos="57000">
                    <a:schemeClr val="tx1"/>
                  </a:gs>
                </a:gsLst>
                <a:lin ang="5400000" scaled="0"/>
              </a:gradFill>
            </a:endParaRPr>
          </a:p>
        </p:txBody>
      </p:sp>
      <p:sp>
        <p:nvSpPr>
          <p:cNvPr id="17" name="Oval 16"/>
          <p:cNvSpPr/>
          <p:nvPr/>
        </p:nvSpPr>
        <p:spPr bwMode="auto">
          <a:xfrm>
            <a:off x="6236453" y="3528879"/>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17" name="Oval 116"/>
          <p:cNvSpPr/>
          <p:nvPr/>
        </p:nvSpPr>
        <p:spPr bwMode="auto">
          <a:xfrm>
            <a:off x="6236452" y="3528879"/>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18" name="Oval 117"/>
          <p:cNvSpPr/>
          <p:nvPr/>
        </p:nvSpPr>
        <p:spPr bwMode="auto">
          <a:xfrm>
            <a:off x="7477966" y="3528879"/>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19" name="Oval 118"/>
          <p:cNvSpPr/>
          <p:nvPr/>
        </p:nvSpPr>
        <p:spPr bwMode="auto">
          <a:xfrm>
            <a:off x="7477966" y="3528879"/>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20" name="TB LM Completes"/>
          <p:cNvSpPr/>
          <p:nvPr/>
        </p:nvSpPr>
        <p:spPr bwMode="auto">
          <a:xfrm>
            <a:off x="5396639" y="1641383"/>
            <a:ext cx="6513056" cy="70398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21101">
                      <a:schemeClr val="bg1"/>
                    </a:gs>
                    <a:gs pos="100000">
                      <a:schemeClr val="bg1"/>
                    </a:gs>
                  </a:gsLst>
                  <a:lin ang="5400000" scaled="0"/>
                </a:gradFill>
                <a:latin typeface="Segoe UI Light"/>
                <a:cs typeface="Segoe UI Light"/>
              </a:rPr>
              <a:t>Once replicated, changes replicated on chosen frequency</a:t>
            </a:r>
            <a:endParaRPr lang="en-US" sz="2000" dirty="0">
              <a:gradFill>
                <a:gsLst>
                  <a:gs pos="21101">
                    <a:schemeClr val="bg1"/>
                  </a:gs>
                  <a:gs pos="100000">
                    <a:schemeClr val="bg1"/>
                  </a:gs>
                </a:gsLst>
                <a:lin ang="5400000" scaled="0"/>
              </a:gradFill>
              <a:latin typeface="Segoe UI Light"/>
              <a:cs typeface="Segoe UI Light"/>
            </a:endParaRPr>
          </a:p>
        </p:txBody>
      </p:sp>
      <p:sp>
        <p:nvSpPr>
          <p:cNvPr id="135" name="TextBox 134"/>
          <p:cNvSpPr txBox="1"/>
          <p:nvPr/>
        </p:nvSpPr>
        <p:spPr>
          <a:xfrm>
            <a:off x="7499157" y="2689926"/>
            <a:ext cx="2310325" cy="193899"/>
          </a:xfrm>
          <a:prstGeom prst="rect">
            <a:avLst/>
          </a:prstGeom>
          <a:noFill/>
        </p:spPr>
        <p:txBody>
          <a:bodyPr wrap="square" lIns="0" tIns="0" rIns="0" bIns="0" rtlCol="0">
            <a:spAutoFit/>
          </a:bodyPr>
          <a:lstStyle/>
          <a:p>
            <a:pPr algn="ctr">
              <a:lnSpc>
                <a:spcPct val="90000"/>
              </a:lnSpc>
            </a:pPr>
            <a:r>
              <a:rPr lang="en-US" sz="1400" spc="-50" dirty="0" smtClean="0">
                <a:solidFill>
                  <a:schemeClr val="bg1"/>
                </a:solidFill>
              </a:rPr>
              <a:t>Replicated Changes</a:t>
            </a:r>
          </a:p>
        </p:txBody>
      </p:sp>
      <p:sp>
        <p:nvSpPr>
          <p:cNvPr id="136" name="Oval 135"/>
          <p:cNvSpPr/>
          <p:nvPr/>
        </p:nvSpPr>
        <p:spPr bwMode="auto">
          <a:xfrm>
            <a:off x="6292311" y="3591184"/>
            <a:ext cx="107577" cy="107577"/>
          </a:xfrm>
          <a:prstGeom prst="ellipse">
            <a:avLst/>
          </a:prstGeom>
          <a:solidFill>
            <a:srgbClr val="00B05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37" name="Oval 136"/>
          <p:cNvSpPr/>
          <p:nvPr/>
        </p:nvSpPr>
        <p:spPr bwMode="auto">
          <a:xfrm>
            <a:off x="7505701" y="3567451"/>
            <a:ext cx="109728" cy="109728"/>
          </a:xfrm>
          <a:prstGeom prst="ellipse">
            <a:avLst/>
          </a:prstGeom>
          <a:solidFill>
            <a:srgbClr val="00B050"/>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21101">
                    <a:schemeClr val="tx1"/>
                  </a:gs>
                  <a:gs pos="57000">
                    <a:schemeClr val="tx1"/>
                  </a:gs>
                </a:gsLst>
                <a:lin ang="5400000" scaled="0"/>
              </a:gradFill>
            </a:endParaRPr>
          </a:p>
        </p:txBody>
      </p:sp>
      <p:sp>
        <p:nvSpPr>
          <p:cNvPr id="138" name="TB LM Completes"/>
          <p:cNvSpPr/>
          <p:nvPr/>
        </p:nvSpPr>
        <p:spPr bwMode="auto">
          <a:xfrm>
            <a:off x="5393734" y="1641383"/>
            <a:ext cx="6513056" cy="70398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gradFill>
                  <a:gsLst>
                    <a:gs pos="21101">
                      <a:schemeClr val="bg1"/>
                    </a:gs>
                    <a:gs pos="100000">
                      <a:schemeClr val="bg1"/>
                    </a:gs>
                  </a:gsLst>
                  <a:lin ang="5400000" scaled="0"/>
                </a:gradFill>
                <a:latin typeface="Segoe UI Light"/>
                <a:cs typeface="Segoe UI Light"/>
              </a:rPr>
              <a:t>Upon site failure, VMs can be started on secondary site</a:t>
            </a:r>
            <a:endParaRPr lang="en-US" sz="2000" dirty="0">
              <a:gradFill>
                <a:gsLst>
                  <a:gs pos="21101">
                    <a:schemeClr val="bg1"/>
                  </a:gs>
                  <a:gs pos="100000">
                    <a:schemeClr val="bg1"/>
                  </a:gs>
                </a:gsLst>
                <a:lin ang="5400000" scaled="0"/>
              </a:gradFill>
              <a:latin typeface="Segoe UI Light"/>
              <a:cs typeface="Segoe UI Light"/>
            </a:endParaRPr>
          </a:p>
        </p:txBody>
      </p:sp>
      <p:pic>
        <p:nvPicPr>
          <p:cNvPr id="139"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10560236" y="3226111"/>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10787018" y="3343425"/>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9164361" y="322981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94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9381618" y="334712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TextBox 142"/>
          <p:cNvSpPr txBox="1"/>
          <p:nvPr/>
        </p:nvSpPr>
        <p:spPr>
          <a:xfrm>
            <a:off x="7556528" y="5009324"/>
            <a:ext cx="1093425" cy="581698"/>
          </a:xfrm>
          <a:prstGeom prst="rect">
            <a:avLst/>
          </a:prstGeom>
          <a:noFill/>
        </p:spPr>
        <p:txBody>
          <a:bodyPr wrap="square" lIns="0" tIns="0" rIns="0" bIns="0" rtlCol="0">
            <a:spAutoFit/>
          </a:bodyPr>
          <a:lstStyle/>
          <a:p>
            <a:pPr defTabSz="914363">
              <a:lnSpc>
                <a:spcPct val="90000"/>
              </a:lnSpc>
            </a:pPr>
            <a:r>
              <a:rPr lang="en-US" sz="1400" spc="-50" dirty="0" smtClean="0">
                <a:solidFill>
                  <a:schemeClr val="bg1"/>
                </a:solidFill>
              </a:rPr>
              <a:t>CSV on</a:t>
            </a:r>
            <a:br>
              <a:rPr lang="en-US" sz="1400" spc="-50" dirty="0" smtClean="0">
                <a:solidFill>
                  <a:schemeClr val="bg1"/>
                </a:solidFill>
              </a:rPr>
            </a:br>
            <a:r>
              <a:rPr lang="en-US" sz="1400" spc="-50" dirty="0" smtClean="0">
                <a:solidFill>
                  <a:schemeClr val="bg1"/>
                </a:solidFill>
              </a:rPr>
              <a:t>Block</a:t>
            </a:r>
            <a:br>
              <a:rPr lang="en-US" sz="1400" spc="-50" dirty="0" smtClean="0">
                <a:solidFill>
                  <a:schemeClr val="bg1"/>
                </a:solidFill>
              </a:rPr>
            </a:br>
            <a:r>
              <a:rPr lang="en-US" sz="1400" spc="-50" dirty="0" smtClean="0">
                <a:solidFill>
                  <a:schemeClr val="bg1"/>
                </a:solidFill>
              </a:rPr>
              <a:t>Storage</a:t>
            </a:r>
            <a:endParaRPr lang="en-US" sz="1400" spc="-50" baseline="-25000" dirty="0">
              <a:solidFill>
                <a:schemeClr val="bg1"/>
              </a:solidFill>
            </a:endParaRPr>
          </a:p>
        </p:txBody>
      </p:sp>
      <p:sp>
        <p:nvSpPr>
          <p:cNvPr id="144" name="TextBox 143"/>
          <p:cNvSpPr txBox="1"/>
          <p:nvPr/>
        </p:nvSpPr>
        <p:spPr>
          <a:xfrm>
            <a:off x="8837264" y="5009324"/>
            <a:ext cx="880741" cy="581698"/>
          </a:xfrm>
          <a:prstGeom prst="rect">
            <a:avLst/>
          </a:prstGeom>
          <a:noFill/>
        </p:spPr>
        <p:txBody>
          <a:bodyPr wrap="square" lIns="0" tIns="0" rIns="0" bIns="0" rtlCol="0">
            <a:spAutoFit/>
          </a:bodyPr>
          <a:lstStyle/>
          <a:p>
            <a:pPr algn="r" defTabSz="914363">
              <a:lnSpc>
                <a:spcPct val="90000"/>
              </a:lnSpc>
            </a:pPr>
            <a:r>
              <a:rPr lang="en-US" sz="1400" spc="-50" dirty="0" smtClean="0">
                <a:solidFill>
                  <a:schemeClr val="bg1"/>
                </a:solidFill>
              </a:rPr>
              <a:t>SMB Share</a:t>
            </a:r>
            <a:br>
              <a:rPr lang="en-US" sz="1400" spc="-50" dirty="0" smtClean="0">
                <a:solidFill>
                  <a:schemeClr val="bg1"/>
                </a:solidFill>
              </a:rPr>
            </a:br>
            <a:r>
              <a:rPr lang="en-US" sz="1400" spc="-50" dirty="0" smtClean="0">
                <a:solidFill>
                  <a:schemeClr val="bg1"/>
                </a:solidFill>
              </a:rPr>
              <a:t>File Based</a:t>
            </a:r>
            <a:br>
              <a:rPr lang="en-US" sz="1400" spc="-50" dirty="0" smtClean="0">
                <a:solidFill>
                  <a:schemeClr val="bg1"/>
                </a:solidFill>
              </a:rPr>
            </a:br>
            <a:r>
              <a:rPr lang="en-US" sz="1400" spc="-50" dirty="0" smtClean="0">
                <a:solidFill>
                  <a:schemeClr val="bg1"/>
                </a:solidFill>
              </a:rPr>
              <a:t>Storage</a:t>
            </a:r>
            <a:endParaRPr lang="en-US" sz="1400" spc="-50" baseline="-25000" dirty="0">
              <a:solidFill>
                <a:schemeClr val="bg1"/>
              </a:solidFill>
            </a:endParaRPr>
          </a:p>
        </p:txBody>
      </p:sp>
    </p:spTree>
    <p:extLst>
      <p:ext uri="{BB962C8B-B14F-4D97-AF65-F5344CB8AC3E}">
        <p14:creationId xmlns:p14="http://schemas.microsoft.com/office/powerpoint/2010/main" val="271761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1"/>
                                        </p:tgtEl>
                                      </p:cBhvr>
                                    </p:animEffect>
                                    <p:animScale>
                                      <p:cBhvr>
                                        <p:cTn id="7" dur="250" autoRev="1" fill="hold"/>
                                        <p:tgtEl>
                                          <p:spTgt spid="71"/>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70"/>
                                        </p:tgtEl>
                                      </p:cBhvr>
                                    </p:animEffect>
                                    <p:animScale>
                                      <p:cBhvr>
                                        <p:cTn id="10" dur="250" autoRev="1" fill="hold"/>
                                        <p:tgtEl>
                                          <p:spTgt spid="70"/>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3"/>
                                        </p:tgtEl>
                                      </p:cBhvr>
                                    </p:animEffect>
                                    <p:animScale>
                                      <p:cBhvr>
                                        <p:cTn id="13" dur="250" autoRev="1" fill="hold"/>
                                        <p:tgtEl>
                                          <p:spTgt spid="73"/>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74"/>
                                        </p:tgtEl>
                                      </p:cBhvr>
                                    </p:animEffect>
                                    <p:animScale>
                                      <p:cBhvr>
                                        <p:cTn id="16" dur="250" autoRev="1" fill="hold"/>
                                        <p:tgtEl>
                                          <p:spTgt spid="74"/>
                                        </p:tgtEl>
                                      </p:cBhvr>
                                      <p:by x="105000" y="105000"/>
                                    </p:animScale>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childTnLst>
                          </p:cTn>
                        </p:par>
                        <p:par>
                          <p:cTn id="24" fill="hold">
                            <p:stCondLst>
                              <p:cond delay="1000"/>
                            </p:stCondLst>
                            <p:childTnLst>
                              <p:par>
                                <p:cTn id="25" presetID="10" presetClass="entr" presetSubtype="0" fill="hold" grpId="2"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0" presetClass="path" presetSubtype="0" accel="50000" decel="50000" fill="hold" grpId="0" nodeType="withEffect">
                                  <p:stCondLst>
                                    <p:cond delay="0"/>
                                  </p:stCondLst>
                                  <p:childTnLst>
                                    <p:animMotion origin="layout" path="M 2.5E-6 8.51852E-6 L 0.05313 8.51852E-6 L 0.05313 -0.09722 L 0.31563 -0.09583 L 0.32422 -0.07638 L 0.32422 -0.02361 L 0.27734 0.01945 " pathEditMode="relative" ptsTypes="AAAAAAA">
                                      <p:cBhvr>
                                        <p:cTn id="29" dur="2000" fill="hold"/>
                                        <p:tgtEl>
                                          <p:spTgt spid="17"/>
                                        </p:tgtEl>
                                        <p:attrNameLst>
                                          <p:attrName>ppt_x</p:attrName>
                                          <p:attrName>ppt_y</p:attrName>
                                        </p:attrNameLst>
                                      </p:cBhvr>
                                    </p:animMotion>
                                  </p:childTnLst>
                                </p:cTn>
                              </p:par>
                              <p:par>
                                <p:cTn id="30" presetID="10" presetClass="exit" presetSubtype="0" fill="hold" grpId="1" nodeType="withEffect">
                                  <p:stCondLst>
                                    <p:cond delay="150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nodeType="withEffect">
                                  <p:stCondLst>
                                    <p:cond delay="150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22" presetClass="entr" presetSubtype="4" fill="hold" grpId="0" nodeType="withEffect">
                                  <p:stCondLst>
                                    <p:cond delay="1500"/>
                                  </p:stCondLst>
                                  <p:childTnLst>
                                    <p:set>
                                      <p:cBhvr>
                                        <p:cTn id="37" dur="1" fill="hold">
                                          <p:stCondLst>
                                            <p:cond delay="0"/>
                                          </p:stCondLst>
                                        </p:cTn>
                                        <p:tgtEl>
                                          <p:spTgt spid="114"/>
                                        </p:tgtEl>
                                        <p:attrNameLst>
                                          <p:attrName>style.visibility</p:attrName>
                                        </p:attrNameLst>
                                      </p:cBhvr>
                                      <p:to>
                                        <p:strVal val="visible"/>
                                      </p:to>
                                    </p:set>
                                    <p:animEffect transition="in" filter="wipe(down)">
                                      <p:cBhvr>
                                        <p:cTn id="38" dur="1000"/>
                                        <p:tgtEl>
                                          <p:spTgt spid="114"/>
                                        </p:tgtEl>
                                      </p:cBhvr>
                                    </p:animEffect>
                                  </p:childTnLst>
                                </p:cTn>
                              </p:par>
                              <p:par>
                                <p:cTn id="39" presetID="10" presetClass="entr" presetSubtype="0" fill="hold" grpId="2" nodeType="withEffect">
                                  <p:stCondLst>
                                    <p:cond delay="1000"/>
                                  </p:stCondLst>
                                  <p:childTnLst>
                                    <p:set>
                                      <p:cBhvr>
                                        <p:cTn id="40" dur="1" fill="hold">
                                          <p:stCondLst>
                                            <p:cond delay="0"/>
                                          </p:stCondLst>
                                        </p:cTn>
                                        <p:tgtEl>
                                          <p:spTgt spid="117"/>
                                        </p:tgtEl>
                                        <p:attrNameLst>
                                          <p:attrName>style.visibility</p:attrName>
                                        </p:attrNameLst>
                                      </p:cBhvr>
                                      <p:to>
                                        <p:strVal val="visible"/>
                                      </p:to>
                                    </p:set>
                                    <p:animEffect transition="in" filter="fade">
                                      <p:cBhvr>
                                        <p:cTn id="41" dur="500"/>
                                        <p:tgtEl>
                                          <p:spTgt spid="117"/>
                                        </p:tgtEl>
                                      </p:cBhvr>
                                    </p:animEffect>
                                  </p:childTnLst>
                                </p:cTn>
                              </p:par>
                              <p:par>
                                <p:cTn id="42" presetID="0" presetClass="path" presetSubtype="0" accel="50000" decel="50000" fill="hold" grpId="0" nodeType="withEffect">
                                  <p:stCondLst>
                                    <p:cond delay="1000"/>
                                  </p:stCondLst>
                                  <p:childTnLst>
                                    <p:animMotion origin="layout" path="M -2.5E-6 -4.07407E-6 L 0.05313 -4.07407E-6 L 0.05313 -0.09722 L 0.31563 -0.09583 L 0.32422 -0.07638 L 0.32422 -0.02361 L 0.27735 0.01945 " pathEditMode="relative" rAng="0" ptsTypes="AAAAAAA">
                                      <p:cBhvr>
                                        <p:cTn id="43" dur="2000" fill="hold"/>
                                        <p:tgtEl>
                                          <p:spTgt spid="117"/>
                                        </p:tgtEl>
                                        <p:attrNameLst>
                                          <p:attrName>ppt_x</p:attrName>
                                          <p:attrName>ppt_y</p:attrName>
                                        </p:attrNameLst>
                                      </p:cBhvr>
                                      <p:rCtr x="16211" y="-3889"/>
                                    </p:animMotion>
                                  </p:childTnLst>
                                </p:cTn>
                              </p:par>
                              <p:par>
                                <p:cTn id="44" presetID="10" presetClass="exit" presetSubtype="0" fill="hold" grpId="1" nodeType="withEffect">
                                  <p:stCondLst>
                                    <p:cond delay="2500"/>
                                  </p:stCondLst>
                                  <p:childTnLst>
                                    <p:animEffect transition="out" filter="fade">
                                      <p:cBhvr>
                                        <p:cTn id="45" dur="500"/>
                                        <p:tgtEl>
                                          <p:spTgt spid="117"/>
                                        </p:tgtEl>
                                      </p:cBhvr>
                                    </p:animEffect>
                                    <p:set>
                                      <p:cBhvr>
                                        <p:cTn id="46" dur="1" fill="hold">
                                          <p:stCondLst>
                                            <p:cond delay="499"/>
                                          </p:stCondLst>
                                        </p:cTn>
                                        <p:tgtEl>
                                          <p:spTgt spid="117"/>
                                        </p:tgtEl>
                                        <p:attrNameLst>
                                          <p:attrName>style.visibility</p:attrName>
                                        </p:attrNameLst>
                                      </p:cBhvr>
                                      <p:to>
                                        <p:strVal val="hidden"/>
                                      </p:to>
                                    </p:set>
                                  </p:childTnLst>
                                </p:cTn>
                              </p:par>
                              <p:par>
                                <p:cTn id="47" presetID="10" presetClass="entr" presetSubtype="0" fill="hold" nodeType="withEffect">
                                  <p:stCondLst>
                                    <p:cond delay="250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22" presetClass="entr" presetSubtype="4" fill="hold" grpId="0" nodeType="withEffect">
                                  <p:stCondLst>
                                    <p:cond delay="2500"/>
                                  </p:stCondLst>
                                  <p:childTnLst>
                                    <p:set>
                                      <p:cBhvr>
                                        <p:cTn id="51" dur="1" fill="hold">
                                          <p:stCondLst>
                                            <p:cond delay="0"/>
                                          </p:stCondLst>
                                        </p:cTn>
                                        <p:tgtEl>
                                          <p:spTgt spid="112"/>
                                        </p:tgtEl>
                                        <p:attrNameLst>
                                          <p:attrName>style.visibility</p:attrName>
                                        </p:attrNameLst>
                                      </p:cBhvr>
                                      <p:to>
                                        <p:strVal val="visible"/>
                                      </p:to>
                                    </p:set>
                                    <p:animEffect transition="in" filter="wipe(down)">
                                      <p:cBhvr>
                                        <p:cTn id="52" dur="1000"/>
                                        <p:tgtEl>
                                          <p:spTgt spid="112"/>
                                        </p:tgtEl>
                                      </p:cBhvr>
                                    </p:animEffect>
                                  </p:childTnLst>
                                </p:cTn>
                              </p:par>
                              <p:par>
                                <p:cTn id="53" presetID="10" presetClass="entr" presetSubtype="0" fill="hold" grpId="1" nodeType="withEffect">
                                  <p:stCondLst>
                                    <p:cond delay="1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0" presetClass="path" presetSubtype="0" accel="50000" decel="50000" fill="hold" grpId="2" nodeType="withEffect">
                                  <p:stCondLst>
                                    <p:cond delay="1500"/>
                                  </p:stCondLst>
                                  <p:childTnLst>
                                    <p:animMotion origin="layout" path="M 0 0 L -0.04921 0 L -0.04765 -0.09723 L 0.21485 -0.09306 L 0.22266 -0.07223 L 0.22344 -0.02361 L 0.27735 0.01805 " pathEditMode="relative" ptsTypes="AAAAAAA">
                                      <p:cBhvr>
                                        <p:cTn id="57" dur="2000" fill="hold"/>
                                        <p:tgtEl>
                                          <p:spTgt spid="118"/>
                                        </p:tgtEl>
                                        <p:attrNameLst>
                                          <p:attrName>ppt_x</p:attrName>
                                          <p:attrName>ppt_y</p:attrName>
                                        </p:attrNameLst>
                                      </p:cBhvr>
                                    </p:animMotion>
                                  </p:childTnLst>
                                </p:cTn>
                              </p:par>
                              <p:par>
                                <p:cTn id="58" presetID="10" presetClass="exit" presetSubtype="0" fill="hold" grpId="0" nodeType="withEffect">
                                  <p:stCondLst>
                                    <p:cond delay="3000"/>
                                  </p:stCondLst>
                                  <p:childTnLst>
                                    <p:animEffect transition="out" filter="fade">
                                      <p:cBhvr>
                                        <p:cTn id="59" dur="500"/>
                                        <p:tgtEl>
                                          <p:spTgt spid="118"/>
                                        </p:tgtEl>
                                      </p:cBhvr>
                                    </p:animEffect>
                                    <p:set>
                                      <p:cBhvr>
                                        <p:cTn id="60" dur="1" fill="hold">
                                          <p:stCondLst>
                                            <p:cond delay="499"/>
                                          </p:stCondLst>
                                        </p:cTn>
                                        <p:tgtEl>
                                          <p:spTgt spid="118"/>
                                        </p:tgtEl>
                                        <p:attrNameLst>
                                          <p:attrName>style.visibility</p:attrName>
                                        </p:attrNameLst>
                                      </p:cBhvr>
                                      <p:to>
                                        <p:strVal val="hidden"/>
                                      </p:to>
                                    </p:set>
                                  </p:childTnLst>
                                </p:cTn>
                              </p:par>
                              <p:par>
                                <p:cTn id="61" presetID="10" presetClass="entr" presetSubtype="0" fill="hold" nodeType="withEffect">
                                  <p:stCondLst>
                                    <p:cond delay="300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22" presetClass="entr" presetSubtype="4" fill="hold" grpId="0" nodeType="withEffect">
                                  <p:stCondLst>
                                    <p:cond delay="3000"/>
                                  </p:stCondLst>
                                  <p:childTnLst>
                                    <p:set>
                                      <p:cBhvr>
                                        <p:cTn id="65" dur="1" fill="hold">
                                          <p:stCondLst>
                                            <p:cond delay="0"/>
                                          </p:stCondLst>
                                        </p:cTn>
                                        <p:tgtEl>
                                          <p:spTgt spid="113"/>
                                        </p:tgtEl>
                                        <p:attrNameLst>
                                          <p:attrName>style.visibility</p:attrName>
                                        </p:attrNameLst>
                                      </p:cBhvr>
                                      <p:to>
                                        <p:strVal val="visible"/>
                                      </p:to>
                                    </p:set>
                                    <p:animEffect transition="in" filter="wipe(down)">
                                      <p:cBhvr>
                                        <p:cTn id="66" dur="1000"/>
                                        <p:tgtEl>
                                          <p:spTgt spid="113"/>
                                        </p:tgtEl>
                                      </p:cBhvr>
                                    </p:animEffect>
                                  </p:childTnLst>
                                </p:cTn>
                              </p:par>
                              <p:par>
                                <p:cTn id="67" presetID="10" presetClass="entr" presetSubtype="0" fill="hold" grpId="1" nodeType="withEffect">
                                  <p:stCondLst>
                                    <p:cond delay="225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500"/>
                                        <p:tgtEl>
                                          <p:spTgt spid="119"/>
                                        </p:tgtEl>
                                      </p:cBhvr>
                                    </p:animEffect>
                                  </p:childTnLst>
                                </p:cTn>
                              </p:par>
                              <p:par>
                                <p:cTn id="70" presetID="0" presetClass="path" presetSubtype="0" accel="50000" decel="50000" fill="hold" grpId="2" nodeType="withEffect">
                                  <p:stCondLst>
                                    <p:cond delay="2250"/>
                                  </p:stCondLst>
                                  <p:childTnLst>
                                    <p:animMotion origin="layout" path="M 4.375E-6 -4.07407E-6 L -0.04922 -4.07407E-6 L -0.04766 -0.09722 L 0.21484 -0.09305 L 0.22265 -0.07222 L 0.22343 -0.02361 L 0.27734 0.01806 " pathEditMode="relative" rAng="0" ptsTypes="AAAAAAA">
                                      <p:cBhvr>
                                        <p:cTn id="71" dur="2000" fill="hold"/>
                                        <p:tgtEl>
                                          <p:spTgt spid="119"/>
                                        </p:tgtEl>
                                        <p:attrNameLst>
                                          <p:attrName>ppt_x</p:attrName>
                                          <p:attrName>ppt_y</p:attrName>
                                        </p:attrNameLst>
                                      </p:cBhvr>
                                      <p:rCtr x="11406" y="-3958"/>
                                    </p:animMotion>
                                  </p:childTnLst>
                                </p:cTn>
                              </p:par>
                              <p:par>
                                <p:cTn id="72" presetID="10" presetClass="exit" presetSubtype="0" fill="hold" grpId="0" nodeType="withEffect">
                                  <p:stCondLst>
                                    <p:cond delay="3750"/>
                                  </p:stCondLst>
                                  <p:childTnLst>
                                    <p:animEffect transition="out" filter="fade">
                                      <p:cBhvr>
                                        <p:cTn id="73" dur="500"/>
                                        <p:tgtEl>
                                          <p:spTgt spid="119"/>
                                        </p:tgtEl>
                                      </p:cBhvr>
                                    </p:animEffect>
                                    <p:set>
                                      <p:cBhvr>
                                        <p:cTn id="74" dur="1" fill="hold">
                                          <p:stCondLst>
                                            <p:cond delay="499"/>
                                          </p:stCondLst>
                                        </p:cTn>
                                        <p:tgtEl>
                                          <p:spTgt spid="119"/>
                                        </p:tgtEl>
                                        <p:attrNameLst>
                                          <p:attrName>style.visibility</p:attrName>
                                        </p:attrNameLst>
                                      </p:cBhvr>
                                      <p:to>
                                        <p:strVal val="hidden"/>
                                      </p:to>
                                    </p:set>
                                  </p:childTnLst>
                                </p:cTn>
                              </p:par>
                              <p:par>
                                <p:cTn id="75" presetID="10" presetClass="entr" presetSubtype="0" fill="hold" nodeType="withEffect">
                                  <p:stCondLst>
                                    <p:cond delay="375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500"/>
                                        <p:tgtEl>
                                          <p:spTgt spid="80"/>
                                        </p:tgtEl>
                                      </p:cBhvr>
                                    </p:animEffect>
                                  </p:childTnLst>
                                </p:cTn>
                              </p:par>
                              <p:par>
                                <p:cTn id="78" presetID="22" presetClass="entr" presetSubtype="4" fill="hold" grpId="0" nodeType="withEffect">
                                  <p:stCondLst>
                                    <p:cond delay="3750"/>
                                  </p:stCondLst>
                                  <p:childTnLst>
                                    <p:set>
                                      <p:cBhvr>
                                        <p:cTn id="79" dur="1" fill="hold">
                                          <p:stCondLst>
                                            <p:cond delay="0"/>
                                          </p:stCondLst>
                                        </p:cTn>
                                        <p:tgtEl>
                                          <p:spTgt spid="115"/>
                                        </p:tgtEl>
                                        <p:attrNameLst>
                                          <p:attrName>style.visibility</p:attrName>
                                        </p:attrNameLst>
                                      </p:cBhvr>
                                      <p:to>
                                        <p:strVal val="visible"/>
                                      </p:to>
                                    </p:set>
                                    <p:animEffect transition="in" filter="wipe(down)">
                                      <p:cBhvr>
                                        <p:cTn id="80" dur="1000"/>
                                        <p:tgtEl>
                                          <p:spTgt spid="11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fade">
                                      <p:cBhvr>
                                        <p:cTn id="85" dur="500"/>
                                        <p:tgtEl>
                                          <p:spTgt spid="120"/>
                                        </p:tgtEl>
                                      </p:cBhvr>
                                    </p:animEffect>
                                  </p:childTnLst>
                                </p:cTn>
                              </p:par>
                            </p:childTnLst>
                          </p:cTn>
                        </p:par>
                        <p:par>
                          <p:cTn id="86" fill="hold">
                            <p:stCondLst>
                              <p:cond delay="500"/>
                            </p:stCondLst>
                            <p:childTnLst>
                              <p:par>
                                <p:cTn id="87" presetID="10" presetClass="exit" presetSubtype="0" fill="hold" grpId="1" nodeType="afterEffect">
                                  <p:stCondLst>
                                    <p:cond delay="0"/>
                                  </p:stCondLst>
                                  <p:childTnLst>
                                    <p:animEffect transition="out" filter="fade">
                                      <p:cBhvr>
                                        <p:cTn id="88" dur="500"/>
                                        <p:tgtEl>
                                          <p:spTgt spid="108"/>
                                        </p:tgtEl>
                                      </p:cBhvr>
                                    </p:animEffect>
                                    <p:set>
                                      <p:cBhvr>
                                        <p:cTn id="89" dur="1" fill="hold">
                                          <p:stCondLst>
                                            <p:cond delay="499"/>
                                          </p:stCondLst>
                                        </p:cTn>
                                        <p:tgtEl>
                                          <p:spTgt spid="108"/>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fade">
                                      <p:cBhvr>
                                        <p:cTn id="92" dur="500"/>
                                        <p:tgtEl>
                                          <p:spTgt spid="135"/>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500"/>
                                        <p:tgtEl>
                                          <p:spTgt spid="136"/>
                                        </p:tgtEl>
                                      </p:cBhvr>
                                    </p:animEffect>
                                  </p:childTnLst>
                                </p:cTn>
                              </p:par>
                              <p:par>
                                <p:cTn id="96" presetID="0" presetClass="path" presetSubtype="0" accel="50000" decel="50000" fill="hold" grpId="0" nodeType="withEffect">
                                  <p:stCondLst>
                                    <p:cond delay="0"/>
                                  </p:stCondLst>
                                  <p:childTnLst>
                                    <p:animMotion origin="layout" path="M -2.70833E-6 -1.48148E-6 L 0.05313 -1.48148E-6 L 0.05313 -0.09722 L 0.31563 -0.09583 L 0.32422 -0.07639 L 0.32422 -0.02361 L 0.27735 0.01945 " pathEditMode="relative" rAng="0" ptsTypes="AAAAAAA">
                                      <p:cBhvr>
                                        <p:cTn id="97" dur="2000" fill="hold"/>
                                        <p:tgtEl>
                                          <p:spTgt spid="136"/>
                                        </p:tgtEl>
                                        <p:attrNameLst>
                                          <p:attrName>ppt_x</p:attrName>
                                          <p:attrName>ppt_y</p:attrName>
                                        </p:attrNameLst>
                                      </p:cBhvr>
                                      <p:rCtr x="16211" y="-3889"/>
                                    </p:animMotion>
                                  </p:childTnLst>
                                </p:cTn>
                              </p:par>
                              <p:par>
                                <p:cTn id="98" presetID="10" presetClass="exit" presetSubtype="0" fill="hold" grpId="1" nodeType="withEffect">
                                  <p:stCondLst>
                                    <p:cond delay="1500"/>
                                  </p:stCondLst>
                                  <p:childTnLst>
                                    <p:animEffect transition="out" filter="fade">
                                      <p:cBhvr>
                                        <p:cTn id="99" dur="500"/>
                                        <p:tgtEl>
                                          <p:spTgt spid="136"/>
                                        </p:tgtEl>
                                      </p:cBhvr>
                                    </p:animEffect>
                                    <p:set>
                                      <p:cBhvr>
                                        <p:cTn id="100" dur="1" fill="hold">
                                          <p:stCondLst>
                                            <p:cond delay="499"/>
                                          </p:stCondLst>
                                        </p:cTn>
                                        <p:tgtEl>
                                          <p:spTgt spid="136"/>
                                        </p:tgtEl>
                                        <p:attrNameLst>
                                          <p:attrName>style.visibility</p:attrName>
                                        </p:attrNameLst>
                                      </p:cBhvr>
                                      <p:to>
                                        <p:strVal val="hidden"/>
                                      </p:to>
                                    </p:set>
                                  </p:childTnLst>
                                </p:cTn>
                              </p:par>
                              <p:par>
                                <p:cTn id="101" presetID="10" presetClass="entr" presetSubtype="0" fill="hold" grpId="1" nodeType="withEffect">
                                  <p:stCondLst>
                                    <p:cond delay="1250"/>
                                  </p:stCondLst>
                                  <p:childTnLst>
                                    <p:set>
                                      <p:cBhvr>
                                        <p:cTn id="102" dur="1" fill="hold">
                                          <p:stCondLst>
                                            <p:cond delay="0"/>
                                          </p:stCondLst>
                                        </p:cTn>
                                        <p:tgtEl>
                                          <p:spTgt spid="137"/>
                                        </p:tgtEl>
                                        <p:attrNameLst>
                                          <p:attrName>style.visibility</p:attrName>
                                        </p:attrNameLst>
                                      </p:cBhvr>
                                      <p:to>
                                        <p:strVal val="visible"/>
                                      </p:to>
                                    </p:set>
                                    <p:animEffect transition="in" filter="fade">
                                      <p:cBhvr>
                                        <p:cTn id="103" dur="500"/>
                                        <p:tgtEl>
                                          <p:spTgt spid="137"/>
                                        </p:tgtEl>
                                      </p:cBhvr>
                                    </p:animEffect>
                                  </p:childTnLst>
                                </p:cTn>
                              </p:par>
                              <p:par>
                                <p:cTn id="104" presetID="0" presetClass="path" presetSubtype="0" accel="50000" decel="50000" fill="hold" grpId="2" nodeType="withEffect">
                                  <p:stCondLst>
                                    <p:cond delay="1250"/>
                                  </p:stCondLst>
                                  <p:childTnLst>
                                    <p:animMotion origin="layout" path="M -2.08333E-6 7.40741E-7 L -0.04922 7.40741E-7 L -0.04765 -0.09722 L 0.21485 -0.09306 L 0.22266 -0.07222 L 0.22344 -0.02361 L 0.27735 0.01805 " pathEditMode="relative" rAng="0" ptsTypes="AAAAAAA">
                                      <p:cBhvr>
                                        <p:cTn id="105" dur="2000" fill="hold"/>
                                        <p:tgtEl>
                                          <p:spTgt spid="137"/>
                                        </p:tgtEl>
                                        <p:attrNameLst>
                                          <p:attrName>ppt_x</p:attrName>
                                          <p:attrName>ppt_y</p:attrName>
                                        </p:attrNameLst>
                                      </p:cBhvr>
                                      <p:rCtr x="11406" y="-3958"/>
                                    </p:animMotion>
                                  </p:childTnLst>
                                </p:cTn>
                              </p:par>
                              <p:par>
                                <p:cTn id="106" presetID="10" presetClass="exit" presetSubtype="0" fill="hold" grpId="0" nodeType="withEffect">
                                  <p:stCondLst>
                                    <p:cond delay="2750"/>
                                  </p:stCondLst>
                                  <p:childTnLst>
                                    <p:animEffect transition="out" filter="fade">
                                      <p:cBhvr>
                                        <p:cTn id="107" dur="500"/>
                                        <p:tgtEl>
                                          <p:spTgt spid="137"/>
                                        </p:tgtEl>
                                      </p:cBhvr>
                                    </p:animEffect>
                                    <p:set>
                                      <p:cBhvr>
                                        <p:cTn id="108" dur="1" fill="hold">
                                          <p:stCondLst>
                                            <p:cond delay="499"/>
                                          </p:stCondLst>
                                        </p:cTn>
                                        <p:tgtEl>
                                          <p:spTgt spid="13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fade">
                                      <p:cBhvr>
                                        <p:cTn id="113" dur="500"/>
                                        <p:tgtEl>
                                          <p:spTgt spid="138"/>
                                        </p:tgtEl>
                                      </p:cBhvr>
                                    </p:animEffect>
                                  </p:childTnLst>
                                </p:cTn>
                              </p:par>
                            </p:childTnLst>
                          </p:cTn>
                        </p:par>
                        <p:par>
                          <p:cTn id="114" fill="hold">
                            <p:stCondLst>
                              <p:cond delay="500"/>
                            </p:stCondLst>
                            <p:childTnLst>
                              <p:par>
                                <p:cTn id="115" presetID="22" presetClass="exit" presetSubtype="4" fill="hold" nodeType="afterEffect">
                                  <p:stCondLst>
                                    <p:cond delay="0"/>
                                  </p:stCondLst>
                                  <p:childTnLst>
                                    <p:animEffect transition="out" filter="wipe(down)">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71"/>
                                        </p:tgtEl>
                                      </p:cBhvr>
                                    </p:animEffect>
                                    <p:set>
                                      <p:cBhvr>
                                        <p:cTn id="120" dur="1" fill="hold">
                                          <p:stCondLst>
                                            <p:cond delay="499"/>
                                          </p:stCondLst>
                                        </p:cTn>
                                        <p:tgtEl>
                                          <p:spTgt spid="7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70"/>
                                        </p:tgtEl>
                                      </p:cBhvr>
                                    </p:animEffect>
                                    <p:set>
                                      <p:cBhvr>
                                        <p:cTn id="123" dur="1" fill="hold">
                                          <p:stCondLst>
                                            <p:cond delay="499"/>
                                          </p:stCondLst>
                                        </p:cTn>
                                        <p:tgtEl>
                                          <p:spTgt spid="70"/>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73"/>
                                        </p:tgtEl>
                                      </p:cBhvr>
                                    </p:animEffect>
                                    <p:set>
                                      <p:cBhvr>
                                        <p:cTn id="126" dur="1" fill="hold">
                                          <p:stCondLst>
                                            <p:cond delay="499"/>
                                          </p:stCondLst>
                                        </p:cTn>
                                        <p:tgtEl>
                                          <p:spTgt spid="7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74"/>
                                        </p:tgtEl>
                                      </p:cBhvr>
                                    </p:animEffect>
                                    <p:set>
                                      <p:cBhvr>
                                        <p:cTn id="129" dur="1" fill="hold">
                                          <p:stCondLst>
                                            <p:cond delay="499"/>
                                          </p:stCondLst>
                                        </p:cTn>
                                        <p:tgtEl>
                                          <p:spTgt spid="74"/>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17"/>
                                        </p:tgtEl>
                                      </p:cBhvr>
                                    </p:animEffect>
                                    <p:set>
                                      <p:cBhvr>
                                        <p:cTn id="132" dur="1" fill="hold">
                                          <p:stCondLst>
                                            <p:cond delay="499"/>
                                          </p:stCondLst>
                                        </p:cTn>
                                        <p:tgtEl>
                                          <p:spTgt spid="17"/>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117"/>
                                        </p:tgtEl>
                                      </p:cBhvr>
                                    </p:animEffect>
                                    <p:set>
                                      <p:cBhvr>
                                        <p:cTn id="135" dur="1" fill="hold">
                                          <p:stCondLst>
                                            <p:cond delay="499"/>
                                          </p:stCondLst>
                                        </p:cTn>
                                        <p:tgtEl>
                                          <p:spTgt spid="117"/>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500"/>
                                        <p:tgtEl>
                                          <p:spTgt spid="118"/>
                                        </p:tgtEl>
                                      </p:cBhvr>
                                    </p:animEffect>
                                    <p:set>
                                      <p:cBhvr>
                                        <p:cTn id="138" dur="1" fill="hold">
                                          <p:stCondLst>
                                            <p:cond delay="499"/>
                                          </p:stCondLst>
                                        </p:cTn>
                                        <p:tgtEl>
                                          <p:spTgt spid="118"/>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3" nodeType="withEffect">
                                  <p:stCondLst>
                                    <p:cond delay="0"/>
                                  </p:stCondLst>
                                  <p:childTnLst>
                                    <p:animEffect transition="out" filter="fade">
                                      <p:cBhvr>
                                        <p:cTn id="143" dur="500"/>
                                        <p:tgtEl>
                                          <p:spTgt spid="136"/>
                                        </p:tgtEl>
                                      </p:cBhvr>
                                    </p:animEffect>
                                    <p:set>
                                      <p:cBhvr>
                                        <p:cTn id="144" dur="1" fill="hold">
                                          <p:stCondLst>
                                            <p:cond delay="499"/>
                                          </p:stCondLst>
                                        </p:cTn>
                                        <p:tgtEl>
                                          <p:spTgt spid="136"/>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137"/>
                                        </p:tgtEl>
                                      </p:cBhvr>
                                    </p:animEffect>
                                    <p:set>
                                      <p:cBhvr>
                                        <p:cTn id="147" dur="1" fill="hold">
                                          <p:stCondLst>
                                            <p:cond delay="499"/>
                                          </p:stCondLst>
                                        </p:cTn>
                                        <p:tgtEl>
                                          <p:spTgt spid="137"/>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93"/>
                                        </p:tgtEl>
                                      </p:cBhvr>
                                    </p:animEffect>
                                    <p:set>
                                      <p:cBhvr>
                                        <p:cTn id="150" dur="1" fill="hold">
                                          <p:stCondLst>
                                            <p:cond delay="499"/>
                                          </p:stCondLst>
                                        </p:cTn>
                                        <p:tgtEl>
                                          <p:spTgt spid="93"/>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95"/>
                                        </p:tgtEl>
                                      </p:cBhvr>
                                    </p:animEffect>
                                    <p:set>
                                      <p:cBhvr>
                                        <p:cTn id="153" dur="1" fill="hold">
                                          <p:stCondLst>
                                            <p:cond delay="499"/>
                                          </p:stCondLst>
                                        </p:cTn>
                                        <p:tgtEl>
                                          <p:spTgt spid="95"/>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99"/>
                                        </p:tgtEl>
                                      </p:cBhvr>
                                    </p:animEffect>
                                    <p:set>
                                      <p:cBhvr>
                                        <p:cTn id="156" dur="1" fill="hold">
                                          <p:stCondLst>
                                            <p:cond delay="499"/>
                                          </p:stCondLst>
                                        </p:cTn>
                                        <p:tgtEl>
                                          <p:spTgt spid="99"/>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01"/>
                                        </p:tgtEl>
                                      </p:cBhvr>
                                    </p:animEffect>
                                    <p:set>
                                      <p:cBhvr>
                                        <p:cTn id="159" dur="1" fill="hold">
                                          <p:stCondLst>
                                            <p:cond delay="499"/>
                                          </p:stCondLst>
                                        </p:cTn>
                                        <p:tgtEl>
                                          <p:spTgt spid="101"/>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98"/>
                                        </p:tgtEl>
                                      </p:cBhvr>
                                    </p:animEffect>
                                    <p:set>
                                      <p:cBhvr>
                                        <p:cTn id="162" dur="1" fill="hold">
                                          <p:stCondLst>
                                            <p:cond delay="499"/>
                                          </p:stCondLst>
                                        </p:cTn>
                                        <p:tgtEl>
                                          <p:spTgt spid="98"/>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105"/>
                                        </p:tgtEl>
                                      </p:cBhvr>
                                    </p:animEffect>
                                    <p:set>
                                      <p:cBhvr>
                                        <p:cTn id="165" dur="1" fill="hold">
                                          <p:stCondLst>
                                            <p:cond delay="499"/>
                                          </p:stCondLst>
                                        </p:cTn>
                                        <p:tgtEl>
                                          <p:spTgt spid="105"/>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106"/>
                                        </p:tgtEl>
                                      </p:cBhvr>
                                    </p:animEffect>
                                    <p:set>
                                      <p:cBhvr>
                                        <p:cTn id="168" dur="1" fill="hold">
                                          <p:stCondLst>
                                            <p:cond delay="499"/>
                                          </p:stCondLst>
                                        </p:cTn>
                                        <p:tgtEl>
                                          <p:spTgt spid="106"/>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72"/>
                                        </p:tgtEl>
                                      </p:cBhvr>
                                    </p:animEffect>
                                    <p:set>
                                      <p:cBhvr>
                                        <p:cTn id="171" dur="1" fill="hold">
                                          <p:stCondLst>
                                            <p:cond delay="499"/>
                                          </p:stCondLst>
                                        </p:cTn>
                                        <p:tgtEl>
                                          <p:spTgt spid="72"/>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69"/>
                                        </p:tgtEl>
                                      </p:cBhvr>
                                    </p:animEffect>
                                    <p:set>
                                      <p:cBhvr>
                                        <p:cTn id="174" dur="1" fill="hold">
                                          <p:stCondLst>
                                            <p:cond delay="499"/>
                                          </p:stCondLst>
                                        </p:cTn>
                                        <p:tgtEl>
                                          <p:spTgt spid="69"/>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110"/>
                                        </p:tgtEl>
                                      </p:cBhvr>
                                    </p:animEffect>
                                    <p:set>
                                      <p:cBhvr>
                                        <p:cTn id="177" dur="1" fill="hold">
                                          <p:stCondLst>
                                            <p:cond delay="499"/>
                                          </p:stCondLst>
                                        </p:cTn>
                                        <p:tgtEl>
                                          <p:spTgt spid="110"/>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500"/>
                                        <p:tgtEl>
                                          <p:spTgt spid="111"/>
                                        </p:tgtEl>
                                      </p:cBhvr>
                                    </p:animEffect>
                                    <p:set>
                                      <p:cBhvr>
                                        <p:cTn id="180" dur="1" fill="hold">
                                          <p:stCondLst>
                                            <p:cond delay="499"/>
                                          </p:stCondLst>
                                        </p:cTn>
                                        <p:tgtEl>
                                          <p:spTgt spid="111"/>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35"/>
                                        </p:tgtEl>
                                      </p:cBhvr>
                                    </p:animEffect>
                                    <p:set>
                                      <p:cBhvr>
                                        <p:cTn id="183" dur="1" fill="hold">
                                          <p:stCondLst>
                                            <p:cond delay="499"/>
                                          </p:stCondLst>
                                        </p:cTn>
                                        <p:tgtEl>
                                          <p:spTgt spid="135"/>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500"/>
                                        <p:tgtEl>
                                          <p:spTgt spid="143"/>
                                        </p:tgtEl>
                                      </p:cBhvr>
                                    </p:animEffect>
                                    <p:set>
                                      <p:cBhvr>
                                        <p:cTn id="186" dur="1" fill="hold">
                                          <p:stCondLst>
                                            <p:cond delay="499"/>
                                          </p:stCondLst>
                                        </p:cTn>
                                        <p:tgtEl>
                                          <p:spTgt spid="143"/>
                                        </p:tgtEl>
                                        <p:attrNameLst>
                                          <p:attrName>style.visibility</p:attrName>
                                        </p:attrNameLst>
                                      </p:cBhvr>
                                      <p:to>
                                        <p:strVal val="hidden"/>
                                      </p:to>
                                    </p:set>
                                  </p:childTnLst>
                                </p:cTn>
                              </p:par>
                            </p:childTnLst>
                          </p:cTn>
                        </p:par>
                        <p:par>
                          <p:cTn id="187" fill="hold">
                            <p:stCondLst>
                              <p:cond delay="1000"/>
                            </p:stCondLst>
                            <p:childTnLst>
                              <p:par>
                                <p:cTn id="188" presetID="10" presetClass="entr" presetSubtype="0" fill="hold" nodeType="afterEffect">
                                  <p:stCondLst>
                                    <p:cond delay="0"/>
                                  </p:stCondLst>
                                  <p:childTnLst>
                                    <p:set>
                                      <p:cBhvr>
                                        <p:cTn id="189" dur="1" fill="hold">
                                          <p:stCondLst>
                                            <p:cond delay="0"/>
                                          </p:stCondLst>
                                        </p:cTn>
                                        <p:tgtEl>
                                          <p:spTgt spid="142"/>
                                        </p:tgtEl>
                                        <p:attrNameLst>
                                          <p:attrName>style.visibility</p:attrName>
                                        </p:attrNameLst>
                                      </p:cBhvr>
                                      <p:to>
                                        <p:strVal val="visible"/>
                                      </p:to>
                                    </p:set>
                                    <p:animEffect transition="in" filter="fade">
                                      <p:cBhvr>
                                        <p:cTn id="190" dur="500"/>
                                        <p:tgtEl>
                                          <p:spTgt spid="142"/>
                                        </p:tgtEl>
                                      </p:cBhvr>
                                    </p:animEffect>
                                  </p:childTnLst>
                                </p:cTn>
                              </p:par>
                            </p:childTnLst>
                          </p:cTn>
                        </p:par>
                        <p:par>
                          <p:cTn id="191" fill="hold">
                            <p:stCondLst>
                              <p:cond delay="1500"/>
                            </p:stCondLst>
                            <p:childTnLst>
                              <p:par>
                                <p:cTn id="192" presetID="10" presetClass="entr" presetSubtype="0" fill="hold" nodeType="afterEffect">
                                  <p:stCondLst>
                                    <p:cond delay="0"/>
                                  </p:stCondLst>
                                  <p:childTnLst>
                                    <p:set>
                                      <p:cBhvr>
                                        <p:cTn id="193" dur="1" fill="hold">
                                          <p:stCondLst>
                                            <p:cond delay="0"/>
                                          </p:stCondLst>
                                        </p:cTn>
                                        <p:tgtEl>
                                          <p:spTgt spid="141"/>
                                        </p:tgtEl>
                                        <p:attrNameLst>
                                          <p:attrName>style.visibility</p:attrName>
                                        </p:attrNameLst>
                                      </p:cBhvr>
                                      <p:to>
                                        <p:strVal val="visible"/>
                                      </p:to>
                                    </p:set>
                                    <p:animEffect transition="in" filter="fade">
                                      <p:cBhvr>
                                        <p:cTn id="194" dur="500"/>
                                        <p:tgtEl>
                                          <p:spTgt spid="141"/>
                                        </p:tgtEl>
                                      </p:cBhvr>
                                    </p:animEffect>
                                  </p:childTnLst>
                                </p:cTn>
                              </p:par>
                            </p:childTnLst>
                          </p:cTn>
                        </p:par>
                        <p:par>
                          <p:cTn id="195" fill="hold">
                            <p:stCondLst>
                              <p:cond delay="2000"/>
                            </p:stCondLst>
                            <p:childTnLst>
                              <p:par>
                                <p:cTn id="196" presetID="10" presetClass="entr" presetSubtype="0" fill="hold" nodeType="afterEffect">
                                  <p:stCondLst>
                                    <p:cond delay="0"/>
                                  </p:stCondLst>
                                  <p:childTnLst>
                                    <p:set>
                                      <p:cBhvr>
                                        <p:cTn id="197" dur="1" fill="hold">
                                          <p:stCondLst>
                                            <p:cond delay="0"/>
                                          </p:stCondLst>
                                        </p:cTn>
                                        <p:tgtEl>
                                          <p:spTgt spid="140"/>
                                        </p:tgtEl>
                                        <p:attrNameLst>
                                          <p:attrName>style.visibility</p:attrName>
                                        </p:attrNameLst>
                                      </p:cBhvr>
                                      <p:to>
                                        <p:strVal val="visible"/>
                                      </p:to>
                                    </p:set>
                                    <p:animEffect transition="in" filter="fade">
                                      <p:cBhvr>
                                        <p:cTn id="198" dur="500"/>
                                        <p:tgtEl>
                                          <p:spTgt spid="140"/>
                                        </p:tgtEl>
                                      </p:cBhvr>
                                    </p:animEffect>
                                  </p:childTnLst>
                                </p:cTn>
                              </p:par>
                            </p:childTnLst>
                          </p:cTn>
                        </p:par>
                        <p:par>
                          <p:cTn id="199" fill="hold">
                            <p:stCondLst>
                              <p:cond delay="2500"/>
                            </p:stCondLst>
                            <p:childTnLst>
                              <p:par>
                                <p:cTn id="200" presetID="10" presetClass="entr" presetSubtype="0" fill="hold" nodeType="afterEffect">
                                  <p:stCondLst>
                                    <p:cond delay="0"/>
                                  </p:stCondLst>
                                  <p:childTnLst>
                                    <p:set>
                                      <p:cBhvr>
                                        <p:cTn id="201" dur="1" fill="hold">
                                          <p:stCondLst>
                                            <p:cond delay="0"/>
                                          </p:stCondLst>
                                        </p:cTn>
                                        <p:tgtEl>
                                          <p:spTgt spid="139"/>
                                        </p:tgtEl>
                                        <p:attrNameLst>
                                          <p:attrName>style.visibility</p:attrName>
                                        </p:attrNameLst>
                                      </p:cBhvr>
                                      <p:to>
                                        <p:strVal val="visible"/>
                                      </p:to>
                                    </p:set>
                                    <p:animEffect transition="in" filter="fade">
                                      <p:cBhvr>
                                        <p:cTn id="20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p:bldP spid="105" grpId="0" animBg="1"/>
      <p:bldP spid="106" grpId="0" animBg="1"/>
      <p:bldP spid="72" grpId="0" animBg="1"/>
      <p:bldP spid="69" grpId="0" animBg="1"/>
      <p:bldP spid="108" grpId="0"/>
      <p:bldP spid="108" grpId="1"/>
      <p:bldP spid="110" grpId="0" animBg="1"/>
      <p:bldP spid="111" grpId="0" animBg="1"/>
      <p:bldP spid="112" grpId="0" animBg="1"/>
      <p:bldP spid="113" grpId="0" animBg="1"/>
      <p:bldP spid="114" grpId="0" animBg="1"/>
      <p:bldP spid="115" grpId="0" animBg="1"/>
      <p:bldP spid="17" grpId="0" animBg="1"/>
      <p:bldP spid="17" grpId="1" animBg="1"/>
      <p:bldP spid="17" grpId="2" animBg="1"/>
      <p:bldP spid="17" grpId="3" animBg="1"/>
      <p:bldP spid="117" grpId="0" animBg="1"/>
      <p:bldP spid="117" grpId="1" animBg="1"/>
      <p:bldP spid="117" grpId="2" animBg="1"/>
      <p:bldP spid="117" grpId="3" animBg="1"/>
      <p:bldP spid="118" grpId="0" animBg="1"/>
      <p:bldP spid="118" grpId="1" animBg="1"/>
      <p:bldP spid="118" grpId="2" animBg="1"/>
      <p:bldP spid="118" grpId="3" animBg="1"/>
      <p:bldP spid="119" grpId="0" animBg="1"/>
      <p:bldP spid="119" grpId="1" animBg="1"/>
      <p:bldP spid="119" grpId="2" animBg="1"/>
      <p:bldP spid="119" grpId="3" animBg="1"/>
      <p:bldP spid="120" grpId="0" animBg="1"/>
      <p:bldP spid="135" grpId="0"/>
      <p:bldP spid="135" grpId="1"/>
      <p:bldP spid="136" grpId="0" animBg="1"/>
      <p:bldP spid="136" grpId="1" animBg="1"/>
      <p:bldP spid="136" grpId="2" animBg="1"/>
      <p:bldP spid="136" grpId="3" animBg="1"/>
      <p:bldP spid="137" grpId="0" animBg="1"/>
      <p:bldP spid="137" grpId="1" animBg="1"/>
      <p:bldP spid="137" grpId="2" animBg="1"/>
      <p:bldP spid="137" grpId="3" animBg="1"/>
      <p:bldP spid="138" grpId="0" animBg="1"/>
      <p:bldP spid="14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bwMode="auto">
          <a:xfrm>
            <a:off x="5399544" y="1638258"/>
            <a:ext cx="6513056" cy="4392038"/>
          </a:xfrm>
          <a:prstGeom prst="rect">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pic>
        <p:nvPicPr>
          <p:cNvPr id="9" name="Picture 8"/>
          <p:cNvPicPr>
            <a:picLocks noChangeAspect="1"/>
          </p:cNvPicPr>
          <p:nvPr/>
        </p:nvPicPr>
        <p:blipFill>
          <a:blip r:embed="rId3"/>
          <a:stretch>
            <a:fillRect/>
          </a:stretch>
        </p:blipFill>
        <p:spPr>
          <a:xfrm>
            <a:off x="5443357" y="2373403"/>
            <a:ext cx="6425430" cy="3631434"/>
          </a:xfrm>
          <a:prstGeom prst="rect">
            <a:avLst/>
          </a:prstGeom>
        </p:spPr>
      </p:pic>
      <p:sp>
        <p:nvSpPr>
          <p:cNvPr id="80" name="TB LM Completes"/>
          <p:cNvSpPr/>
          <p:nvPr/>
        </p:nvSpPr>
        <p:spPr bwMode="auto">
          <a:xfrm>
            <a:off x="5393734" y="1641383"/>
            <a:ext cx="6513056" cy="70398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Replication configured from primary to secondary</a:t>
            </a:r>
            <a:endParaRPr lang="en-US" sz="2000" dirty="0">
              <a:solidFill>
                <a:srgbClr val="FFFFFE"/>
              </a:solidFill>
              <a:latin typeface="Segoe UI Light"/>
              <a:cs typeface="Segoe UI Light"/>
            </a:endParaRPr>
          </a:p>
        </p:txBody>
      </p:sp>
      <p:sp>
        <p:nvSpPr>
          <p:cNvPr id="2" name="Title 1"/>
          <p:cNvSpPr>
            <a:spLocks noGrp="1"/>
          </p:cNvSpPr>
          <p:nvPr>
            <p:ph type="title"/>
          </p:nvPr>
        </p:nvSpPr>
        <p:spPr/>
        <p:txBody>
          <a:bodyPr/>
          <a:lstStyle/>
          <a:p>
            <a:r>
              <a:rPr lang="en-US" dirty="0" smtClean="0"/>
              <a:t>Hyper-V Replica | Extended Replication</a:t>
            </a:r>
            <a:endParaRPr lang="en-US" dirty="0"/>
          </a:p>
        </p:txBody>
      </p:sp>
      <p:sp>
        <p:nvSpPr>
          <p:cNvPr id="101" name="Rectangle 100"/>
          <p:cNvSpPr/>
          <p:nvPr/>
        </p:nvSpPr>
        <p:spPr bwMode="auto">
          <a:xfrm>
            <a:off x="5393734" y="2345365"/>
            <a:ext cx="100299" cy="3684931"/>
          </a:xfrm>
          <a:prstGeom prst="rect">
            <a:avLst/>
          </a:prstGeom>
          <a:solidFill>
            <a:srgbClr val="00317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grpSp>
        <p:nvGrpSpPr>
          <p:cNvPr id="8" name="Group 7"/>
          <p:cNvGrpSpPr/>
          <p:nvPr/>
        </p:nvGrpSpPr>
        <p:grpSpPr>
          <a:xfrm>
            <a:off x="9563099" y="2449518"/>
            <a:ext cx="2228667" cy="3476624"/>
            <a:chOff x="9563099" y="2449518"/>
            <a:chExt cx="2228667" cy="3476624"/>
          </a:xfrm>
        </p:grpSpPr>
        <p:sp>
          <p:nvSpPr>
            <p:cNvPr id="107" name="Rectangle 106"/>
            <p:cNvSpPr/>
            <p:nvPr/>
          </p:nvSpPr>
          <p:spPr bwMode="auto">
            <a:xfrm>
              <a:off x="9563099" y="2449518"/>
              <a:ext cx="2228667" cy="3476624"/>
            </a:xfrm>
            <a:prstGeom prst="rect">
              <a:avLst/>
            </a:prstGeom>
            <a:solidFill>
              <a:srgbClr val="0044A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108" name="TextBox 107"/>
            <p:cNvSpPr txBox="1"/>
            <p:nvPr/>
          </p:nvSpPr>
          <p:spPr>
            <a:xfrm>
              <a:off x="9955218" y="2528446"/>
              <a:ext cx="1514475" cy="249299"/>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bg1"/>
                      </a:gs>
                      <a:gs pos="100000">
                        <a:schemeClr val="bg1"/>
                      </a:gs>
                    </a:gsLst>
                    <a:lin ang="5400000" scaled="0"/>
                  </a:gradFill>
                </a:rPr>
                <a:t>DR Site</a:t>
              </a:r>
            </a:p>
          </p:txBody>
        </p:sp>
      </p:grpSp>
      <p:sp>
        <p:nvSpPr>
          <p:cNvPr id="102" name="Freeform 207"/>
          <p:cNvSpPr>
            <a:spLocks noEditPoints="1"/>
          </p:cNvSpPr>
          <p:nvPr/>
        </p:nvSpPr>
        <p:spPr bwMode="gray">
          <a:xfrm>
            <a:off x="9985846" y="3434529"/>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solidFill>
          <a:ln>
            <a:noFill/>
          </a:ln>
          <a:extLst/>
        </p:spPr>
        <p:txBody>
          <a:bodyPr vert="horz" wrap="square" lIns="914400" tIns="0" rIns="0" bIns="210312" numCol="1" anchor="b" anchorCtr="0" compatLnSpc="1">
            <a:prstTxWarp prst="textNoShape">
              <a:avLst/>
            </a:prstTxWarp>
          </a:bodyPr>
          <a:lstStyle/>
          <a:p>
            <a:endParaRPr lang="en-US" sz="1400" b="1" dirty="0">
              <a:solidFill>
                <a:srgbClr val="EFEFEF"/>
              </a:solidFill>
            </a:endParaRPr>
          </a:p>
        </p:txBody>
      </p:sp>
      <p:pic>
        <p:nvPicPr>
          <p:cNvPr id="103"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10482045" y="308914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10677332" y="320609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947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10242187" y="3242784"/>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9474"/>
          <p:cNvPicPr>
            <a:picLocks noChangeAspect="1"/>
          </p:cNvPicPr>
          <p:nvPr/>
        </p:nvPicPr>
        <p:blipFill>
          <a:blip r:embed="rId6"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bwMode="auto">
          <a:xfrm>
            <a:off x="10437474" y="33597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Freeform 79"/>
          <p:cNvSpPr>
            <a:spLocks noEditPoints="1"/>
          </p:cNvSpPr>
          <p:nvPr/>
        </p:nvSpPr>
        <p:spPr bwMode="black">
          <a:xfrm>
            <a:off x="11409947" y="4189815"/>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2"/>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110" name="Freeform 79"/>
          <p:cNvSpPr>
            <a:spLocks noEditPoints="1"/>
          </p:cNvSpPr>
          <p:nvPr/>
        </p:nvSpPr>
        <p:spPr bwMode="black">
          <a:xfrm>
            <a:off x="11409947" y="3844741"/>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2"/>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111" name="Freeform 79"/>
          <p:cNvSpPr>
            <a:spLocks noEditPoints="1"/>
          </p:cNvSpPr>
          <p:nvPr/>
        </p:nvSpPr>
        <p:spPr bwMode="black">
          <a:xfrm>
            <a:off x="11409947" y="3479099"/>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2"/>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112" name="Freeform 79"/>
          <p:cNvSpPr>
            <a:spLocks noEditPoints="1"/>
          </p:cNvSpPr>
          <p:nvPr/>
        </p:nvSpPr>
        <p:spPr bwMode="black">
          <a:xfrm>
            <a:off x="11409947" y="3118512"/>
            <a:ext cx="251775" cy="34036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2"/>
          </a:solidFill>
          <a:ln>
            <a:noFill/>
          </a:ln>
        </p:spPr>
        <p:txBody>
          <a:bodyPr vert="horz" wrap="square" lIns="82275" tIns="41138" rIns="82275" bIns="41138" numCol="1" anchor="t" anchorCtr="0" compatLnSpc="1">
            <a:prstTxWarp prst="textNoShape">
              <a:avLst/>
            </a:prstTxWarp>
          </a:bodyPr>
          <a:lstStyle/>
          <a:p>
            <a:pPr defTabSz="913844"/>
            <a:endParaRPr lang="en-US" sz="1600" dirty="0">
              <a:solidFill>
                <a:srgbClr val="505050"/>
              </a:solidFill>
            </a:endParaRPr>
          </a:p>
        </p:txBody>
      </p:sp>
      <p:sp>
        <p:nvSpPr>
          <p:cNvPr id="113" name="TextBox 112"/>
          <p:cNvSpPr txBox="1"/>
          <p:nvPr/>
        </p:nvSpPr>
        <p:spPr>
          <a:xfrm>
            <a:off x="10764026" y="4584176"/>
            <a:ext cx="880741" cy="387798"/>
          </a:xfrm>
          <a:prstGeom prst="rect">
            <a:avLst/>
          </a:prstGeom>
          <a:noFill/>
        </p:spPr>
        <p:txBody>
          <a:bodyPr wrap="square" lIns="0" tIns="0" rIns="0" bIns="0" rtlCol="0">
            <a:spAutoFit/>
          </a:bodyPr>
          <a:lstStyle/>
          <a:p>
            <a:pPr algn="r" defTabSz="914363">
              <a:lnSpc>
                <a:spcPct val="90000"/>
              </a:lnSpc>
            </a:pPr>
            <a:r>
              <a:rPr lang="en-US" sz="1400" spc="-50" dirty="0" smtClean="0">
                <a:gradFill>
                  <a:gsLst>
                    <a:gs pos="50459">
                      <a:schemeClr val="bg1"/>
                    </a:gs>
                    <a:gs pos="0">
                      <a:schemeClr val="bg1"/>
                    </a:gs>
                  </a:gsLst>
                  <a:lin ang="5400000" scaled="0"/>
                </a:gradFill>
              </a:rPr>
              <a:t>DAS</a:t>
            </a:r>
            <a:br>
              <a:rPr lang="en-US" sz="1400" spc="-50" dirty="0" smtClean="0">
                <a:gradFill>
                  <a:gsLst>
                    <a:gs pos="50459">
                      <a:schemeClr val="bg1"/>
                    </a:gs>
                    <a:gs pos="0">
                      <a:schemeClr val="bg1"/>
                    </a:gs>
                  </a:gsLst>
                  <a:lin ang="5400000" scaled="0"/>
                </a:gradFill>
              </a:rPr>
            </a:br>
            <a:r>
              <a:rPr lang="en-US" sz="1400" spc="-50" dirty="0" smtClean="0">
                <a:gradFill>
                  <a:gsLst>
                    <a:gs pos="50459">
                      <a:schemeClr val="bg1"/>
                    </a:gs>
                    <a:gs pos="0">
                      <a:schemeClr val="bg1"/>
                    </a:gs>
                  </a:gsLst>
                  <a:lin ang="5400000" scaled="0"/>
                </a:gradFill>
              </a:rPr>
              <a:t>Storage</a:t>
            </a:r>
            <a:endParaRPr lang="en-US" sz="1400" spc="-50" baseline="-25000" dirty="0">
              <a:gradFill>
                <a:gsLst>
                  <a:gs pos="50459">
                    <a:schemeClr val="bg1"/>
                  </a:gs>
                  <a:gs pos="0">
                    <a:schemeClr val="bg1"/>
                  </a:gs>
                </a:gsLst>
                <a:lin ang="5400000" scaled="0"/>
              </a:gradFill>
            </a:endParaRPr>
          </a:p>
        </p:txBody>
      </p:sp>
      <p:grpSp>
        <p:nvGrpSpPr>
          <p:cNvPr id="12" name="Group 11"/>
          <p:cNvGrpSpPr/>
          <p:nvPr/>
        </p:nvGrpSpPr>
        <p:grpSpPr>
          <a:xfrm>
            <a:off x="7378700" y="2908373"/>
            <a:ext cx="2905728" cy="531814"/>
            <a:chOff x="7378700" y="2908373"/>
            <a:chExt cx="2905728" cy="531814"/>
          </a:xfrm>
        </p:grpSpPr>
        <p:sp>
          <p:nvSpPr>
            <p:cNvPr id="114" name="Bent Arrow 113"/>
            <p:cNvSpPr/>
            <p:nvPr/>
          </p:nvSpPr>
          <p:spPr bwMode="auto">
            <a:xfrm rot="5400000">
              <a:off x="8876807" y="2032565"/>
              <a:ext cx="531814" cy="2283429"/>
            </a:xfrm>
            <a:prstGeom prst="ben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cxnSp>
          <p:nvCxnSpPr>
            <p:cNvPr id="10" name="Straight Connector 9"/>
            <p:cNvCxnSpPr/>
            <p:nvPr/>
          </p:nvCxnSpPr>
          <p:spPr>
            <a:xfrm flipH="1">
              <a:off x="7378700" y="2914722"/>
              <a:ext cx="622299" cy="0"/>
            </a:xfrm>
            <a:prstGeom prst="line">
              <a:avLst/>
            </a:prstGeom>
            <a:ln w="19050">
              <a:solidFill>
                <a:srgbClr val="00188F"/>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7639050" y="3028950"/>
              <a:ext cx="361950" cy="72"/>
            </a:xfrm>
            <a:prstGeom prst="line">
              <a:avLst/>
            </a:prstGeom>
            <a:ln w="19050">
              <a:solidFill>
                <a:srgbClr val="00188F"/>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16" name="TB LM Completes"/>
          <p:cNvSpPr/>
          <p:nvPr/>
        </p:nvSpPr>
        <p:spPr bwMode="auto">
          <a:xfrm>
            <a:off x="5387924" y="1633148"/>
            <a:ext cx="6513056" cy="70398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E"/>
                </a:solidFill>
                <a:latin typeface="Segoe UI Light"/>
                <a:cs typeface="Segoe UI Light"/>
              </a:rPr>
              <a:t>Replication can be enabled on the 1</a:t>
            </a:r>
            <a:r>
              <a:rPr lang="en-US" sz="2000" baseline="30000" dirty="0" smtClean="0">
                <a:solidFill>
                  <a:srgbClr val="FFFFFE"/>
                </a:solidFill>
                <a:latin typeface="Segoe UI Light"/>
                <a:cs typeface="Segoe UI Light"/>
              </a:rPr>
              <a:t>st</a:t>
            </a:r>
            <a:r>
              <a:rPr lang="en-US" sz="2000" dirty="0">
                <a:solidFill>
                  <a:srgbClr val="FFFFFE"/>
                </a:solidFill>
                <a:latin typeface="Segoe UI Light"/>
                <a:cs typeface="Segoe UI Light"/>
              </a:rPr>
              <a:t> </a:t>
            </a:r>
            <a:r>
              <a:rPr lang="en-US" sz="2000" dirty="0" smtClean="0">
                <a:solidFill>
                  <a:srgbClr val="FFFFFE"/>
                </a:solidFill>
                <a:latin typeface="Segoe UI Light"/>
                <a:cs typeface="Segoe UI Light"/>
              </a:rPr>
              <a:t>replica to a 3</a:t>
            </a:r>
            <a:r>
              <a:rPr lang="en-US" sz="2000" baseline="30000" dirty="0" smtClean="0">
                <a:solidFill>
                  <a:srgbClr val="FFFFFE"/>
                </a:solidFill>
                <a:latin typeface="Segoe UI Light"/>
                <a:cs typeface="Segoe UI Light"/>
              </a:rPr>
              <a:t>rd</a:t>
            </a:r>
            <a:r>
              <a:rPr lang="en-US" sz="2000" dirty="0" smtClean="0">
                <a:solidFill>
                  <a:srgbClr val="FFFFFE"/>
                </a:solidFill>
                <a:latin typeface="Segoe UI Light"/>
                <a:cs typeface="Segoe UI Light"/>
              </a:rPr>
              <a:t> site</a:t>
            </a:r>
            <a:endParaRPr lang="en-US" sz="2000" dirty="0">
              <a:solidFill>
                <a:srgbClr val="FFFFFE"/>
              </a:solidFill>
              <a:latin typeface="Segoe UI Light"/>
              <a:cs typeface="Segoe UI Light"/>
            </a:endParaRPr>
          </a:p>
        </p:txBody>
      </p:sp>
      <p:sp>
        <p:nvSpPr>
          <p:cNvPr id="117" name="Oval 116"/>
          <p:cNvSpPr/>
          <p:nvPr/>
        </p:nvSpPr>
        <p:spPr bwMode="auto">
          <a:xfrm>
            <a:off x="6847689" y="3710789"/>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19" name="Oval 118"/>
          <p:cNvSpPr/>
          <p:nvPr/>
        </p:nvSpPr>
        <p:spPr bwMode="auto">
          <a:xfrm>
            <a:off x="6847688" y="3729419"/>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20" name="Oval 119"/>
          <p:cNvSpPr/>
          <p:nvPr/>
        </p:nvSpPr>
        <p:spPr bwMode="auto">
          <a:xfrm>
            <a:off x="8319863" y="3710788"/>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21" name="Oval 120"/>
          <p:cNvSpPr/>
          <p:nvPr/>
        </p:nvSpPr>
        <p:spPr bwMode="auto">
          <a:xfrm>
            <a:off x="8327400" y="3720223"/>
            <a:ext cx="216287" cy="216287"/>
          </a:xfrm>
          <a:prstGeom prst="ellipse">
            <a:avLst/>
          </a:prstGeom>
          <a:solidFill>
            <a:schemeClr val="accent6">
              <a:lumMod val="75000"/>
            </a:schemeClr>
          </a:solidFill>
          <a:ln>
            <a:noFill/>
            <a:headEnd type="none" w="med" len="med"/>
            <a:tailEnd type="none" w="med" len="med"/>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123" name="TextBox 122"/>
          <p:cNvSpPr txBox="1"/>
          <p:nvPr/>
        </p:nvSpPr>
        <p:spPr>
          <a:xfrm>
            <a:off x="8196657" y="2691399"/>
            <a:ext cx="2310325" cy="193899"/>
          </a:xfrm>
          <a:prstGeom prst="rect">
            <a:avLst/>
          </a:prstGeom>
          <a:noFill/>
        </p:spPr>
        <p:txBody>
          <a:bodyPr wrap="square" lIns="0" tIns="0" rIns="0" bIns="0" rtlCol="0">
            <a:spAutoFit/>
          </a:bodyPr>
          <a:lstStyle/>
          <a:p>
            <a:pPr algn="ctr">
              <a:lnSpc>
                <a:spcPct val="90000"/>
              </a:lnSpc>
            </a:pPr>
            <a:r>
              <a:rPr lang="en-US" sz="1400" spc="-50" dirty="0" smtClean="0">
                <a:gradFill>
                  <a:gsLst>
                    <a:gs pos="2917">
                      <a:schemeClr val="bg1"/>
                    </a:gs>
                    <a:gs pos="30000">
                      <a:schemeClr val="bg1"/>
                    </a:gs>
                  </a:gsLst>
                  <a:lin ang="5400000" scaled="0"/>
                </a:gradFill>
              </a:rPr>
              <a:t>Replication</a:t>
            </a:r>
          </a:p>
        </p:txBody>
      </p:sp>
      <p:sp useBgFill="1">
        <p:nvSpPr>
          <p:cNvPr id="7" name="Rectangle 6"/>
          <p:cNvSpPr/>
          <p:nvPr/>
        </p:nvSpPr>
        <p:spPr bwMode="auto">
          <a:xfrm>
            <a:off x="5130128" y="1511785"/>
            <a:ext cx="263606" cy="487637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4" name="Right Triangle 3"/>
          <p:cNvSpPr/>
          <p:nvPr/>
        </p:nvSpPr>
        <p:spPr bwMode="auto">
          <a:xfrm flipH="1" flipV="1">
            <a:off x="402371" y="2214661"/>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5" name="Trapezoid 4"/>
          <p:cNvSpPr/>
          <p:nvPr/>
        </p:nvSpPr>
        <p:spPr bwMode="auto">
          <a:xfrm rot="16200000">
            <a:off x="434651" y="1692677"/>
            <a:ext cx="4876369"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Once a VM has been successfully replicated to the replica site, replica</a:t>
            </a:r>
            <a:br>
              <a:rPr lang="en-US" sz="1600" dirty="0" smtClean="0">
                <a:solidFill>
                  <a:srgbClr val="EFEFEF"/>
                </a:solidFill>
                <a:cs typeface="Segoe UI" pitchFamily="34" charset="0"/>
              </a:rPr>
            </a:br>
            <a:r>
              <a:rPr lang="en-US" sz="1600" dirty="0" smtClean="0">
                <a:solidFill>
                  <a:srgbClr val="EFEFEF"/>
                </a:solidFill>
                <a:cs typeface="Segoe UI" pitchFamily="34" charset="0"/>
              </a:rPr>
              <a:t>can be replicated to a 3</a:t>
            </a:r>
            <a:r>
              <a:rPr lang="en-US" sz="1600" baseline="30000" dirty="0" smtClean="0">
                <a:solidFill>
                  <a:srgbClr val="EFEFEF"/>
                </a:solidFill>
                <a:cs typeface="Segoe UI" pitchFamily="34" charset="0"/>
              </a:rPr>
              <a:t>rd</a:t>
            </a:r>
            <a:r>
              <a:rPr lang="en-US" sz="1600" dirty="0" smtClean="0">
                <a:solidFill>
                  <a:srgbClr val="EFEFEF"/>
                </a:solidFill>
                <a:cs typeface="Segoe UI" pitchFamily="34" charset="0"/>
              </a:rPr>
              <a:t> location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Chained Replication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Extended Replica contents match the original replication contents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Extended Replica replication frequencies can differ from original replica</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Useful for scenarios such as SMB -&gt; Service Provider -&gt; Service Provider DR Site</a:t>
            </a:r>
            <a:endParaRPr lang="en-US" sz="1600" dirty="0">
              <a:solidFill>
                <a:srgbClr val="EFEFEF"/>
              </a:solidFill>
              <a:cs typeface="Segoe UI" pitchFamily="34" charset="0"/>
            </a:endParaRPr>
          </a:p>
        </p:txBody>
      </p:sp>
      <p:sp>
        <p:nvSpPr>
          <p:cNvPr id="6" name="Rectangle 5"/>
          <p:cNvSpPr/>
          <p:nvPr/>
        </p:nvSpPr>
        <p:spPr>
          <a:xfrm>
            <a:off x="402370" y="1224062"/>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smtClean="0">
                <a:solidFill>
                  <a:srgbClr val="FFFFFF"/>
                </a:solidFill>
                <a:latin typeface="Segoe UI Light"/>
              </a:rPr>
              <a:t>Replicate to 3</a:t>
            </a:r>
            <a:r>
              <a:rPr lang="en-US" sz="2400" kern="0" baseline="30000" dirty="0" smtClean="0">
                <a:solidFill>
                  <a:srgbClr val="FFFFFF"/>
                </a:solidFill>
                <a:latin typeface="Segoe UI Light"/>
              </a:rPr>
              <a:t>rd</a:t>
            </a:r>
            <a:r>
              <a:rPr lang="en-US" sz="2400" kern="0" dirty="0" smtClean="0">
                <a:solidFill>
                  <a:srgbClr val="FFFFFF"/>
                </a:solidFill>
                <a:latin typeface="Segoe UI Light"/>
              </a:rPr>
              <a:t> Location for Extra Level of Resiliency</a:t>
            </a:r>
            <a:endParaRPr lang="en-US" sz="2400" kern="0" dirty="0">
              <a:solidFill>
                <a:srgbClr val="FFFFFF"/>
              </a:solidFill>
            </a:endParaRPr>
          </a:p>
        </p:txBody>
      </p:sp>
    </p:spTree>
    <p:extLst>
      <p:ext uri="{BB962C8B-B14F-4D97-AF65-F5344CB8AC3E}">
        <p14:creationId xmlns:p14="http://schemas.microsoft.com/office/powerpoint/2010/main" val="387795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4.16667E-6 3.7037E-7 L -0.20352 3.7037E-7 " pathEditMode="relative" rAng="0" ptsTypes="AA">
                                      <p:cBhvr>
                                        <p:cTn id="10" dur="2000" fill="hold"/>
                                        <p:tgtEl>
                                          <p:spTgt spid="9"/>
                                        </p:tgtEl>
                                        <p:attrNameLst>
                                          <p:attrName>ppt_x</p:attrName>
                                          <p:attrName>ppt_y</p:attrName>
                                        </p:attrNameLst>
                                      </p:cBhvr>
                                      <p:rCtr x="-10182" y="0"/>
                                    </p:animMotion>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childTnLst>
                          </p:cTn>
                        </p:par>
                        <p:par>
                          <p:cTn id="26" fill="hold">
                            <p:stCondLst>
                              <p:cond delay="4000"/>
                            </p:stCondLst>
                            <p:childTnLst>
                              <p:par>
                                <p:cTn id="27" presetID="10" presetClass="entr" presetSubtype="0" fill="hold" grpId="1" nodeType="after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childTnLst>
                                </p:cTn>
                              </p:par>
                            </p:childTnLst>
                          </p:cTn>
                        </p:par>
                        <p:par>
                          <p:cTn id="30" fill="hold">
                            <p:stCondLst>
                              <p:cond delay="4500"/>
                            </p:stCondLst>
                            <p:childTnLst>
                              <p:par>
                                <p:cTn id="31" presetID="0" presetClass="path" presetSubtype="0" accel="50000" decel="50000" fill="hold" grpId="2" nodeType="afterEffect">
                                  <p:stCondLst>
                                    <p:cond delay="0"/>
                                  </p:stCondLst>
                                  <p:childTnLst>
                                    <p:animMotion origin="layout" path="M -2.91667E-6 -4.44444E-6 L 0.07032 0.00139 L 0.07032 -0.12222 L 0.25547 -0.12361 L 0.26563 -0.08888 L 0.29688 -0.01805 " pathEditMode="relative" rAng="0" ptsTypes="AAAAAA">
                                      <p:cBhvr>
                                        <p:cTn id="32" dur="2000" fill="hold"/>
                                        <p:tgtEl>
                                          <p:spTgt spid="117"/>
                                        </p:tgtEl>
                                        <p:attrNameLst>
                                          <p:attrName>ppt_x</p:attrName>
                                          <p:attrName>ppt_y</p:attrName>
                                        </p:attrNameLst>
                                      </p:cBhvr>
                                      <p:rCtr x="14844" y="-6111"/>
                                    </p:animMotion>
                                  </p:childTnLst>
                                </p:cTn>
                              </p:par>
                            </p:childTnLst>
                          </p:cTn>
                        </p:par>
                        <p:par>
                          <p:cTn id="33" fill="hold">
                            <p:stCondLst>
                              <p:cond delay="6500"/>
                            </p:stCondLst>
                            <p:childTnLst>
                              <p:par>
                                <p:cTn id="34" presetID="10" presetClass="exit" presetSubtype="0" fill="hold" grpId="0" nodeType="afterEffect">
                                  <p:stCondLst>
                                    <p:cond delay="0"/>
                                  </p:stCondLst>
                                  <p:childTnLst>
                                    <p:animEffect transition="out" filter="fade">
                                      <p:cBhvr>
                                        <p:cTn id="35" dur="500"/>
                                        <p:tgtEl>
                                          <p:spTgt spid="117"/>
                                        </p:tgtEl>
                                      </p:cBhvr>
                                    </p:animEffect>
                                    <p:set>
                                      <p:cBhvr>
                                        <p:cTn id="36" dur="1" fill="hold">
                                          <p:stCondLst>
                                            <p:cond delay="499"/>
                                          </p:stCondLst>
                                        </p:cTn>
                                        <p:tgtEl>
                                          <p:spTgt spid="117"/>
                                        </p:tgtEl>
                                        <p:attrNameLst>
                                          <p:attrName>style.visibility</p:attrName>
                                        </p:attrNameLst>
                                      </p:cBhvr>
                                      <p:to>
                                        <p:strVal val="hidden"/>
                                      </p:to>
                                    </p:se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fade">
                                      <p:cBhvr>
                                        <p:cTn id="40" dur="500"/>
                                        <p:tgtEl>
                                          <p:spTgt spid="10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down)">
                                      <p:cBhvr>
                                        <p:cTn id="43" dur="1000"/>
                                        <p:tgtEl>
                                          <p:spTgt spid="10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500"/>
                                        <p:tgtEl>
                                          <p:spTgt spid="113"/>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par>
                                <p:cTn id="50" presetID="0" presetClass="path" presetSubtype="0" accel="50000" decel="50000" fill="hold" grpId="2" nodeType="withEffect">
                                  <p:stCondLst>
                                    <p:cond delay="0"/>
                                  </p:stCondLst>
                                  <p:childTnLst>
                                    <p:animMotion origin="layout" path="M -2.91667E-6 -7.40741E-7 L 0.07032 0.00139 L 0.07032 -0.12222 L 0.25547 -0.12361 L 0.26563 -0.08889 L 0.29688 -0.01805 " pathEditMode="relative" rAng="0" ptsTypes="AAAAAA">
                                      <p:cBhvr>
                                        <p:cTn id="51" dur="2000" fill="hold"/>
                                        <p:tgtEl>
                                          <p:spTgt spid="119"/>
                                        </p:tgtEl>
                                        <p:attrNameLst>
                                          <p:attrName>ppt_x</p:attrName>
                                          <p:attrName>ppt_y</p:attrName>
                                        </p:attrNameLst>
                                      </p:cBhvr>
                                      <p:rCtr x="14844" y="-6111"/>
                                    </p:animMotion>
                                  </p:childTnLst>
                                </p:cTn>
                              </p:par>
                              <p:par>
                                <p:cTn id="52" presetID="10" presetClass="exit" presetSubtype="0" fill="hold" grpId="0" nodeType="withEffect">
                                  <p:stCondLst>
                                    <p:cond delay="1500"/>
                                  </p:stCondLst>
                                  <p:childTnLst>
                                    <p:animEffect transition="out" filter="fade">
                                      <p:cBhvr>
                                        <p:cTn id="53" dur="500"/>
                                        <p:tgtEl>
                                          <p:spTgt spid="119"/>
                                        </p:tgtEl>
                                      </p:cBhvr>
                                    </p:animEffect>
                                    <p:set>
                                      <p:cBhvr>
                                        <p:cTn id="54" dur="1" fill="hold">
                                          <p:stCondLst>
                                            <p:cond delay="499"/>
                                          </p:stCondLst>
                                        </p:cTn>
                                        <p:tgtEl>
                                          <p:spTgt spid="119"/>
                                        </p:tgtEl>
                                        <p:attrNameLst>
                                          <p:attrName>style.visibility</p:attrName>
                                        </p:attrNameLst>
                                      </p:cBhvr>
                                      <p:to>
                                        <p:strVal val="hidden"/>
                                      </p:to>
                                    </p:set>
                                  </p:childTnLst>
                                </p:cTn>
                              </p:par>
                              <p:par>
                                <p:cTn id="55" presetID="10" presetClass="entr" presetSubtype="0" fill="hold" nodeType="withEffect">
                                  <p:stCondLst>
                                    <p:cond delay="150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500"/>
                                        <p:tgtEl>
                                          <p:spTgt spid="104"/>
                                        </p:tgtEl>
                                      </p:cBhvr>
                                    </p:animEffect>
                                  </p:childTnLst>
                                </p:cTn>
                              </p:par>
                              <p:par>
                                <p:cTn id="58" presetID="22" presetClass="entr" presetSubtype="4" fill="hold" grpId="0" nodeType="withEffect">
                                  <p:stCondLst>
                                    <p:cond delay="1500"/>
                                  </p:stCondLst>
                                  <p:childTnLst>
                                    <p:set>
                                      <p:cBhvr>
                                        <p:cTn id="59" dur="1" fill="hold">
                                          <p:stCondLst>
                                            <p:cond delay="0"/>
                                          </p:stCondLst>
                                        </p:cTn>
                                        <p:tgtEl>
                                          <p:spTgt spid="110"/>
                                        </p:tgtEl>
                                        <p:attrNameLst>
                                          <p:attrName>style.visibility</p:attrName>
                                        </p:attrNameLst>
                                      </p:cBhvr>
                                      <p:to>
                                        <p:strVal val="visible"/>
                                      </p:to>
                                    </p:set>
                                    <p:animEffect transition="in" filter="wipe(down)">
                                      <p:cBhvr>
                                        <p:cTn id="60" dur="1000"/>
                                        <p:tgtEl>
                                          <p:spTgt spid="110"/>
                                        </p:tgtEl>
                                      </p:cBhvr>
                                    </p:animEffect>
                                  </p:childTnLst>
                                </p:cTn>
                              </p:par>
                            </p:childTnLst>
                          </p:cTn>
                        </p:par>
                        <p:par>
                          <p:cTn id="61" fill="hold">
                            <p:stCondLst>
                              <p:cond delay="9500"/>
                            </p:stCondLst>
                            <p:childTnLst>
                              <p:par>
                                <p:cTn id="62" presetID="10" presetClass="entr" presetSubtype="0" fill="hold" grpId="1" nodeType="after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0" presetClass="path" presetSubtype="0" accel="50000" decel="50000" fill="hold" grpId="2" nodeType="withEffect">
                                  <p:stCondLst>
                                    <p:cond delay="0"/>
                                  </p:stCondLst>
                                  <p:childTnLst>
                                    <p:animMotion origin="layout" path="M 0 0 L -0.05078 0.00278 L -0.05 -0.11944 L 0.13437 -0.11944 L 0.17422 -0.01944 " pathEditMode="relative" ptsTypes="AAAAA">
                                      <p:cBhvr>
                                        <p:cTn id="66" dur="2000" fill="hold"/>
                                        <p:tgtEl>
                                          <p:spTgt spid="120"/>
                                        </p:tgtEl>
                                        <p:attrNameLst>
                                          <p:attrName>ppt_x</p:attrName>
                                          <p:attrName>ppt_y</p:attrName>
                                        </p:attrNameLst>
                                      </p:cBhvr>
                                    </p:animMotion>
                                  </p:childTnLst>
                                </p:cTn>
                              </p:par>
                              <p:par>
                                <p:cTn id="67" presetID="10" presetClass="exit" presetSubtype="0" fill="hold" grpId="0" nodeType="withEffect">
                                  <p:stCondLst>
                                    <p:cond delay="1500"/>
                                  </p:stCondLst>
                                  <p:childTnLst>
                                    <p:animEffect transition="out" filter="fade">
                                      <p:cBhvr>
                                        <p:cTn id="68" dur="500"/>
                                        <p:tgtEl>
                                          <p:spTgt spid="120"/>
                                        </p:tgtEl>
                                      </p:cBhvr>
                                    </p:animEffect>
                                    <p:set>
                                      <p:cBhvr>
                                        <p:cTn id="69" dur="1" fill="hold">
                                          <p:stCondLst>
                                            <p:cond delay="499"/>
                                          </p:stCondLst>
                                        </p:cTn>
                                        <p:tgtEl>
                                          <p:spTgt spid="120"/>
                                        </p:tgtEl>
                                        <p:attrNameLst>
                                          <p:attrName>style.visibility</p:attrName>
                                        </p:attrNameLst>
                                      </p:cBhvr>
                                      <p:to>
                                        <p:strVal val="hidden"/>
                                      </p:to>
                                    </p:set>
                                  </p:childTnLst>
                                </p:cTn>
                              </p:par>
                              <p:par>
                                <p:cTn id="70" presetID="10" presetClass="entr" presetSubtype="0" fill="hold" nodeType="withEffect">
                                  <p:stCondLst>
                                    <p:cond delay="1500"/>
                                  </p:stCondLst>
                                  <p:childTnLst>
                                    <p:set>
                                      <p:cBhvr>
                                        <p:cTn id="71" dur="1" fill="hold">
                                          <p:stCondLst>
                                            <p:cond delay="0"/>
                                          </p:stCondLst>
                                        </p:cTn>
                                        <p:tgtEl>
                                          <p:spTgt spid="105"/>
                                        </p:tgtEl>
                                        <p:attrNameLst>
                                          <p:attrName>style.visibility</p:attrName>
                                        </p:attrNameLst>
                                      </p:cBhvr>
                                      <p:to>
                                        <p:strVal val="visible"/>
                                      </p:to>
                                    </p:set>
                                    <p:animEffect transition="in" filter="fade">
                                      <p:cBhvr>
                                        <p:cTn id="72" dur="500"/>
                                        <p:tgtEl>
                                          <p:spTgt spid="105"/>
                                        </p:tgtEl>
                                      </p:cBhvr>
                                    </p:animEffect>
                                  </p:childTnLst>
                                </p:cTn>
                              </p:par>
                              <p:par>
                                <p:cTn id="73" presetID="22" presetClass="entr" presetSubtype="4" fill="hold" grpId="0" nodeType="withEffect">
                                  <p:stCondLst>
                                    <p:cond delay="1500"/>
                                  </p:stCondLst>
                                  <p:childTnLst>
                                    <p:set>
                                      <p:cBhvr>
                                        <p:cTn id="74" dur="1" fill="hold">
                                          <p:stCondLst>
                                            <p:cond delay="0"/>
                                          </p:stCondLst>
                                        </p:cTn>
                                        <p:tgtEl>
                                          <p:spTgt spid="111"/>
                                        </p:tgtEl>
                                        <p:attrNameLst>
                                          <p:attrName>style.visibility</p:attrName>
                                        </p:attrNameLst>
                                      </p:cBhvr>
                                      <p:to>
                                        <p:strVal val="visible"/>
                                      </p:to>
                                    </p:set>
                                    <p:animEffect transition="in" filter="wipe(down)">
                                      <p:cBhvr>
                                        <p:cTn id="75" dur="1000"/>
                                        <p:tgtEl>
                                          <p:spTgt spid="111"/>
                                        </p:tgtEl>
                                      </p:cBhvr>
                                    </p:animEffect>
                                  </p:childTnLst>
                                </p:cTn>
                              </p:par>
                              <p:par>
                                <p:cTn id="76" presetID="10" presetClass="entr" presetSubtype="0" fill="hold" grpId="1" nodeType="withEffect">
                                  <p:stCondLst>
                                    <p:cond delay="1500"/>
                                  </p:stCondLst>
                                  <p:childTnLst>
                                    <p:set>
                                      <p:cBhvr>
                                        <p:cTn id="77" dur="1" fill="hold">
                                          <p:stCondLst>
                                            <p:cond delay="0"/>
                                          </p:stCondLst>
                                        </p:cTn>
                                        <p:tgtEl>
                                          <p:spTgt spid="121"/>
                                        </p:tgtEl>
                                        <p:attrNameLst>
                                          <p:attrName>style.visibility</p:attrName>
                                        </p:attrNameLst>
                                      </p:cBhvr>
                                      <p:to>
                                        <p:strVal val="visible"/>
                                      </p:to>
                                    </p:set>
                                    <p:animEffect transition="in" filter="fade">
                                      <p:cBhvr>
                                        <p:cTn id="78" dur="500"/>
                                        <p:tgtEl>
                                          <p:spTgt spid="121"/>
                                        </p:tgtEl>
                                      </p:cBhvr>
                                    </p:animEffect>
                                  </p:childTnLst>
                                </p:cTn>
                              </p:par>
                              <p:par>
                                <p:cTn id="79" presetID="0" presetClass="path" presetSubtype="0" accel="50000" decel="50000" fill="hold" grpId="2" nodeType="withEffect">
                                  <p:stCondLst>
                                    <p:cond delay="1500"/>
                                  </p:stCondLst>
                                  <p:childTnLst>
                                    <p:animMotion origin="layout" path="M 2.91667E-6 -1.85185E-6 L -0.05078 0.00278 L -0.05 -0.11944 L 0.13437 -0.11944 L 0.17422 -0.01944 " pathEditMode="relative" rAng="0" ptsTypes="AAAAA">
                                      <p:cBhvr>
                                        <p:cTn id="80" dur="2000" fill="hold"/>
                                        <p:tgtEl>
                                          <p:spTgt spid="121"/>
                                        </p:tgtEl>
                                        <p:attrNameLst>
                                          <p:attrName>ppt_x</p:attrName>
                                          <p:attrName>ppt_y</p:attrName>
                                        </p:attrNameLst>
                                      </p:cBhvr>
                                      <p:rCtr x="6172" y="-5833"/>
                                    </p:animMotion>
                                  </p:childTnLst>
                                </p:cTn>
                              </p:par>
                              <p:par>
                                <p:cTn id="81" presetID="10" presetClass="exit" presetSubtype="0" fill="hold" grpId="0" nodeType="withEffect">
                                  <p:stCondLst>
                                    <p:cond delay="3000"/>
                                  </p:stCondLst>
                                  <p:childTnLst>
                                    <p:animEffect transition="out" filter="fade">
                                      <p:cBhvr>
                                        <p:cTn id="82" dur="500"/>
                                        <p:tgtEl>
                                          <p:spTgt spid="121"/>
                                        </p:tgtEl>
                                      </p:cBhvr>
                                    </p:animEffect>
                                    <p:set>
                                      <p:cBhvr>
                                        <p:cTn id="83" dur="1" fill="hold">
                                          <p:stCondLst>
                                            <p:cond delay="499"/>
                                          </p:stCondLst>
                                        </p:cTn>
                                        <p:tgtEl>
                                          <p:spTgt spid="121"/>
                                        </p:tgtEl>
                                        <p:attrNameLst>
                                          <p:attrName>style.visibility</p:attrName>
                                        </p:attrNameLst>
                                      </p:cBhvr>
                                      <p:to>
                                        <p:strVal val="hidden"/>
                                      </p:to>
                                    </p:set>
                                  </p:childTnLst>
                                </p:cTn>
                              </p:par>
                              <p:par>
                                <p:cTn id="84" presetID="10" presetClass="entr" presetSubtype="0" fill="hold" nodeType="withEffect">
                                  <p:stCondLst>
                                    <p:cond delay="3000"/>
                                  </p:stCondLst>
                                  <p:childTnLst>
                                    <p:set>
                                      <p:cBhvr>
                                        <p:cTn id="85" dur="1" fill="hold">
                                          <p:stCondLst>
                                            <p:cond delay="0"/>
                                          </p:stCondLst>
                                        </p:cTn>
                                        <p:tgtEl>
                                          <p:spTgt spid="106"/>
                                        </p:tgtEl>
                                        <p:attrNameLst>
                                          <p:attrName>style.visibility</p:attrName>
                                        </p:attrNameLst>
                                      </p:cBhvr>
                                      <p:to>
                                        <p:strVal val="visible"/>
                                      </p:to>
                                    </p:set>
                                    <p:animEffect transition="in" filter="fade">
                                      <p:cBhvr>
                                        <p:cTn id="86" dur="500"/>
                                        <p:tgtEl>
                                          <p:spTgt spid="106"/>
                                        </p:tgtEl>
                                      </p:cBhvr>
                                    </p:animEffect>
                                  </p:childTnLst>
                                </p:cTn>
                              </p:par>
                              <p:par>
                                <p:cTn id="87" presetID="22" presetClass="entr" presetSubtype="4" fill="hold" grpId="0" nodeType="withEffect">
                                  <p:stCondLst>
                                    <p:cond delay="3000"/>
                                  </p:stCondLst>
                                  <p:childTnLst>
                                    <p:set>
                                      <p:cBhvr>
                                        <p:cTn id="88" dur="1" fill="hold">
                                          <p:stCondLst>
                                            <p:cond delay="0"/>
                                          </p:stCondLst>
                                        </p:cTn>
                                        <p:tgtEl>
                                          <p:spTgt spid="112"/>
                                        </p:tgtEl>
                                        <p:attrNameLst>
                                          <p:attrName>style.visibility</p:attrName>
                                        </p:attrNameLst>
                                      </p:cBhvr>
                                      <p:to>
                                        <p:strVal val="visible"/>
                                      </p:to>
                                    </p:set>
                                    <p:animEffect transition="in" filter="wipe(down)">
                                      <p:cBhvr>
                                        <p:cTn id="89"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9" grpId="0" animBg="1"/>
      <p:bldP spid="110" grpId="0" animBg="1"/>
      <p:bldP spid="111" grpId="0" animBg="1"/>
      <p:bldP spid="112" grpId="0" animBg="1"/>
      <p:bldP spid="113" grpId="0"/>
      <p:bldP spid="116" grpId="0" animBg="1"/>
      <p:bldP spid="117" grpId="0" animBg="1"/>
      <p:bldP spid="117" grpId="1" animBg="1"/>
      <p:bldP spid="117"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Recovery Manager</a:t>
            </a:r>
            <a:endParaRPr lang="en-US" dirty="0"/>
          </a:p>
        </p:txBody>
      </p:sp>
      <p:sp>
        <p:nvSpPr>
          <p:cNvPr id="3" name="Right Triangle 2"/>
          <p:cNvSpPr/>
          <p:nvPr/>
        </p:nvSpPr>
        <p:spPr bwMode="auto">
          <a:xfrm flipH="1" flipV="1">
            <a:off x="402371" y="2214661"/>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4" name="Trapezoid 3"/>
          <p:cNvSpPr/>
          <p:nvPr/>
        </p:nvSpPr>
        <p:spPr bwMode="auto">
          <a:xfrm rot="16200000">
            <a:off x="501972" y="1625354"/>
            <a:ext cx="4741729"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Protect </a:t>
            </a:r>
            <a:r>
              <a:rPr lang="en-US" sz="1600" dirty="0">
                <a:solidFill>
                  <a:srgbClr val="EFEFEF"/>
                </a:solidFill>
                <a:cs typeface="Segoe UI" pitchFamily="34" charset="0"/>
              </a:rPr>
              <a:t>important services </a:t>
            </a:r>
            <a:r>
              <a:rPr lang="en-US" sz="1600" dirty="0" smtClean="0">
                <a:solidFill>
                  <a:srgbClr val="EFEFEF"/>
                </a:solidFill>
                <a:cs typeface="Segoe UI" pitchFamily="34" charset="0"/>
              </a:rPr>
              <a:t>by</a:t>
            </a:r>
            <a:br>
              <a:rPr lang="en-US" sz="1600" dirty="0" smtClean="0">
                <a:solidFill>
                  <a:srgbClr val="EFEFEF"/>
                </a:solidFill>
                <a:cs typeface="Segoe UI" pitchFamily="34" charset="0"/>
              </a:rPr>
            </a:br>
            <a:r>
              <a:rPr lang="en-US" sz="1600" dirty="0" smtClean="0">
                <a:solidFill>
                  <a:srgbClr val="EFEFEF"/>
                </a:solidFill>
                <a:cs typeface="Segoe UI" pitchFamily="34" charset="0"/>
              </a:rPr>
              <a:t>coordinating replication </a:t>
            </a:r>
            <a:r>
              <a:rPr lang="en-US" sz="1600" dirty="0">
                <a:solidFill>
                  <a:srgbClr val="EFEFEF"/>
                </a:solidFill>
                <a:cs typeface="Segoe UI" pitchFamily="34" charset="0"/>
              </a:rPr>
              <a:t>and recovery </a:t>
            </a:r>
            <a:r>
              <a:rPr lang="en-US" sz="1600" dirty="0" smtClean="0">
                <a:solidFill>
                  <a:srgbClr val="EFEFEF"/>
                </a:solidFill>
                <a:cs typeface="Segoe UI" pitchFamily="34" charset="0"/>
              </a:rPr>
              <a:t>of VMM-managed private clouds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Automates replication of VMs within clouds between sites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Hyper-V Replica provides replication, orchestrated by Hyper-V Recovery Manager</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Can be used for planned, unplanned and testing failover between sites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Integrate with scripts for customization of recovery plans</a:t>
            </a:r>
            <a:endParaRPr lang="en-US" sz="1600" dirty="0">
              <a:solidFill>
                <a:srgbClr val="EFEFEF"/>
              </a:solidFill>
              <a:cs typeface="Segoe UI" pitchFamily="34" charset="0"/>
            </a:endParaRPr>
          </a:p>
        </p:txBody>
      </p:sp>
      <p:sp>
        <p:nvSpPr>
          <p:cNvPr id="5" name="Rectangle 4"/>
          <p:cNvSpPr/>
          <p:nvPr/>
        </p:nvSpPr>
        <p:spPr>
          <a:xfrm>
            <a:off x="402370" y="1224062"/>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kern="0" dirty="0">
                <a:solidFill>
                  <a:srgbClr val="FFFFFF"/>
                </a:solidFill>
                <a:latin typeface="Segoe UI Light"/>
              </a:rPr>
              <a:t>Orchestrate protection and recovery of private clouds</a:t>
            </a:r>
            <a:endParaRPr lang="en-US" sz="2400" kern="0" dirty="0">
              <a:solidFill>
                <a:srgbClr val="FFFFFF"/>
              </a:solidFill>
            </a:endParaRPr>
          </a:p>
        </p:txBody>
      </p:sp>
      <p:cxnSp>
        <p:nvCxnSpPr>
          <p:cNvPr id="6" name="Straight Connector 5"/>
          <p:cNvCxnSpPr>
            <a:stCxn id="29" idx="0"/>
          </p:cNvCxnSpPr>
          <p:nvPr/>
        </p:nvCxnSpPr>
        <p:spPr>
          <a:xfrm flipV="1">
            <a:off x="6099723" y="2671941"/>
            <a:ext cx="1248638" cy="1685522"/>
          </a:xfrm>
          <a:prstGeom prst="line">
            <a:avLst/>
          </a:prstGeom>
          <a:ln w="28575">
            <a:solidFill>
              <a:srgbClr val="F7A809"/>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9969299" y="2671941"/>
            <a:ext cx="1131152" cy="1685522"/>
          </a:xfrm>
          <a:prstGeom prst="line">
            <a:avLst/>
          </a:prstGeom>
          <a:ln w="28575">
            <a:solidFill>
              <a:srgbClr val="F7A809"/>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Freeform 110"/>
          <p:cNvSpPr>
            <a:spLocks/>
          </p:cNvSpPr>
          <p:nvPr/>
        </p:nvSpPr>
        <p:spPr bwMode="auto">
          <a:xfrm>
            <a:off x="8398879" y="5460909"/>
            <a:ext cx="530459" cy="283911"/>
          </a:xfrm>
          <a:custGeom>
            <a:avLst/>
            <a:gdLst/>
            <a:ahLst/>
            <a:cxnLst>
              <a:cxn ang="0">
                <a:pos x="149" y="147"/>
              </a:cxn>
              <a:cxn ang="0">
                <a:pos x="160" y="199"/>
              </a:cxn>
              <a:cxn ang="0">
                <a:pos x="0" y="100"/>
              </a:cxn>
              <a:cxn ang="0">
                <a:pos x="160" y="0"/>
              </a:cxn>
              <a:cxn ang="0">
                <a:pos x="149" y="52"/>
              </a:cxn>
              <a:cxn ang="0">
                <a:pos x="893" y="52"/>
              </a:cxn>
              <a:cxn ang="0">
                <a:pos x="883" y="0"/>
              </a:cxn>
              <a:cxn ang="0">
                <a:pos x="1042" y="100"/>
              </a:cxn>
              <a:cxn ang="0">
                <a:pos x="883" y="199"/>
              </a:cxn>
              <a:cxn ang="0">
                <a:pos x="893" y="147"/>
              </a:cxn>
              <a:cxn ang="0">
                <a:pos x="149" y="147"/>
              </a:cxn>
            </a:cxnLst>
            <a:rect l="0" t="0" r="r" b="b"/>
            <a:pathLst>
              <a:path w="1042" h="199">
                <a:moveTo>
                  <a:pt x="149" y="147"/>
                </a:moveTo>
                <a:lnTo>
                  <a:pt x="160" y="199"/>
                </a:lnTo>
                <a:lnTo>
                  <a:pt x="0" y="100"/>
                </a:lnTo>
                <a:lnTo>
                  <a:pt x="160" y="0"/>
                </a:lnTo>
                <a:lnTo>
                  <a:pt x="149" y="52"/>
                </a:lnTo>
                <a:lnTo>
                  <a:pt x="893" y="52"/>
                </a:lnTo>
                <a:lnTo>
                  <a:pt x="883" y="0"/>
                </a:lnTo>
                <a:lnTo>
                  <a:pt x="1042" y="100"/>
                </a:lnTo>
                <a:lnTo>
                  <a:pt x="883" y="199"/>
                </a:lnTo>
                <a:lnTo>
                  <a:pt x="893" y="147"/>
                </a:lnTo>
                <a:lnTo>
                  <a:pt x="149" y="147"/>
                </a:lnTo>
                <a:close/>
              </a:path>
            </a:pathLst>
          </a:custGeom>
          <a:solidFill>
            <a:srgbClr val="F7A809"/>
          </a:solidFill>
          <a:ln w="9525">
            <a:noFill/>
            <a:round/>
            <a:headEnd/>
            <a:tailEnd/>
          </a:ln>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9" name="TextBox 8"/>
          <p:cNvSpPr txBox="1"/>
          <p:nvPr/>
        </p:nvSpPr>
        <p:spPr>
          <a:xfrm>
            <a:off x="8086499" y="5653260"/>
            <a:ext cx="1167866" cy="572464"/>
          </a:xfrm>
          <a:prstGeom prst="rect">
            <a:avLst/>
          </a:prstGeom>
          <a:noFill/>
        </p:spPr>
        <p:txBody>
          <a:bodyPr wrap="square" lIns="182880" tIns="146304" rIns="182880" bIns="146304" rtlCol="0">
            <a:spAutoFit/>
          </a:bodyPr>
          <a:lstStyle/>
          <a:p>
            <a:pPr algn="ctr">
              <a:lnSpc>
                <a:spcPct val="90000"/>
              </a:lnSpc>
            </a:pPr>
            <a:r>
              <a:rPr lang="en-US" sz="1000" b="1" dirty="0" smtClean="0">
                <a:gradFill>
                  <a:gsLst>
                    <a:gs pos="50459">
                      <a:schemeClr val="tx1"/>
                    </a:gs>
                    <a:gs pos="30000">
                      <a:schemeClr val="tx1"/>
                    </a:gs>
                  </a:gsLst>
                  <a:lin ang="5400000" scaled="0"/>
                </a:gradFill>
                <a:latin typeface="+mn-lt"/>
              </a:rPr>
              <a:t>Replication Channel</a:t>
            </a:r>
          </a:p>
        </p:txBody>
      </p:sp>
      <p:sp>
        <p:nvSpPr>
          <p:cNvPr id="10" name="Freeform 28"/>
          <p:cNvSpPr>
            <a:spLocks noChangeAspect="1" noEditPoints="1"/>
          </p:cNvSpPr>
          <p:nvPr/>
        </p:nvSpPr>
        <p:spPr bwMode="gray">
          <a:xfrm>
            <a:off x="6847836" y="5028357"/>
            <a:ext cx="1455137" cy="1227499"/>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00317B"/>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11" name="Freeform 10"/>
          <p:cNvSpPr/>
          <p:nvPr/>
        </p:nvSpPr>
        <p:spPr bwMode="auto">
          <a:xfrm>
            <a:off x="6842162" y="5033151"/>
            <a:ext cx="1461028" cy="1220359"/>
          </a:xfrm>
          <a:custGeom>
            <a:avLst/>
            <a:gdLst>
              <a:gd name="connsiteX0" fmla="*/ 0 w 1431132"/>
              <a:gd name="connsiteY0" fmla="*/ 228600 h 1195388"/>
              <a:gd name="connsiteX1" fmla="*/ 0 w 1431132"/>
              <a:gd name="connsiteY1" fmla="*/ 1023938 h 1195388"/>
              <a:gd name="connsiteX2" fmla="*/ 545307 w 1431132"/>
              <a:gd name="connsiteY2" fmla="*/ 1195388 h 1195388"/>
              <a:gd name="connsiteX3" fmla="*/ 912019 w 1431132"/>
              <a:gd name="connsiteY3" fmla="*/ 988219 h 1195388"/>
              <a:gd name="connsiteX4" fmla="*/ 954882 w 1431132"/>
              <a:gd name="connsiteY4" fmla="*/ 995363 h 1195388"/>
              <a:gd name="connsiteX5" fmla="*/ 1209675 w 1431132"/>
              <a:gd name="connsiteY5" fmla="*/ 852488 h 1195388"/>
              <a:gd name="connsiteX6" fmla="*/ 1250157 w 1431132"/>
              <a:gd name="connsiteY6" fmla="*/ 859632 h 1195388"/>
              <a:gd name="connsiteX7" fmla="*/ 1431132 w 1431132"/>
              <a:gd name="connsiteY7" fmla="*/ 745332 h 1195388"/>
              <a:gd name="connsiteX8" fmla="*/ 1431132 w 1431132"/>
              <a:gd name="connsiteY8" fmla="*/ 373857 h 1195388"/>
              <a:gd name="connsiteX9" fmla="*/ 1254919 w 1431132"/>
              <a:gd name="connsiteY9" fmla="*/ 276225 h 1195388"/>
              <a:gd name="connsiteX10" fmla="*/ 1204913 w 1431132"/>
              <a:gd name="connsiteY10" fmla="*/ 290513 h 1195388"/>
              <a:gd name="connsiteX11" fmla="*/ 981075 w 1431132"/>
              <a:gd name="connsiteY11" fmla="*/ 166688 h 1195388"/>
              <a:gd name="connsiteX12" fmla="*/ 907257 w 1431132"/>
              <a:gd name="connsiteY12" fmla="*/ 190500 h 1195388"/>
              <a:gd name="connsiteX13" fmla="*/ 561975 w 1431132"/>
              <a:gd name="connsiteY13" fmla="*/ 0 h 1195388"/>
              <a:gd name="connsiteX14" fmla="*/ 33338 w 1431132"/>
              <a:gd name="connsiteY14" fmla="*/ 164307 h 1195388"/>
              <a:gd name="connsiteX15" fmla="*/ 0 w 1431132"/>
              <a:gd name="connsiteY15" fmla="*/ 228600 h 119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132" h="1195388">
                <a:moveTo>
                  <a:pt x="0" y="228600"/>
                </a:moveTo>
                <a:lnTo>
                  <a:pt x="0" y="1023938"/>
                </a:lnTo>
                <a:lnTo>
                  <a:pt x="545307" y="1195388"/>
                </a:lnTo>
                <a:lnTo>
                  <a:pt x="912019" y="988219"/>
                </a:lnTo>
                <a:lnTo>
                  <a:pt x="954882" y="995363"/>
                </a:lnTo>
                <a:lnTo>
                  <a:pt x="1209675" y="852488"/>
                </a:lnTo>
                <a:lnTo>
                  <a:pt x="1250157" y="859632"/>
                </a:lnTo>
                <a:lnTo>
                  <a:pt x="1431132" y="745332"/>
                </a:lnTo>
                <a:lnTo>
                  <a:pt x="1431132" y="373857"/>
                </a:lnTo>
                <a:lnTo>
                  <a:pt x="1254919" y="276225"/>
                </a:lnTo>
                <a:lnTo>
                  <a:pt x="1204913" y="290513"/>
                </a:lnTo>
                <a:lnTo>
                  <a:pt x="981075" y="166688"/>
                </a:lnTo>
                <a:lnTo>
                  <a:pt x="907257" y="190500"/>
                </a:lnTo>
                <a:lnTo>
                  <a:pt x="561975" y="0"/>
                </a:lnTo>
                <a:lnTo>
                  <a:pt x="33338" y="164307"/>
                </a:lnTo>
                <a:lnTo>
                  <a:pt x="0" y="228600"/>
                </a:lnTo>
                <a:close/>
              </a:path>
            </a:pathLst>
          </a:custGeom>
          <a:noFill/>
          <a:ln w="19050">
            <a:solidFill>
              <a:srgbClr val="F7A809"/>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50459">
                    <a:schemeClr val="tx1"/>
                  </a:gs>
                  <a:gs pos="30000">
                    <a:schemeClr val="tx1"/>
                  </a:gs>
                </a:gsLst>
                <a:lin ang="5400000" scaled="0"/>
              </a:gradFill>
            </a:endParaRPr>
          </a:p>
        </p:txBody>
      </p:sp>
      <p:sp>
        <p:nvSpPr>
          <p:cNvPr id="12" name="TextBox 11"/>
          <p:cNvSpPr txBox="1"/>
          <p:nvPr/>
        </p:nvSpPr>
        <p:spPr>
          <a:xfrm>
            <a:off x="6842162" y="6186299"/>
            <a:ext cx="1367191" cy="461665"/>
          </a:xfrm>
          <a:prstGeom prst="rect">
            <a:avLst/>
          </a:prstGeom>
          <a:noFill/>
        </p:spPr>
        <p:txBody>
          <a:bodyPr wrap="square" lIns="182880" tIns="146304" rIns="182880" bIns="146304" rtlCol="0">
            <a:spAutoFit/>
          </a:bodyPr>
          <a:lstStyle/>
          <a:p>
            <a:pPr algn="ctr">
              <a:lnSpc>
                <a:spcPct val="90000"/>
              </a:lnSpc>
            </a:pPr>
            <a:r>
              <a:rPr lang="en-US" sz="1200" b="1" spc="-50" dirty="0" smtClean="0">
                <a:gradFill>
                  <a:gsLst>
                    <a:gs pos="50459">
                      <a:schemeClr val="tx1"/>
                    </a:gs>
                    <a:gs pos="30000">
                      <a:schemeClr val="tx1"/>
                    </a:gs>
                  </a:gsLst>
                  <a:lin ang="5400000" scaled="0"/>
                </a:gradFill>
                <a:latin typeface="+mn-lt"/>
              </a:rPr>
              <a:t>Datacenter 1</a:t>
            </a:r>
          </a:p>
        </p:txBody>
      </p:sp>
      <p:sp>
        <p:nvSpPr>
          <p:cNvPr id="13" name="TextBox 12"/>
          <p:cNvSpPr txBox="1"/>
          <p:nvPr/>
        </p:nvSpPr>
        <p:spPr>
          <a:xfrm>
            <a:off x="8642691" y="3760543"/>
            <a:ext cx="2072996" cy="440890"/>
          </a:xfrm>
          <a:prstGeom prst="rect">
            <a:avLst/>
          </a:prstGeom>
          <a:noFill/>
        </p:spPr>
        <p:txBody>
          <a:bodyPr wrap="square" lIns="182880" tIns="146304" rIns="182880" bIns="146304" rtlCol="0">
            <a:spAutoFit/>
          </a:bodyPr>
          <a:lstStyle/>
          <a:p>
            <a:pPr algn="ctr">
              <a:lnSpc>
                <a:spcPct val="90000"/>
              </a:lnSpc>
            </a:pPr>
            <a:r>
              <a:rPr lang="en-US" sz="1050" b="1" spc="-50" dirty="0" smtClean="0">
                <a:gradFill>
                  <a:gsLst>
                    <a:gs pos="50459">
                      <a:schemeClr val="tx1"/>
                    </a:gs>
                    <a:gs pos="30000">
                      <a:schemeClr val="tx1"/>
                    </a:gs>
                  </a:gsLst>
                  <a:lin ang="5400000" scaled="0"/>
                </a:gradFill>
                <a:latin typeface="+mn-lt"/>
              </a:rPr>
              <a:t>LOB cloud/Dev-test</a:t>
            </a:r>
          </a:p>
        </p:txBody>
      </p:sp>
      <p:sp>
        <p:nvSpPr>
          <p:cNvPr id="14" name="TextBox 13"/>
          <p:cNvSpPr txBox="1"/>
          <p:nvPr/>
        </p:nvSpPr>
        <p:spPr>
          <a:xfrm>
            <a:off x="6595070" y="3760543"/>
            <a:ext cx="2056312" cy="440890"/>
          </a:xfrm>
          <a:prstGeom prst="rect">
            <a:avLst/>
          </a:prstGeom>
          <a:noFill/>
        </p:spPr>
        <p:txBody>
          <a:bodyPr wrap="square" lIns="182880" tIns="146304" rIns="182880" bIns="146304" rtlCol="0">
            <a:spAutoFit/>
          </a:bodyPr>
          <a:lstStyle/>
          <a:p>
            <a:pPr algn="ctr">
              <a:lnSpc>
                <a:spcPct val="90000"/>
              </a:lnSpc>
            </a:pPr>
            <a:r>
              <a:rPr lang="en-US" sz="1050" b="1" spc="-50" dirty="0" smtClean="0">
                <a:gradFill>
                  <a:gsLst>
                    <a:gs pos="50459">
                      <a:schemeClr val="tx1"/>
                    </a:gs>
                    <a:gs pos="30000">
                      <a:schemeClr val="tx1"/>
                    </a:gs>
                  </a:gsLst>
                  <a:lin ang="5400000" scaled="0"/>
                </a:gradFill>
                <a:latin typeface="+mn-lt"/>
              </a:rPr>
              <a:t>LOB cloud/Dev-test</a:t>
            </a:r>
          </a:p>
        </p:txBody>
      </p:sp>
      <p:sp>
        <p:nvSpPr>
          <p:cNvPr id="15" name="Freeform 10"/>
          <p:cNvSpPr>
            <a:spLocks noChangeAspect="1"/>
          </p:cNvSpPr>
          <p:nvPr/>
        </p:nvSpPr>
        <p:spPr bwMode="auto">
          <a:xfrm>
            <a:off x="7023895" y="4166634"/>
            <a:ext cx="1204886" cy="747858"/>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solidFill>
            <a:schemeClr val="tx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16" name="Freeform 10"/>
          <p:cNvSpPr>
            <a:spLocks noChangeAspect="1"/>
          </p:cNvSpPr>
          <p:nvPr/>
        </p:nvSpPr>
        <p:spPr bwMode="auto">
          <a:xfrm>
            <a:off x="9055612" y="4166634"/>
            <a:ext cx="1204886" cy="747858"/>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solidFill>
            <a:schemeClr val="tx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17" name="Freeform 24"/>
          <p:cNvSpPr>
            <a:spLocks noChangeAspect="1" noEditPoints="1"/>
          </p:cNvSpPr>
          <p:nvPr/>
        </p:nvSpPr>
        <p:spPr bwMode="black">
          <a:xfrm>
            <a:off x="9282016" y="4317781"/>
            <a:ext cx="720950" cy="55686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18" name="Freeform 24"/>
          <p:cNvSpPr>
            <a:spLocks noChangeAspect="1" noEditPoints="1"/>
          </p:cNvSpPr>
          <p:nvPr/>
        </p:nvSpPr>
        <p:spPr bwMode="black">
          <a:xfrm>
            <a:off x="7252780" y="4317277"/>
            <a:ext cx="720950" cy="55686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19" name="Freeform 18"/>
          <p:cNvSpPr/>
          <p:nvPr/>
        </p:nvSpPr>
        <p:spPr bwMode="auto">
          <a:xfrm>
            <a:off x="8271462" y="4707054"/>
            <a:ext cx="717147" cy="90953"/>
          </a:xfrm>
          <a:custGeom>
            <a:avLst/>
            <a:gdLst>
              <a:gd name="connsiteX0" fmla="*/ 0 w 2381250"/>
              <a:gd name="connsiteY0" fmla="*/ 0 h 0"/>
              <a:gd name="connsiteX1" fmla="*/ 2381250 w 2381250"/>
              <a:gd name="connsiteY1" fmla="*/ 0 h 0"/>
            </a:gdLst>
            <a:ahLst/>
            <a:cxnLst>
              <a:cxn ang="0">
                <a:pos x="connsiteX0" y="connsiteY0"/>
              </a:cxn>
              <a:cxn ang="0">
                <a:pos x="connsiteX1" y="connsiteY1"/>
              </a:cxn>
            </a:cxnLst>
            <a:rect l="l" t="t" r="r" b="b"/>
            <a:pathLst>
              <a:path w="2381250">
                <a:moveTo>
                  <a:pt x="0" y="0"/>
                </a:moveTo>
                <a:lnTo>
                  <a:pt x="2381250" y="0"/>
                </a:lnTo>
              </a:path>
            </a:pathLst>
          </a:custGeom>
          <a:noFill/>
          <a:ln w="28575">
            <a:solidFill>
              <a:srgbClr val="F7A80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gradFill>
                <a:gsLst>
                  <a:gs pos="50459">
                    <a:schemeClr val="tx1"/>
                  </a:gs>
                  <a:gs pos="30000">
                    <a:schemeClr val="tx1"/>
                  </a:gs>
                </a:gsLst>
                <a:lin ang="5400000" scaled="0"/>
              </a:gradFill>
            </a:endParaRPr>
          </a:p>
        </p:txBody>
      </p:sp>
      <p:sp>
        <p:nvSpPr>
          <p:cNvPr id="20" name="TextBox 19"/>
          <p:cNvSpPr txBox="1"/>
          <p:nvPr/>
        </p:nvSpPr>
        <p:spPr>
          <a:xfrm>
            <a:off x="8098615" y="4314089"/>
            <a:ext cx="1057651" cy="440890"/>
          </a:xfrm>
          <a:prstGeom prst="rect">
            <a:avLst/>
          </a:prstGeom>
          <a:noFill/>
        </p:spPr>
        <p:txBody>
          <a:bodyPr wrap="square" lIns="182880" tIns="146304" rIns="182880" bIns="146304" rtlCol="0">
            <a:spAutoFit/>
          </a:bodyPr>
          <a:lstStyle/>
          <a:p>
            <a:pPr algn="ctr">
              <a:lnSpc>
                <a:spcPct val="90000"/>
              </a:lnSpc>
            </a:pPr>
            <a:r>
              <a:rPr lang="en-US" sz="1050" b="1" spc="-50" dirty="0" smtClean="0">
                <a:gradFill>
                  <a:gsLst>
                    <a:gs pos="50459">
                      <a:schemeClr val="tx1"/>
                    </a:gs>
                    <a:gs pos="30000">
                      <a:schemeClr val="tx1"/>
                    </a:gs>
                  </a:gsLst>
                  <a:lin ang="5400000" scaled="0"/>
                </a:gradFill>
                <a:latin typeface="+mn-lt"/>
              </a:rPr>
              <a:t>Failover</a:t>
            </a:r>
          </a:p>
        </p:txBody>
      </p:sp>
      <p:sp>
        <p:nvSpPr>
          <p:cNvPr id="21" name="Freeform 28"/>
          <p:cNvSpPr>
            <a:spLocks noChangeAspect="1" noEditPoints="1"/>
          </p:cNvSpPr>
          <p:nvPr/>
        </p:nvSpPr>
        <p:spPr bwMode="gray">
          <a:xfrm flipH="1">
            <a:off x="9024609" y="5028357"/>
            <a:ext cx="1455137" cy="1227499"/>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00317B"/>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22" name="Freeform 21"/>
          <p:cNvSpPr/>
          <p:nvPr/>
        </p:nvSpPr>
        <p:spPr bwMode="auto">
          <a:xfrm flipH="1">
            <a:off x="9024392" y="5033151"/>
            <a:ext cx="1461028" cy="1220359"/>
          </a:xfrm>
          <a:custGeom>
            <a:avLst/>
            <a:gdLst>
              <a:gd name="connsiteX0" fmla="*/ 0 w 1431132"/>
              <a:gd name="connsiteY0" fmla="*/ 228600 h 1195388"/>
              <a:gd name="connsiteX1" fmla="*/ 0 w 1431132"/>
              <a:gd name="connsiteY1" fmla="*/ 1023938 h 1195388"/>
              <a:gd name="connsiteX2" fmla="*/ 545307 w 1431132"/>
              <a:gd name="connsiteY2" fmla="*/ 1195388 h 1195388"/>
              <a:gd name="connsiteX3" fmla="*/ 912019 w 1431132"/>
              <a:gd name="connsiteY3" fmla="*/ 988219 h 1195388"/>
              <a:gd name="connsiteX4" fmla="*/ 954882 w 1431132"/>
              <a:gd name="connsiteY4" fmla="*/ 995363 h 1195388"/>
              <a:gd name="connsiteX5" fmla="*/ 1209675 w 1431132"/>
              <a:gd name="connsiteY5" fmla="*/ 852488 h 1195388"/>
              <a:gd name="connsiteX6" fmla="*/ 1250157 w 1431132"/>
              <a:gd name="connsiteY6" fmla="*/ 859632 h 1195388"/>
              <a:gd name="connsiteX7" fmla="*/ 1431132 w 1431132"/>
              <a:gd name="connsiteY7" fmla="*/ 745332 h 1195388"/>
              <a:gd name="connsiteX8" fmla="*/ 1431132 w 1431132"/>
              <a:gd name="connsiteY8" fmla="*/ 373857 h 1195388"/>
              <a:gd name="connsiteX9" fmla="*/ 1254919 w 1431132"/>
              <a:gd name="connsiteY9" fmla="*/ 276225 h 1195388"/>
              <a:gd name="connsiteX10" fmla="*/ 1204913 w 1431132"/>
              <a:gd name="connsiteY10" fmla="*/ 290513 h 1195388"/>
              <a:gd name="connsiteX11" fmla="*/ 981075 w 1431132"/>
              <a:gd name="connsiteY11" fmla="*/ 166688 h 1195388"/>
              <a:gd name="connsiteX12" fmla="*/ 907257 w 1431132"/>
              <a:gd name="connsiteY12" fmla="*/ 190500 h 1195388"/>
              <a:gd name="connsiteX13" fmla="*/ 561975 w 1431132"/>
              <a:gd name="connsiteY13" fmla="*/ 0 h 1195388"/>
              <a:gd name="connsiteX14" fmla="*/ 33338 w 1431132"/>
              <a:gd name="connsiteY14" fmla="*/ 164307 h 1195388"/>
              <a:gd name="connsiteX15" fmla="*/ 0 w 1431132"/>
              <a:gd name="connsiteY15" fmla="*/ 228600 h 119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132" h="1195388">
                <a:moveTo>
                  <a:pt x="0" y="228600"/>
                </a:moveTo>
                <a:lnTo>
                  <a:pt x="0" y="1023938"/>
                </a:lnTo>
                <a:lnTo>
                  <a:pt x="545307" y="1195388"/>
                </a:lnTo>
                <a:lnTo>
                  <a:pt x="912019" y="988219"/>
                </a:lnTo>
                <a:lnTo>
                  <a:pt x="954882" y="995363"/>
                </a:lnTo>
                <a:lnTo>
                  <a:pt x="1209675" y="852488"/>
                </a:lnTo>
                <a:lnTo>
                  <a:pt x="1250157" y="859632"/>
                </a:lnTo>
                <a:lnTo>
                  <a:pt x="1431132" y="745332"/>
                </a:lnTo>
                <a:lnTo>
                  <a:pt x="1431132" y="373857"/>
                </a:lnTo>
                <a:lnTo>
                  <a:pt x="1254919" y="276225"/>
                </a:lnTo>
                <a:lnTo>
                  <a:pt x="1204913" y="290513"/>
                </a:lnTo>
                <a:lnTo>
                  <a:pt x="981075" y="166688"/>
                </a:lnTo>
                <a:lnTo>
                  <a:pt x="907257" y="190500"/>
                </a:lnTo>
                <a:lnTo>
                  <a:pt x="561975" y="0"/>
                </a:lnTo>
                <a:lnTo>
                  <a:pt x="33338" y="164307"/>
                </a:lnTo>
                <a:lnTo>
                  <a:pt x="0" y="228600"/>
                </a:lnTo>
                <a:close/>
              </a:path>
            </a:pathLst>
          </a:custGeom>
          <a:noFill/>
          <a:ln w="19050">
            <a:solidFill>
              <a:srgbClr val="F7A809"/>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50459">
                    <a:schemeClr val="tx1"/>
                  </a:gs>
                  <a:gs pos="30000">
                    <a:schemeClr val="tx1"/>
                  </a:gs>
                </a:gsLst>
                <a:lin ang="5400000" scaled="0"/>
              </a:gradFill>
            </a:endParaRPr>
          </a:p>
        </p:txBody>
      </p:sp>
      <p:sp>
        <p:nvSpPr>
          <p:cNvPr id="23" name="Freeform 127"/>
          <p:cNvSpPr>
            <a:spLocks noChangeAspect="1" noEditPoints="1"/>
          </p:cNvSpPr>
          <p:nvPr/>
        </p:nvSpPr>
        <p:spPr bwMode="auto">
          <a:xfrm flipH="1">
            <a:off x="9522586" y="5343931"/>
            <a:ext cx="752380" cy="580784"/>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400"/>
            <a:endParaRPr lang="en-US" sz="1400" dirty="0">
              <a:gradFill>
                <a:gsLst>
                  <a:gs pos="50459">
                    <a:schemeClr val="tx1"/>
                  </a:gs>
                  <a:gs pos="30000">
                    <a:schemeClr val="tx1"/>
                  </a:gs>
                </a:gsLst>
                <a:lin ang="5400000" scaled="0"/>
              </a:gradFill>
              <a:latin typeface="+mn-lt"/>
            </a:endParaRPr>
          </a:p>
        </p:txBody>
      </p:sp>
      <p:sp>
        <p:nvSpPr>
          <p:cNvPr id="24" name="TextBox 23"/>
          <p:cNvSpPr txBox="1"/>
          <p:nvPr/>
        </p:nvSpPr>
        <p:spPr>
          <a:xfrm>
            <a:off x="9024392" y="6186299"/>
            <a:ext cx="1367191" cy="461665"/>
          </a:xfrm>
          <a:prstGeom prst="rect">
            <a:avLst/>
          </a:prstGeom>
          <a:noFill/>
        </p:spPr>
        <p:txBody>
          <a:bodyPr wrap="square" lIns="182880" tIns="146304" rIns="182880" bIns="146304" rtlCol="0">
            <a:spAutoFit/>
          </a:bodyPr>
          <a:lstStyle/>
          <a:p>
            <a:pPr algn="ctr">
              <a:lnSpc>
                <a:spcPct val="90000"/>
              </a:lnSpc>
            </a:pPr>
            <a:r>
              <a:rPr lang="en-US" sz="1200" b="1" spc="-50" dirty="0" smtClean="0">
                <a:gradFill>
                  <a:gsLst>
                    <a:gs pos="50459">
                      <a:schemeClr val="tx1"/>
                    </a:gs>
                    <a:gs pos="30000">
                      <a:schemeClr val="tx1"/>
                    </a:gs>
                  </a:gsLst>
                  <a:lin ang="5400000" scaled="0"/>
                </a:gradFill>
                <a:latin typeface="+mn-lt"/>
              </a:rPr>
              <a:t>Datacenter 2</a:t>
            </a:r>
          </a:p>
        </p:txBody>
      </p:sp>
      <p:sp>
        <p:nvSpPr>
          <p:cNvPr id="25" name="TextBox 24"/>
          <p:cNvSpPr txBox="1"/>
          <p:nvPr/>
        </p:nvSpPr>
        <p:spPr>
          <a:xfrm rot="18377109">
            <a:off x="5844824" y="3318157"/>
            <a:ext cx="1662633" cy="145424"/>
          </a:xfrm>
          <a:prstGeom prst="rect">
            <a:avLst/>
          </a:prstGeom>
          <a:noFill/>
        </p:spPr>
        <p:txBody>
          <a:bodyPr wrap="square" lIns="0" tIns="0" rIns="0" bIns="0" rtlCol="0">
            <a:spAutoFit/>
          </a:bodyPr>
          <a:lstStyle/>
          <a:p>
            <a:pPr algn="ctr">
              <a:lnSpc>
                <a:spcPct val="90000"/>
              </a:lnSpc>
            </a:pPr>
            <a:r>
              <a:rPr lang="en-US" sz="1050" b="1" dirty="0" smtClean="0">
                <a:gradFill>
                  <a:gsLst>
                    <a:gs pos="50459">
                      <a:schemeClr val="tx1"/>
                    </a:gs>
                    <a:gs pos="30000">
                      <a:schemeClr val="tx1"/>
                    </a:gs>
                  </a:gsLst>
                  <a:lin ang="5400000" scaled="0"/>
                </a:gradFill>
                <a:latin typeface="+mn-lt"/>
              </a:rPr>
              <a:t>Communication channel</a:t>
            </a:r>
          </a:p>
        </p:txBody>
      </p:sp>
      <p:sp>
        <p:nvSpPr>
          <p:cNvPr id="26" name="TextBox 25"/>
          <p:cNvSpPr txBox="1"/>
          <p:nvPr/>
        </p:nvSpPr>
        <p:spPr>
          <a:xfrm rot="3372213">
            <a:off x="9748835" y="3318310"/>
            <a:ext cx="1649411" cy="145424"/>
          </a:xfrm>
          <a:prstGeom prst="rect">
            <a:avLst/>
          </a:prstGeom>
          <a:noFill/>
        </p:spPr>
        <p:txBody>
          <a:bodyPr wrap="square" lIns="0" tIns="0" rIns="0" bIns="0" rtlCol="0">
            <a:spAutoFit/>
          </a:bodyPr>
          <a:lstStyle/>
          <a:p>
            <a:pPr algn="ctr">
              <a:lnSpc>
                <a:spcPct val="90000"/>
              </a:lnSpc>
            </a:pPr>
            <a:r>
              <a:rPr lang="en-US" sz="1050" b="1" dirty="0" smtClean="0">
                <a:gradFill>
                  <a:gsLst>
                    <a:gs pos="50459">
                      <a:schemeClr val="tx1"/>
                    </a:gs>
                    <a:gs pos="30000">
                      <a:schemeClr val="tx1"/>
                    </a:gs>
                  </a:gsLst>
                  <a:lin ang="5400000" scaled="0"/>
                </a:gradFill>
                <a:latin typeface="+mn-lt"/>
              </a:rPr>
              <a:t>Communication channel</a:t>
            </a:r>
          </a:p>
        </p:txBody>
      </p:sp>
      <p:sp>
        <p:nvSpPr>
          <p:cNvPr id="27" name="Oval 26"/>
          <p:cNvSpPr/>
          <p:nvPr/>
        </p:nvSpPr>
        <p:spPr bwMode="auto">
          <a:xfrm>
            <a:off x="6036963" y="4367973"/>
            <a:ext cx="188976" cy="188976"/>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29" name="Rectangle 28"/>
          <p:cNvSpPr/>
          <p:nvPr/>
        </p:nvSpPr>
        <p:spPr bwMode="auto">
          <a:xfrm>
            <a:off x="5279910" y="4357463"/>
            <a:ext cx="1639626" cy="395540"/>
          </a:xfrm>
          <a:prstGeom prst="rect">
            <a:avLst/>
          </a:prstGeom>
          <a:solidFill>
            <a:schemeClr val="bg2"/>
          </a:solidFill>
          <a:ln w="19050">
            <a:solidFill>
              <a:srgbClr val="F7A80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50459">
                    <a:schemeClr val="tx1"/>
                  </a:gs>
                  <a:gs pos="30000">
                    <a:schemeClr val="tx1"/>
                  </a:gs>
                </a:gsLst>
                <a:lin ang="5400000" scaled="0"/>
              </a:gradFill>
            </a:endParaRPr>
          </a:p>
        </p:txBody>
      </p:sp>
      <p:sp>
        <p:nvSpPr>
          <p:cNvPr id="31" name="Oval 30"/>
          <p:cNvSpPr/>
          <p:nvPr/>
        </p:nvSpPr>
        <p:spPr bwMode="auto">
          <a:xfrm>
            <a:off x="11434951" y="4488843"/>
            <a:ext cx="188976" cy="188976"/>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35" name="Freeform 24"/>
          <p:cNvSpPr>
            <a:spLocks noChangeAspect="1" noEditPoints="1"/>
          </p:cNvSpPr>
          <p:nvPr/>
        </p:nvSpPr>
        <p:spPr bwMode="black">
          <a:xfrm>
            <a:off x="8491238" y="4390625"/>
            <a:ext cx="544567" cy="420624"/>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sp>
        <p:nvSpPr>
          <p:cNvPr id="36" name="Freeform 24"/>
          <p:cNvSpPr>
            <a:spLocks noChangeAspect="1" noEditPoints="1"/>
          </p:cNvSpPr>
          <p:nvPr/>
        </p:nvSpPr>
        <p:spPr bwMode="black">
          <a:xfrm>
            <a:off x="7252780" y="4317277"/>
            <a:ext cx="720950" cy="55686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grpSp>
        <p:nvGrpSpPr>
          <p:cNvPr id="37" name="Group 36"/>
          <p:cNvGrpSpPr/>
          <p:nvPr/>
        </p:nvGrpSpPr>
        <p:grpSpPr>
          <a:xfrm>
            <a:off x="7040376" y="4071088"/>
            <a:ext cx="544135" cy="469475"/>
            <a:chOff x="3978700" y="4325634"/>
            <a:chExt cx="544135" cy="469475"/>
          </a:xfrm>
        </p:grpSpPr>
        <p:sp>
          <p:nvSpPr>
            <p:cNvPr id="38" name="Freeform 37"/>
            <p:cNvSpPr/>
            <p:nvPr/>
          </p:nvSpPr>
          <p:spPr bwMode="auto">
            <a:xfrm>
              <a:off x="4019550" y="4368800"/>
              <a:ext cx="450850" cy="419100"/>
            </a:xfrm>
            <a:custGeom>
              <a:avLst/>
              <a:gdLst>
                <a:gd name="connsiteX0" fmla="*/ 0 w 450850"/>
                <a:gd name="connsiteY0" fmla="*/ 419100 h 419100"/>
                <a:gd name="connsiteX1" fmla="*/ 222250 w 450850"/>
                <a:gd name="connsiteY1" fmla="*/ 0 h 419100"/>
                <a:gd name="connsiteX2" fmla="*/ 450850 w 450850"/>
                <a:gd name="connsiteY2" fmla="*/ 400050 h 419100"/>
                <a:gd name="connsiteX3" fmla="*/ 0 w 450850"/>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50850" h="419100">
                  <a:moveTo>
                    <a:pt x="0" y="419100"/>
                  </a:moveTo>
                  <a:lnTo>
                    <a:pt x="222250" y="0"/>
                  </a:lnTo>
                  <a:lnTo>
                    <a:pt x="450850" y="400050"/>
                  </a:lnTo>
                  <a:lnTo>
                    <a:pt x="0" y="419100"/>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39" name="Freeform 16"/>
            <p:cNvSpPr>
              <a:spLocks noEditPoints="1"/>
            </p:cNvSpPr>
            <p:nvPr/>
          </p:nvSpPr>
          <p:spPr bwMode="auto">
            <a:xfrm>
              <a:off x="3978700" y="4325634"/>
              <a:ext cx="544135" cy="469475"/>
            </a:xfrm>
            <a:custGeom>
              <a:avLst/>
              <a:gdLst>
                <a:gd name="T0" fmla="*/ 28 w 364"/>
                <a:gd name="T1" fmla="*/ 314 h 314"/>
                <a:gd name="T2" fmla="*/ 10 w 364"/>
                <a:gd name="T3" fmla="*/ 282 h 314"/>
                <a:gd name="T4" fmla="*/ 164 w 364"/>
                <a:gd name="T5" fmla="*/ 17 h 314"/>
                <a:gd name="T6" fmla="*/ 200 w 364"/>
                <a:gd name="T7" fmla="*/ 17 h 314"/>
                <a:gd name="T8" fmla="*/ 354 w 364"/>
                <a:gd name="T9" fmla="*/ 282 h 314"/>
                <a:gd name="T10" fmla="*/ 336 w 364"/>
                <a:gd name="T11" fmla="*/ 314 h 314"/>
                <a:gd name="T12" fmla="*/ 28 w 364"/>
                <a:gd name="T13" fmla="*/ 314 h 314"/>
                <a:gd name="T14" fmla="*/ 192 w 364"/>
                <a:gd name="T15" fmla="*/ 172 h 314"/>
                <a:gd name="T16" fmla="*/ 200 w 364"/>
                <a:gd name="T17" fmla="*/ 138 h 314"/>
                <a:gd name="T18" fmla="*/ 208 w 364"/>
                <a:gd name="T19" fmla="*/ 94 h 314"/>
                <a:gd name="T20" fmla="*/ 200 w 364"/>
                <a:gd name="T21" fmla="*/ 75 h 314"/>
                <a:gd name="T22" fmla="*/ 182 w 364"/>
                <a:gd name="T23" fmla="*/ 67 h 314"/>
                <a:gd name="T24" fmla="*/ 163 w 364"/>
                <a:gd name="T25" fmla="*/ 75 h 314"/>
                <a:gd name="T26" fmla="*/ 156 w 364"/>
                <a:gd name="T27" fmla="*/ 94 h 314"/>
                <a:gd name="T28" fmla="*/ 163 w 364"/>
                <a:gd name="T29" fmla="*/ 138 h 314"/>
                <a:gd name="T30" fmla="*/ 171 w 364"/>
                <a:gd name="T31" fmla="*/ 172 h 314"/>
                <a:gd name="T32" fmla="*/ 178 w 364"/>
                <a:gd name="T33" fmla="*/ 215 h 314"/>
                <a:gd name="T34" fmla="*/ 185 w 364"/>
                <a:gd name="T35" fmla="*/ 215 h 314"/>
                <a:gd name="T36" fmla="*/ 192 w 364"/>
                <a:gd name="T37" fmla="*/ 172 h 314"/>
                <a:gd name="T38" fmla="*/ 164 w 364"/>
                <a:gd name="T39" fmla="*/ 245 h 314"/>
                <a:gd name="T40" fmla="*/ 157 w 364"/>
                <a:gd name="T41" fmla="*/ 263 h 314"/>
                <a:gd name="T42" fmla="*/ 164 w 364"/>
                <a:gd name="T43" fmla="*/ 281 h 314"/>
                <a:gd name="T44" fmla="*/ 182 w 364"/>
                <a:gd name="T45" fmla="*/ 288 h 314"/>
                <a:gd name="T46" fmla="*/ 200 w 364"/>
                <a:gd name="T47" fmla="*/ 281 h 314"/>
                <a:gd name="T48" fmla="*/ 207 w 364"/>
                <a:gd name="T49" fmla="*/ 263 h 314"/>
                <a:gd name="T50" fmla="*/ 200 w 364"/>
                <a:gd name="T51" fmla="*/ 245 h 314"/>
                <a:gd name="T52" fmla="*/ 182 w 364"/>
                <a:gd name="T53" fmla="*/ 238 h 314"/>
                <a:gd name="T54" fmla="*/ 164 w 364"/>
                <a:gd name="T55"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314">
                  <a:moveTo>
                    <a:pt x="28" y="314"/>
                  </a:moveTo>
                  <a:cubicBezTo>
                    <a:pt x="8" y="314"/>
                    <a:pt x="0" y="300"/>
                    <a:pt x="10" y="282"/>
                  </a:cubicBezTo>
                  <a:cubicBezTo>
                    <a:pt x="164" y="17"/>
                    <a:pt x="164" y="17"/>
                    <a:pt x="164" y="17"/>
                  </a:cubicBezTo>
                  <a:cubicBezTo>
                    <a:pt x="174" y="0"/>
                    <a:pt x="190" y="0"/>
                    <a:pt x="200" y="17"/>
                  </a:cubicBezTo>
                  <a:cubicBezTo>
                    <a:pt x="354" y="282"/>
                    <a:pt x="354" y="282"/>
                    <a:pt x="354" y="282"/>
                  </a:cubicBezTo>
                  <a:cubicBezTo>
                    <a:pt x="364" y="300"/>
                    <a:pt x="356" y="314"/>
                    <a:pt x="336" y="314"/>
                  </a:cubicBezTo>
                  <a:lnTo>
                    <a:pt x="28" y="314"/>
                  </a:lnTo>
                  <a:close/>
                  <a:moveTo>
                    <a:pt x="192" y="172"/>
                  </a:moveTo>
                  <a:cubicBezTo>
                    <a:pt x="200" y="138"/>
                    <a:pt x="200" y="138"/>
                    <a:pt x="200" y="138"/>
                  </a:cubicBezTo>
                  <a:cubicBezTo>
                    <a:pt x="205" y="116"/>
                    <a:pt x="208" y="101"/>
                    <a:pt x="208" y="94"/>
                  </a:cubicBezTo>
                  <a:cubicBezTo>
                    <a:pt x="208" y="86"/>
                    <a:pt x="205" y="80"/>
                    <a:pt x="200" y="75"/>
                  </a:cubicBezTo>
                  <a:cubicBezTo>
                    <a:pt x="195" y="70"/>
                    <a:pt x="189" y="67"/>
                    <a:pt x="182" y="67"/>
                  </a:cubicBezTo>
                  <a:cubicBezTo>
                    <a:pt x="174" y="67"/>
                    <a:pt x="168" y="70"/>
                    <a:pt x="163" y="75"/>
                  </a:cubicBezTo>
                  <a:cubicBezTo>
                    <a:pt x="158" y="80"/>
                    <a:pt x="156" y="86"/>
                    <a:pt x="156" y="94"/>
                  </a:cubicBezTo>
                  <a:cubicBezTo>
                    <a:pt x="156" y="103"/>
                    <a:pt x="158" y="118"/>
                    <a:pt x="163" y="138"/>
                  </a:cubicBezTo>
                  <a:cubicBezTo>
                    <a:pt x="171" y="172"/>
                    <a:pt x="171" y="172"/>
                    <a:pt x="171" y="172"/>
                  </a:cubicBezTo>
                  <a:cubicBezTo>
                    <a:pt x="175" y="189"/>
                    <a:pt x="178" y="203"/>
                    <a:pt x="178" y="215"/>
                  </a:cubicBezTo>
                  <a:cubicBezTo>
                    <a:pt x="185" y="215"/>
                    <a:pt x="185" y="215"/>
                    <a:pt x="185" y="215"/>
                  </a:cubicBezTo>
                  <a:cubicBezTo>
                    <a:pt x="187" y="199"/>
                    <a:pt x="189" y="184"/>
                    <a:pt x="192" y="172"/>
                  </a:cubicBezTo>
                  <a:close/>
                  <a:moveTo>
                    <a:pt x="164" y="245"/>
                  </a:moveTo>
                  <a:cubicBezTo>
                    <a:pt x="159" y="250"/>
                    <a:pt x="157" y="256"/>
                    <a:pt x="157" y="263"/>
                  </a:cubicBezTo>
                  <a:cubicBezTo>
                    <a:pt x="157" y="270"/>
                    <a:pt x="159" y="276"/>
                    <a:pt x="164" y="281"/>
                  </a:cubicBezTo>
                  <a:cubicBezTo>
                    <a:pt x="169" y="286"/>
                    <a:pt x="175" y="288"/>
                    <a:pt x="182" y="288"/>
                  </a:cubicBezTo>
                  <a:cubicBezTo>
                    <a:pt x="189" y="288"/>
                    <a:pt x="195" y="286"/>
                    <a:pt x="200" y="281"/>
                  </a:cubicBezTo>
                  <a:cubicBezTo>
                    <a:pt x="205" y="276"/>
                    <a:pt x="207" y="270"/>
                    <a:pt x="207" y="263"/>
                  </a:cubicBezTo>
                  <a:cubicBezTo>
                    <a:pt x="207" y="256"/>
                    <a:pt x="205" y="250"/>
                    <a:pt x="200" y="245"/>
                  </a:cubicBezTo>
                  <a:cubicBezTo>
                    <a:pt x="195" y="240"/>
                    <a:pt x="189" y="238"/>
                    <a:pt x="182" y="238"/>
                  </a:cubicBezTo>
                  <a:cubicBezTo>
                    <a:pt x="175" y="238"/>
                    <a:pt x="169" y="240"/>
                    <a:pt x="164" y="245"/>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sz="1400" dirty="0">
                <a:gradFill>
                  <a:gsLst>
                    <a:gs pos="50459">
                      <a:schemeClr val="tx1"/>
                    </a:gs>
                    <a:gs pos="30000">
                      <a:schemeClr val="tx1"/>
                    </a:gs>
                  </a:gsLst>
                  <a:lin ang="5400000" scaled="0"/>
                </a:gradFill>
                <a:latin typeface="+mn-lt"/>
              </a:endParaRPr>
            </a:p>
          </p:txBody>
        </p:sp>
      </p:grpSp>
      <p:grpSp>
        <p:nvGrpSpPr>
          <p:cNvPr id="40" name="Group 39"/>
          <p:cNvGrpSpPr/>
          <p:nvPr/>
        </p:nvGrpSpPr>
        <p:grpSpPr>
          <a:xfrm>
            <a:off x="7047759" y="5350491"/>
            <a:ext cx="757237" cy="576592"/>
            <a:chOff x="3664938" y="5605037"/>
            <a:chExt cx="757237" cy="576592"/>
          </a:xfrm>
        </p:grpSpPr>
        <p:grpSp>
          <p:nvGrpSpPr>
            <p:cNvPr id="41" name="Group 40"/>
            <p:cNvGrpSpPr/>
            <p:nvPr/>
          </p:nvGrpSpPr>
          <p:grpSpPr>
            <a:xfrm>
              <a:off x="3664938" y="6007893"/>
              <a:ext cx="757237" cy="173736"/>
              <a:chOff x="3986213" y="6007893"/>
              <a:chExt cx="757237" cy="173736"/>
            </a:xfrm>
          </p:grpSpPr>
          <p:sp>
            <p:nvSpPr>
              <p:cNvPr id="52" name="Freeform 51"/>
              <p:cNvSpPr/>
              <p:nvPr/>
            </p:nvSpPr>
            <p:spPr bwMode="auto">
              <a:xfrm>
                <a:off x="3986213" y="6007893"/>
                <a:ext cx="757237" cy="173736"/>
              </a:xfrm>
              <a:custGeom>
                <a:avLst/>
                <a:gdLst>
                  <a:gd name="connsiteX0" fmla="*/ 0 w 757237"/>
                  <a:gd name="connsiteY0" fmla="*/ 185737 h 185737"/>
                  <a:gd name="connsiteX1" fmla="*/ 0 w 757237"/>
                  <a:gd name="connsiteY1" fmla="*/ 0 h 185737"/>
                  <a:gd name="connsiteX2" fmla="*/ 757237 w 757237"/>
                  <a:gd name="connsiteY2" fmla="*/ 0 h 185737"/>
                  <a:gd name="connsiteX3" fmla="*/ 757237 w 757237"/>
                  <a:gd name="connsiteY3" fmla="*/ 185737 h 185737"/>
                  <a:gd name="connsiteX4" fmla="*/ 0 w 757237"/>
                  <a:gd name="connsiteY4" fmla="*/ 185737 h 18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7" h="185737">
                    <a:moveTo>
                      <a:pt x="0" y="185737"/>
                    </a:moveTo>
                    <a:lnTo>
                      <a:pt x="0" y="0"/>
                    </a:lnTo>
                    <a:lnTo>
                      <a:pt x="757237" y="0"/>
                    </a:lnTo>
                    <a:lnTo>
                      <a:pt x="757237" y="185737"/>
                    </a:lnTo>
                    <a:lnTo>
                      <a:pt x="0" y="185737"/>
                    </a:lnTo>
                    <a:close/>
                  </a:path>
                </a:pathLst>
              </a:custGeom>
              <a:solidFill>
                <a:srgbClr val="FFFFFF"/>
              </a:solidFill>
              <a:ln>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53" name="Freeform 52"/>
              <p:cNvSpPr/>
              <p:nvPr/>
            </p:nvSpPr>
            <p:spPr bwMode="auto">
              <a:xfrm>
                <a:off x="4631531" y="6042004"/>
                <a:ext cx="85725" cy="111918"/>
              </a:xfrm>
              <a:custGeom>
                <a:avLst/>
                <a:gdLst>
                  <a:gd name="connsiteX0" fmla="*/ 0 w 85725"/>
                  <a:gd name="connsiteY0" fmla="*/ 111918 h 111918"/>
                  <a:gd name="connsiteX1" fmla="*/ 0 w 85725"/>
                  <a:gd name="connsiteY1" fmla="*/ 0 h 111918"/>
                  <a:gd name="connsiteX2" fmla="*/ 85725 w 85725"/>
                  <a:gd name="connsiteY2" fmla="*/ 0 h 111918"/>
                  <a:gd name="connsiteX3" fmla="*/ 85725 w 85725"/>
                  <a:gd name="connsiteY3" fmla="*/ 111918 h 111918"/>
                  <a:gd name="connsiteX4" fmla="*/ 0 w 85725"/>
                  <a:gd name="connsiteY4" fmla="*/ 111918 h 1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11918">
                    <a:moveTo>
                      <a:pt x="0" y="111918"/>
                    </a:moveTo>
                    <a:lnTo>
                      <a:pt x="0" y="0"/>
                    </a:lnTo>
                    <a:lnTo>
                      <a:pt x="85725" y="0"/>
                    </a:lnTo>
                    <a:lnTo>
                      <a:pt x="85725" y="111918"/>
                    </a:lnTo>
                    <a:lnTo>
                      <a:pt x="0" y="111918"/>
                    </a:lnTo>
                    <a:close/>
                  </a:path>
                </a:pathLst>
              </a:custGeom>
              <a:solidFill>
                <a:srgbClr val="FFFFFF"/>
              </a:solidFill>
              <a:ln w="6350">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54" name="Oval 53"/>
              <p:cNvSpPr/>
              <p:nvPr/>
            </p:nvSpPr>
            <p:spPr bwMode="auto">
              <a:xfrm>
                <a:off x="4521328" y="6131380"/>
                <a:ext cx="27432" cy="27432"/>
              </a:xfrm>
              <a:prstGeom prst="ellipse">
                <a:avLst/>
              </a:prstGeom>
              <a:solidFill>
                <a:srgbClr val="FFFFFF"/>
              </a:solidFill>
              <a:ln w="3175">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55" name="Rectangle 54"/>
              <p:cNvSpPr/>
              <p:nvPr/>
            </p:nvSpPr>
            <p:spPr bwMode="auto">
              <a:xfrm>
                <a:off x="4405102" y="6133840"/>
                <a:ext cx="91440" cy="18288"/>
              </a:xfrm>
              <a:prstGeom prst="rect">
                <a:avLst/>
              </a:prstGeom>
              <a:solidFill>
                <a:srgbClr val="FFFFFF"/>
              </a:solidFill>
              <a:ln w="3175">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grpSp>
          <p:nvGrpSpPr>
            <p:cNvPr id="42" name="Group 41"/>
            <p:cNvGrpSpPr/>
            <p:nvPr/>
          </p:nvGrpSpPr>
          <p:grpSpPr>
            <a:xfrm>
              <a:off x="3664938" y="5805275"/>
              <a:ext cx="757237" cy="173736"/>
              <a:chOff x="3986213" y="6007893"/>
              <a:chExt cx="757237" cy="173736"/>
            </a:xfrm>
          </p:grpSpPr>
          <p:sp>
            <p:nvSpPr>
              <p:cNvPr id="48" name="Freeform 47"/>
              <p:cNvSpPr/>
              <p:nvPr/>
            </p:nvSpPr>
            <p:spPr bwMode="auto">
              <a:xfrm>
                <a:off x="3986213" y="6007893"/>
                <a:ext cx="757237" cy="173736"/>
              </a:xfrm>
              <a:custGeom>
                <a:avLst/>
                <a:gdLst>
                  <a:gd name="connsiteX0" fmla="*/ 0 w 757237"/>
                  <a:gd name="connsiteY0" fmla="*/ 185737 h 185737"/>
                  <a:gd name="connsiteX1" fmla="*/ 0 w 757237"/>
                  <a:gd name="connsiteY1" fmla="*/ 0 h 185737"/>
                  <a:gd name="connsiteX2" fmla="*/ 757237 w 757237"/>
                  <a:gd name="connsiteY2" fmla="*/ 0 h 185737"/>
                  <a:gd name="connsiteX3" fmla="*/ 757237 w 757237"/>
                  <a:gd name="connsiteY3" fmla="*/ 185737 h 185737"/>
                  <a:gd name="connsiteX4" fmla="*/ 0 w 757237"/>
                  <a:gd name="connsiteY4" fmla="*/ 185737 h 18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7" h="185737">
                    <a:moveTo>
                      <a:pt x="0" y="185737"/>
                    </a:moveTo>
                    <a:lnTo>
                      <a:pt x="0" y="0"/>
                    </a:lnTo>
                    <a:lnTo>
                      <a:pt x="757237" y="0"/>
                    </a:lnTo>
                    <a:lnTo>
                      <a:pt x="757237" y="185737"/>
                    </a:lnTo>
                    <a:lnTo>
                      <a:pt x="0" y="185737"/>
                    </a:lnTo>
                    <a:close/>
                  </a:path>
                </a:pathLst>
              </a:custGeom>
              <a:solidFill>
                <a:srgbClr val="FFFFFF"/>
              </a:solidFill>
              <a:ln>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49" name="Freeform 48"/>
              <p:cNvSpPr/>
              <p:nvPr/>
            </p:nvSpPr>
            <p:spPr bwMode="auto">
              <a:xfrm>
                <a:off x="4631531" y="6042004"/>
                <a:ext cx="85725" cy="111918"/>
              </a:xfrm>
              <a:custGeom>
                <a:avLst/>
                <a:gdLst>
                  <a:gd name="connsiteX0" fmla="*/ 0 w 85725"/>
                  <a:gd name="connsiteY0" fmla="*/ 111918 h 111918"/>
                  <a:gd name="connsiteX1" fmla="*/ 0 w 85725"/>
                  <a:gd name="connsiteY1" fmla="*/ 0 h 111918"/>
                  <a:gd name="connsiteX2" fmla="*/ 85725 w 85725"/>
                  <a:gd name="connsiteY2" fmla="*/ 0 h 111918"/>
                  <a:gd name="connsiteX3" fmla="*/ 85725 w 85725"/>
                  <a:gd name="connsiteY3" fmla="*/ 111918 h 111918"/>
                  <a:gd name="connsiteX4" fmla="*/ 0 w 85725"/>
                  <a:gd name="connsiteY4" fmla="*/ 111918 h 1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11918">
                    <a:moveTo>
                      <a:pt x="0" y="111918"/>
                    </a:moveTo>
                    <a:lnTo>
                      <a:pt x="0" y="0"/>
                    </a:lnTo>
                    <a:lnTo>
                      <a:pt x="85725" y="0"/>
                    </a:lnTo>
                    <a:lnTo>
                      <a:pt x="85725" y="111918"/>
                    </a:lnTo>
                    <a:lnTo>
                      <a:pt x="0" y="111918"/>
                    </a:lnTo>
                    <a:close/>
                  </a:path>
                </a:pathLst>
              </a:custGeom>
              <a:solidFill>
                <a:srgbClr val="FFFFFF"/>
              </a:solidFill>
              <a:ln w="6350">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50" name="Oval 49"/>
              <p:cNvSpPr/>
              <p:nvPr/>
            </p:nvSpPr>
            <p:spPr bwMode="auto">
              <a:xfrm>
                <a:off x="4521328" y="6131380"/>
                <a:ext cx="27432" cy="27432"/>
              </a:xfrm>
              <a:prstGeom prst="ellipse">
                <a:avLst/>
              </a:prstGeom>
              <a:solidFill>
                <a:srgbClr val="FFFFFF"/>
              </a:solidFill>
              <a:ln w="3175">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51" name="Rectangle 50"/>
              <p:cNvSpPr/>
              <p:nvPr/>
            </p:nvSpPr>
            <p:spPr bwMode="auto">
              <a:xfrm>
                <a:off x="4405102" y="6133840"/>
                <a:ext cx="91440" cy="18288"/>
              </a:xfrm>
              <a:prstGeom prst="rect">
                <a:avLst/>
              </a:prstGeom>
              <a:solidFill>
                <a:srgbClr val="FFFFFF"/>
              </a:solidFill>
              <a:ln w="3175">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grpSp>
          <p:nvGrpSpPr>
            <p:cNvPr id="43" name="Group 42"/>
            <p:cNvGrpSpPr/>
            <p:nvPr/>
          </p:nvGrpSpPr>
          <p:grpSpPr>
            <a:xfrm>
              <a:off x="3664938" y="5605037"/>
              <a:ext cx="757237" cy="173736"/>
              <a:chOff x="3986213" y="6010274"/>
              <a:chExt cx="757237" cy="173736"/>
            </a:xfrm>
          </p:grpSpPr>
          <p:sp>
            <p:nvSpPr>
              <p:cNvPr id="44" name="Freeform 43"/>
              <p:cNvSpPr/>
              <p:nvPr/>
            </p:nvSpPr>
            <p:spPr bwMode="auto">
              <a:xfrm>
                <a:off x="3986213" y="6010274"/>
                <a:ext cx="757237" cy="173736"/>
              </a:xfrm>
              <a:custGeom>
                <a:avLst/>
                <a:gdLst>
                  <a:gd name="connsiteX0" fmla="*/ 0 w 757237"/>
                  <a:gd name="connsiteY0" fmla="*/ 185737 h 185737"/>
                  <a:gd name="connsiteX1" fmla="*/ 0 w 757237"/>
                  <a:gd name="connsiteY1" fmla="*/ 0 h 185737"/>
                  <a:gd name="connsiteX2" fmla="*/ 757237 w 757237"/>
                  <a:gd name="connsiteY2" fmla="*/ 0 h 185737"/>
                  <a:gd name="connsiteX3" fmla="*/ 757237 w 757237"/>
                  <a:gd name="connsiteY3" fmla="*/ 185737 h 185737"/>
                  <a:gd name="connsiteX4" fmla="*/ 0 w 757237"/>
                  <a:gd name="connsiteY4" fmla="*/ 185737 h 18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37" h="185737">
                    <a:moveTo>
                      <a:pt x="0" y="185737"/>
                    </a:moveTo>
                    <a:lnTo>
                      <a:pt x="0" y="0"/>
                    </a:lnTo>
                    <a:lnTo>
                      <a:pt x="757237" y="0"/>
                    </a:lnTo>
                    <a:lnTo>
                      <a:pt x="757237" y="185737"/>
                    </a:lnTo>
                    <a:lnTo>
                      <a:pt x="0" y="185737"/>
                    </a:lnTo>
                    <a:close/>
                  </a:path>
                </a:pathLst>
              </a:custGeom>
              <a:solidFill>
                <a:srgbClr val="FFFFFF"/>
              </a:solidFill>
              <a:ln>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45" name="Freeform 44"/>
              <p:cNvSpPr/>
              <p:nvPr/>
            </p:nvSpPr>
            <p:spPr bwMode="auto">
              <a:xfrm>
                <a:off x="4631531" y="6042004"/>
                <a:ext cx="85725" cy="111918"/>
              </a:xfrm>
              <a:custGeom>
                <a:avLst/>
                <a:gdLst>
                  <a:gd name="connsiteX0" fmla="*/ 0 w 85725"/>
                  <a:gd name="connsiteY0" fmla="*/ 111918 h 111918"/>
                  <a:gd name="connsiteX1" fmla="*/ 0 w 85725"/>
                  <a:gd name="connsiteY1" fmla="*/ 0 h 111918"/>
                  <a:gd name="connsiteX2" fmla="*/ 85725 w 85725"/>
                  <a:gd name="connsiteY2" fmla="*/ 0 h 111918"/>
                  <a:gd name="connsiteX3" fmla="*/ 85725 w 85725"/>
                  <a:gd name="connsiteY3" fmla="*/ 111918 h 111918"/>
                  <a:gd name="connsiteX4" fmla="*/ 0 w 85725"/>
                  <a:gd name="connsiteY4" fmla="*/ 111918 h 1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11918">
                    <a:moveTo>
                      <a:pt x="0" y="111918"/>
                    </a:moveTo>
                    <a:lnTo>
                      <a:pt x="0" y="0"/>
                    </a:lnTo>
                    <a:lnTo>
                      <a:pt x="85725" y="0"/>
                    </a:lnTo>
                    <a:lnTo>
                      <a:pt x="85725" y="111918"/>
                    </a:lnTo>
                    <a:lnTo>
                      <a:pt x="0" y="111918"/>
                    </a:lnTo>
                    <a:close/>
                  </a:path>
                </a:pathLst>
              </a:custGeom>
              <a:solidFill>
                <a:srgbClr val="FFFFFF"/>
              </a:solidFill>
              <a:ln w="6350">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46" name="Oval 45"/>
              <p:cNvSpPr/>
              <p:nvPr/>
            </p:nvSpPr>
            <p:spPr bwMode="auto">
              <a:xfrm>
                <a:off x="4521328" y="6131380"/>
                <a:ext cx="27432" cy="27432"/>
              </a:xfrm>
              <a:prstGeom prst="ellipse">
                <a:avLst/>
              </a:prstGeom>
              <a:solidFill>
                <a:srgbClr val="FFFFFF"/>
              </a:solidFill>
              <a:ln w="3175">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47" name="Rectangle 46"/>
              <p:cNvSpPr/>
              <p:nvPr/>
            </p:nvSpPr>
            <p:spPr bwMode="auto">
              <a:xfrm>
                <a:off x="4405102" y="6133840"/>
                <a:ext cx="91440" cy="18288"/>
              </a:xfrm>
              <a:prstGeom prst="rect">
                <a:avLst/>
              </a:prstGeom>
              <a:solidFill>
                <a:srgbClr val="FFFFFF"/>
              </a:solidFill>
              <a:ln w="3175">
                <a:solidFill>
                  <a:schemeClr val="bg1">
                    <a:lumMod val="7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grpSp>
      <p:sp>
        <p:nvSpPr>
          <p:cNvPr id="56" name="Freeform 127"/>
          <p:cNvSpPr>
            <a:spLocks noChangeAspect="1" noEditPoints="1"/>
          </p:cNvSpPr>
          <p:nvPr/>
        </p:nvSpPr>
        <p:spPr bwMode="auto">
          <a:xfrm>
            <a:off x="7047759" y="5346030"/>
            <a:ext cx="761999" cy="588209"/>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400"/>
            <a:endParaRPr lang="en-US" sz="1400" dirty="0">
              <a:gradFill>
                <a:gsLst>
                  <a:gs pos="50459">
                    <a:schemeClr val="tx1"/>
                  </a:gs>
                  <a:gs pos="30000">
                    <a:schemeClr val="tx1"/>
                  </a:gs>
                </a:gsLst>
                <a:lin ang="5400000" scaled="0"/>
              </a:gradFill>
              <a:latin typeface="+mn-lt"/>
            </a:endParaRPr>
          </a:p>
        </p:txBody>
      </p:sp>
      <p:sp>
        <p:nvSpPr>
          <p:cNvPr id="57" name="Freeform 127"/>
          <p:cNvSpPr>
            <a:spLocks noChangeAspect="1" noEditPoints="1"/>
          </p:cNvSpPr>
          <p:nvPr/>
        </p:nvSpPr>
        <p:spPr bwMode="auto">
          <a:xfrm>
            <a:off x="8721673" y="5360840"/>
            <a:ext cx="568591" cy="438912"/>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400"/>
            <a:endParaRPr lang="en-US" sz="1400" dirty="0">
              <a:gradFill>
                <a:gsLst>
                  <a:gs pos="50459">
                    <a:schemeClr val="tx1"/>
                  </a:gs>
                  <a:gs pos="30000">
                    <a:schemeClr val="tx1"/>
                  </a:gs>
                </a:gsLst>
                <a:lin ang="5400000" scaled="0"/>
              </a:gradFill>
              <a:latin typeface="+mn-lt"/>
            </a:endParaRPr>
          </a:p>
        </p:txBody>
      </p:sp>
      <p:grpSp>
        <p:nvGrpSpPr>
          <p:cNvPr id="64" name="Group 63"/>
          <p:cNvGrpSpPr/>
          <p:nvPr/>
        </p:nvGrpSpPr>
        <p:grpSpPr>
          <a:xfrm>
            <a:off x="6301567" y="1169262"/>
            <a:ext cx="4742901" cy="1721749"/>
            <a:chOff x="3086157" y="1187135"/>
            <a:chExt cx="4742901" cy="1721749"/>
          </a:xfrm>
        </p:grpSpPr>
        <p:sp>
          <p:nvSpPr>
            <p:cNvPr id="65" name="Freeform 10"/>
            <p:cNvSpPr>
              <a:spLocks noChangeAspect="1"/>
            </p:cNvSpPr>
            <p:nvPr/>
          </p:nvSpPr>
          <p:spPr bwMode="auto">
            <a:xfrm>
              <a:off x="4063295" y="1187135"/>
              <a:ext cx="2773941" cy="1721749"/>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solidFill>
              <a:schemeClr val="bg1">
                <a:lumMod val="95000"/>
              </a:schemeClr>
            </a:solidFill>
            <a:ln w="28575">
              <a:solidFill>
                <a:srgbClr val="F7A809"/>
              </a:solidFill>
            </a:ln>
            <a:extLst/>
          </p:spPr>
          <p:txBody>
            <a:bodyPr vert="horz" wrap="square" lIns="91440" tIns="45720" rIns="91440" bIns="45720" numCol="1" anchor="t" anchorCtr="0" compatLnSpc="1">
              <a:prstTxWarp prst="textNoShape">
                <a:avLst/>
              </a:prstTxWarp>
            </a:bodyPr>
            <a:lstStyle/>
            <a:p>
              <a:pPr defTabSz="914363"/>
              <a:endParaRPr lang="en-US" dirty="0">
                <a:gradFill>
                  <a:gsLst>
                    <a:gs pos="50459">
                      <a:schemeClr val="tx1"/>
                    </a:gs>
                    <a:gs pos="30000">
                      <a:schemeClr val="tx1"/>
                    </a:gs>
                  </a:gsLst>
                  <a:lin ang="5400000" scaled="0"/>
                </a:gradFill>
                <a:latin typeface="+mn-lt"/>
              </a:endParaRPr>
            </a:p>
          </p:txBody>
        </p:sp>
        <p:sp>
          <p:nvSpPr>
            <p:cNvPr id="66" name="TextBox 65"/>
            <p:cNvSpPr txBox="1"/>
            <p:nvPr/>
          </p:nvSpPr>
          <p:spPr>
            <a:xfrm>
              <a:off x="3086157" y="1881614"/>
              <a:ext cx="4742901" cy="738664"/>
            </a:xfrm>
            <a:prstGeom prst="rect">
              <a:avLst/>
            </a:prstGeom>
            <a:noFill/>
          </p:spPr>
          <p:txBody>
            <a:bodyPr wrap="square" lIns="182880" tIns="146304" rIns="182880" bIns="146304" rtlCol="0">
              <a:spAutoFit/>
            </a:bodyPr>
            <a:lstStyle/>
            <a:p>
              <a:pPr algn="ctr">
                <a:lnSpc>
                  <a:spcPct val="90000"/>
                </a:lnSpc>
              </a:pPr>
              <a:r>
                <a:rPr lang="en-US" sz="1600" b="1" spc="-50" dirty="0" smtClean="0">
                  <a:gradFill>
                    <a:gsLst>
                      <a:gs pos="50459">
                        <a:schemeClr val="tx1"/>
                      </a:gs>
                      <a:gs pos="30000">
                        <a:schemeClr val="tx1"/>
                      </a:gs>
                    </a:gsLst>
                    <a:lin ang="5400000" scaled="0"/>
                  </a:gradFill>
                  <a:latin typeface="+mn-lt"/>
                </a:rPr>
                <a:t>Windows Azure</a:t>
              </a:r>
              <a:br>
                <a:rPr lang="en-US" sz="1600" b="1" spc="-50" dirty="0" smtClean="0">
                  <a:gradFill>
                    <a:gsLst>
                      <a:gs pos="50459">
                        <a:schemeClr val="tx1"/>
                      </a:gs>
                      <a:gs pos="30000">
                        <a:schemeClr val="tx1"/>
                      </a:gs>
                    </a:gsLst>
                    <a:lin ang="5400000" scaled="0"/>
                  </a:gradFill>
                  <a:latin typeface="+mn-lt"/>
                </a:rPr>
              </a:br>
              <a:r>
                <a:rPr lang="en-US" sz="1600" b="1" spc="-50" dirty="0" smtClean="0">
                  <a:gradFill>
                    <a:gsLst>
                      <a:gs pos="50459">
                        <a:schemeClr val="tx1"/>
                      </a:gs>
                      <a:gs pos="30000">
                        <a:schemeClr val="tx1"/>
                      </a:gs>
                    </a:gsLst>
                    <a:lin ang="5400000" scaled="0"/>
                  </a:gradFill>
                  <a:latin typeface="+mn-lt"/>
                </a:rPr>
                <a:t>Hyper-V Recovery Manager</a:t>
              </a:r>
            </a:p>
          </p:txBody>
        </p:sp>
      </p:grpSp>
      <p:sp>
        <p:nvSpPr>
          <p:cNvPr id="67" name="TextBox 66"/>
          <p:cNvSpPr txBox="1"/>
          <p:nvPr/>
        </p:nvSpPr>
        <p:spPr>
          <a:xfrm>
            <a:off x="5772405" y="5446065"/>
            <a:ext cx="880741" cy="443198"/>
          </a:xfrm>
          <a:prstGeom prst="rect">
            <a:avLst/>
          </a:prstGeom>
          <a:noFill/>
        </p:spPr>
        <p:txBody>
          <a:bodyPr wrap="square" lIns="0" tIns="0" rIns="0" bIns="0" rtlCol="0">
            <a:spAutoFit/>
          </a:bodyPr>
          <a:lstStyle/>
          <a:p>
            <a:pPr algn="r" defTabSz="914363">
              <a:lnSpc>
                <a:spcPct val="90000"/>
              </a:lnSpc>
            </a:pPr>
            <a:r>
              <a:rPr lang="en-US" sz="1600" b="1" spc="-50" dirty="0" smtClean="0">
                <a:gradFill>
                  <a:gsLst>
                    <a:gs pos="50459">
                      <a:schemeClr val="tx1"/>
                    </a:gs>
                    <a:gs pos="30000">
                      <a:schemeClr val="tx1"/>
                    </a:gs>
                  </a:gsLst>
                  <a:lin ang="5400000" scaled="0"/>
                </a:gradFill>
              </a:rPr>
              <a:t>Hyper-V Hosts</a:t>
            </a:r>
            <a:endParaRPr lang="en-US" sz="1600" b="1" spc="-50" baseline="-25000" dirty="0">
              <a:gradFill>
                <a:gsLst>
                  <a:gs pos="50459">
                    <a:schemeClr val="tx1"/>
                  </a:gs>
                  <a:gs pos="30000">
                    <a:schemeClr val="tx1"/>
                  </a:gs>
                </a:gsLst>
                <a:lin ang="5400000" scaled="0"/>
              </a:gradFill>
            </a:endParaRPr>
          </a:p>
        </p:txBody>
      </p:sp>
      <p:sp>
        <p:nvSpPr>
          <p:cNvPr id="68" name="TextBox 67"/>
          <p:cNvSpPr txBox="1"/>
          <p:nvPr/>
        </p:nvSpPr>
        <p:spPr>
          <a:xfrm>
            <a:off x="10648804" y="5446065"/>
            <a:ext cx="880741" cy="443198"/>
          </a:xfrm>
          <a:prstGeom prst="rect">
            <a:avLst/>
          </a:prstGeom>
          <a:noFill/>
        </p:spPr>
        <p:txBody>
          <a:bodyPr wrap="square" lIns="0" tIns="0" rIns="0" bIns="0" rtlCol="0">
            <a:spAutoFit/>
          </a:bodyPr>
          <a:lstStyle/>
          <a:p>
            <a:pPr defTabSz="914363">
              <a:lnSpc>
                <a:spcPct val="90000"/>
              </a:lnSpc>
            </a:pPr>
            <a:r>
              <a:rPr lang="en-US" sz="1600" b="1" spc="-50" dirty="0" smtClean="0">
                <a:gradFill>
                  <a:gsLst>
                    <a:gs pos="50459">
                      <a:schemeClr val="tx1"/>
                    </a:gs>
                    <a:gs pos="30000">
                      <a:schemeClr val="tx1"/>
                    </a:gs>
                  </a:gsLst>
                  <a:lin ang="5400000" scaled="0"/>
                </a:gradFill>
              </a:rPr>
              <a:t>Hyper-V Hosts</a:t>
            </a:r>
            <a:endParaRPr lang="en-US" sz="1600" b="1" spc="-50" baseline="-25000" dirty="0">
              <a:gradFill>
                <a:gsLst>
                  <a:gs pos="50459">
                    <a:schemeClr val="tx1"/>
                  </a:gs>
                  <a:gs pos="30000">
                    <a:schemeClr val="tx1"/>
                  </a:gs>
                </a:gsLst>
                <a:lin ang="5400000" scaled="0"/>
              </a:gradFill>
            </a:endParaRPr>
          </a:p>
        </p:txBody>
      </p:sp>
      <p:sp>
        <p:nvSpPr>
          <p:cNvPr id="69" name="TextBox 68"/>
          <p:cNvSpPr txBox="1"/>
          <p:nvPr/>
        </p:nvSpPr>
        <p:spPr>
          <a:xfrm>
            <a:off x="5172787" y="4477957"/>
            <a:ext cx="1677360" cy="166199"/>
          </a:xfrm>
          <a:prstGeom prst="rect">
            <a:avLst/>
          </a:prstGeom>
          <a:noFill/>
        </p:spPr>
        <p:txBody>
          <a:bodyPr wrap="square" lIns="0" tIns="0" rIns="0" bIns="0" rtlCol="0">
            <a:spAutoFit/>
          </a:bodyPr>
          <a:lstStyle/>
          <a:p>
            <a:pPr algn="r" defTabSz="914363">
              <a:lnSpc>
                <a:spcPct val="90000"/>
              </a:lnSpc>
            </a:pPr>
            <a:r>
              <a:rPr lang="pt-BR" sz="1200" b="1" spc="-50" dirty="0" smtClean="0">
                <a:gradFill>
                  <a:gsLst>
                    <a:gs pos="50459">
                      <a:schemeClr val="tx1"/>
                    </a:gs>
                    <a:gs pos="30000">
                      <a:schemeClr val="tx1"/>
                    </a:gs>
                  </a:gsLst>
                  <a:lin ang="5400000" scaled="0"/>
                </a:gradFill>
              </a:rPr>
              <a:t>System Center 2012 R2</a:t>
            </a:r>
            <a:endParaRPr lang="en-US" sz="1200" b="1" spc="-50" baseline="-25000" dirty="0">
              <a:gradFill>
                <a:gsLst>
                  <a:gs pos="50459">
                    <a:schemeClr val="tx1"/>
                  </a:gs>
                  <a:gs pos="30000">
                    <a:schemeClr val="tx1"/>
                  </a:gs>
                </a:gsLst>
                <a:lin ang="5400000" scaled="0"/>
              </a:gradFill>
            </a:endParaRPr>
          </a:p>
        </p:txBody>
      </p:sp>
      <p:sp>
        <p:nvSpPr>
          <p:cNvPr id="71" name="Rectangle 70"/>
          <p:cNvSpPr/>
          <p:nvPr/>
        </p:nvSpPr>
        <p:spPr bwMode="auto">
          <a:xfrm>
            <a:off x="10353590" y="4367718"/>
            <a:ext cx="1639626" cy="395540"/>
          </a:xfrm>
          <a:prstGeom prst="rect">
            <a:avLst/>
          </a:prstGeom>
          <a:solidFill>
            <a:schemeClr val="bg2"/>
          </a:solidFill>
          <a:ln w="19050">
            <a:solidFill>
              <a:srgbClr val="F7A80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1600" spc="-50" dirty="0" smtClean="0">
              <a:gradFill>
                <a:gsLst>
                  <a:gs pos="50459">
                    <a:schemeClr val="tx1"/>
                  </a:gs>
                  <a:gs pos="30000">
                    <a:schemeClr val="tx1"/>
                  </a:gs>
                </a:gsLst>
                <a:lin ang="5400000" scaled="0"/>
              </a:gradFill>
            </a:endParaRPr>
          </a:p>
        </p:txBody>
      </p:sp>
      <p:sp>
        <p:nvSpPr>
          <p:cNvPr id="72" name="TextBox 71"/>
          <p:cNvSpPr txBox="1"/>
          <p:nvPr/>
        </p:nvSpPr>
        <p:spPr>
          <a:xfrm>
            <a:off x="10246467" y="4488212"/>
            <a:ext cx="1677360" cy="166199"/>
          </a:xfrm>
          <a:prstGeom prst="rect">
            <a:avLst/>
          </a:prstGeom>
          <a:noFill/>
        </p:spPr>
        <p:txBody>
          <a:bodyPr wrap="square" lIns="0" tIns="0" rIns="0" bIns="0" rtlCol="0">
            <a:spAutoFit/>
          </a:bodyPr>
          <a:lstStyle/>
          <a:p>
            <a:pPr algn="r" defTabSz="914363">
              <a:lnSpc>
                <a:spcPct val="90000"/>
              </a:lnSpc>
            </a:pPr>
            <a:r>
              <a:rPr lang="pt-BR" sz="1200" b="1" spc="-50" dirty="0" smtClean="0">
                <a:gradFill>
                  <a:gsLst>
                    <a:gs pos="50459">
                      <a:schemeClr val="tx1"/>
                    </a:gs>
                    <a:gs pos="30000">
                      <a:schemeClr val="tx1"/>
                    </a:gs>
                  </a:gsLst>
                  <a:lin ang="5400000" scaled="0"/>
                </a:gradFill>
              </a:rPr>
              <a:t>System Center 2012 R2</a:t>
            </a:r>
            <a:endParaRPr lang="en-US" sz="1200" b="1" spc="-50" baseline="-25000" dirty="0">
              <a:gradFill>
                <a:gsLst>
                  <a:gs pos="50459">
                    <a:schemeClr val="tx1"/>
                  </a:gs>
                  <a:gs pos="30000">
                    <a:schemeClr val="tx1"/>
                  </a:gs>
                </a:gsLst>
                <a:lin ang="5400000" scaled="0"/>
              </a:gradFill>
            </a:endParaRPr>
          </a:p>
        </p:txBody>
      </p:sp>
    </p:spTree>
    <p:extLst>
      <p:ext uri="{BB962C8B-B14F-4D97-AF65-F5344CB8AC3E}">
        <p14:creationId xmlns:p14="http://schemas.microsoft.com/office/powerpoint/2010/main" val="69964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2" nodeType="with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6" presetClass="entr" presetSubtype="37" fill="hold" grpId="0" nodeType="withEffect">
                                  <p:stCondLst>
                                    <p:cond delay="500"/>
                                  </p:stCondLst>
                                  <p:childTnLst>
                                    <p:set>
                                      <p:cBhvr>
                                        <p:cTn id="33" dur="1" fill="hold">
                                          <p:stCondLst>
                                            <p:cond delay="0"/>
                                          </p:stCondLst>
                                        </p:cTn>
                                        <p:tgtEl>
                                          <p:spTgt spid="19"/>
                                        </p:tgtEl>
                                        <p:attrNameLst>
                                          <p:attrName>style.visibility</p:attrName>
                                        </p:attrNameLst>
                                      </p:cBhvr>
                                      <p:to>
                                        <p:strVal val="visible"/>
                                      </p:to>
                                    </p:set>
                                    <p:animEffect transition="in" filter="barn(outVertical)">
                                      <p:cBhvr>
                                        <p:cTn id="34" dur="500"/>
                                        <p:tgtEl>
                                          <p:spTgt spid="1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6" presetClass="entr" presetSubtype="37" fill="hold" grpId="0"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250" fill="hold"/>
                                        <p:tgtEl>
                                          <p:spTgt spid="37"/>
                                        </p:tgtEl>
                                        <p:attrNameLst>
                                          <p:attrName>ppt_w</p:attrName>
                                        </p:attrNameLst>
                                      </p:cBhvr>
                                      <p:tavLst>
                                        <p:tav tm="0">
                                          <p:val>
                                            <p:fltVal val="0"/>
                                          </p:val>
                                        </p:tav>
                                        <p:tav tm="100000">
                                          <p:val>
                                            <p:strVal val="#ppt_w"/>
                                          </p:val>
                                        </p:tav>
                                      </p:tavLst>
                                    </p:anim>
                                    <p:anim calcmode="lin" valueType="num">
                                      <p:cBhvr>
                                        <p:cTn id="49" dur="250" fill="hold"/>
                                        <p:tgtEl>
                                          <p:spTgt spid="37"/>
                                        </p:tgtEl>
                                        <p:attrNameLst>
                                          <p:attrName>ppt_h</p:attrName>
                                        </p:attrNameLst>
                                      </p:cBhvr>
                                      <p:tavLst>
                                        <p:tav tm="0">
                                          <p:val>
                                            <p:fltVal val="0"/>
                                          </p:val>
                                        </p:tav>
                                        <p:tav tm="100000">
                                          <p:val>
                                            <p:strVal val="#ppt_h"/>
                                          </p:val>
                                        </p:tav>
                                      </p:tavLst>
                                    </p:anim>
                                    <p:animEffect transition="in" filter="fade">
                                      <p:cBhvr>
                                        <p:cTn id="50" dur="250"/>
                                        <p:tgtEl>
                                          <p:spTgt spid="37"/>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250"/>
                                        <p:tgtEl>
                                          <p:spTgt spid="31"/>
                                        </p:tgtEl>
                                      </p:cBhvr>
                                    </p:animEffect>
                                  </p:childTnLst>
                                </p:cTn>
                              </p:par>
                              <p:par>
                                <p:cTn id="54" presetID="6" presetClass="emph" presetSubtype="0" decel="100000" fill="hold" nodeType="withEffect">
                                  <p:stCondLst>
                                    <p:cond delay="250"/>
                                  </p:stCondLst>
                                  <p:childTnLst>
                                    <p:animScale>
                                      <p:cBhvr>
                                        <p:cTn id="55" dur="250" fill="hold"/>
                                        <p:tgtEl>
                                          <p:spTgt spid="37"/>
                                        </p:tgtEl>
                                      </p:cBhvr>
                                      <p:by x="110000" y="110000"/>
                                    </p:animScale>
                                  </p:childTnLst>
                                </p:cTn>
                              </p:par>
                              <p:par>
                                <p:cTn id="56" presetID="6" presetClass="emph" presetSubtype="0" decel="100000" fill="hold" nodeType="withEffect">
                                  <p:stCondLst>
                                    <p:cond delay="500"/>
                                  </p:stCondLst>
                                  <p:childTnLst>
                                    <p:animScale>
                                      <p:cBhvr>
                                        <p:cTn id="57" dur="250" fill="hold"/>
                                        <p:tgtEl>
                                          <p:spTgt spid="37"/>
                                        </p:tgtEl>
                                      </p:cBhvr>
                                      <p:by x="90000" y="90000"/>
                                    </p:animScale>
                                  </p:childTnLst>
                                </p:cTn>
                              </p:par>
                            </p:childTnLst>
                          </p:cTn>
                        </p:par>
                        <p:par>
                          <p:cTn id="58" fill="hold">
                            <p:stCondLst>
                              <p:cond delay="750"/>
                            </p:stCondLst>
                            <p:childTnLst>
                              <p:par>
                                <p:cTn id="59" presetID="42" presetClass="path" presetSubtype="0" decel="100000" fill="hold" grpId="0" nodeType="afterEffect">
                                  <p:stCondLst>
                                    <p:cond delay="750"/>
                                  </p:stCondLst>
                                  <p:childTnLst>
                                    <p:animMotion origin="layout" path="M -4.58333E-6 -4.44444E-6 L 0.10534 -0.2875 " pathEditMode="relative" rAng="0" ptsTypes="AA">
                                      <p:cBhvr>
                                        <p:cTn id="60" dur="750" fill="hold"/>
                                        <p:tgtEl>
                                          <p:spTgt spid="27"/>
                                        </p:tgtEl>
                                        <p:attrNameLst>
                                          <p:attrName>ppt_x</p:attrName>
                                          <p:attrName>ppt_y</p:attrName>
                                        </p:attrNameLst>
                                      </p:cBhvr>
                                      <p:rCtr x="5260" y="-14375"/>
                                    </p:animMotion>
                                  </p:childTnLst>
                                </p:cTn>
                              </p:par>
                              <p:par>
                                <p:cTn id="61" presetID="10" presetClass="exit" presetSubtype="0" fill="hold" grpId="1" nodeType="withEffect">
                                  <p:stCondLst>
                                    <p:cond delay="1250"/>
                                  </p:stCondLst>
                                  <p:childTnLst>
                                    <p:animEffect transition="out" filter="fade">
                                      <p:cBhvr>
                                        <p:cTn id="62" dur="100"/>
                                        <p:tgtEl>
                                          <p:spTgt spid="27"/>
                                        </p:tgtEl>
                                      </p:cBhvr>
                                    </p:animEffect>
                                    <p:set>
                                      <p:cBhvr>
                                        <p:cTn id="63" dur="1" fill="hold">
                                          <p:stCondLst>
                                            <p:cond delay="99"/>
                                          </p:stCondLst>
                                        </p:cTn>
                                        <p:tgtEl>
                                          <p:spTgt spid="27"/>
                                        </p:tgtEl>
                                        <p:attrNameLst>
                                          <p:attrName>style.visibility</p:attrName>
                                        </p:attrNameLst>
                                      </p:cBhvr>
                                      <p:to>
                                        <p:strVal val="hidden"/>
                                      </p:to>
                                    </p:set>
                                  </p:childTnLst>
                                </p:cTn>
                              </p:par>
                            </p:childTnLst>
                          </p:cTn>
                        </p:par>
                        <p:par>
                          <p:cTn id="64" fill="hold">
                            <p:stCondLst>
                              <p:cond delay="2250"/>
                            </p:stCondLst>
                            <p:childTnLst>
                              <p:par>
                                <p:cTn id="65" presetID="1" presetClass="entr" presetSubtype="0" fill="hold" grpId="4" nodeType="afterEffect">
                                  <p:stCondLst>
                                    <p:cond delay="100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3250"/>
                            </p:stCondLst>
                            <p:childTnLst>
                              <p:par>
                                <p:cTn id="68" presetID="42" presetClass="path" presetSubtype="0" decel="100000" fill="hold" grpId="3" nodeType="afterEffect">
                                  <p:stCondLst>
                                    <p:cond delay="0"/>
                                  </p:stCondLst>
                                  <p:childTnLst>
                                    <p:animMotion origin="layout" path="M 0.10534 -0.2875 L -4.58333E-6 -4.44444E-6 " pathEditMode="relative" rAng="0" ptsTypes="AA">
                                      <p:cBhvr>
                                        <p:cTn id="69" dur="750" fill="hold"/>
                                        <p:tgtEl>
                                          <p:spTgt spid="27"/>
                                        </p:tgtEl>
                                        <p:attrNameLst>
                                          <p:attrName>ppt_x</p:attrName>
                                          <p:attrName>ppt_y</p:attrName>
                                        </p:attrNameLst>
                                      </p:cBhvr>
                                      <p:rCtr x="-5273" y="14375"/>
                                    </p:animMotion>
                                  </p:childTnLst>
                                </p:cTn>
                              </p:par>
                              <p:par>
                                <p:cTn id="70" presetID="42" presetClass="path" presetSubtype="0" decel="100000" fill="hold" grpId="0" nodeType="withEffect">
                                  <p:stCondLst>
                                    <p:cond delay="0"/>
                                  </p:stCondLst>
                                  <p:childTnLst>
                                    <p:animMotion origin="layout" path="M -0.13398 -0.29098 L -0.02435 -0.00695 " pathEditMode="relative" rAng="0" ptsTypes="AA">
                                      <p:cBhvr>
                                        <p:cTn id="71" dur="750" fill="hold"/>
                                        <p:tgtEl>
                                          <p:spTgt spid="31"/>
                                        </p:tgtEl>
                                        <p:attrNameLst>
                                          <p:attrName>ppt_x</p:attrName>
                                          <p:attrName>ppt_y</p:attrName>
                                        </p:attrNameLst>
                                      </p:cBhvr>
                                      <p:rCtr x="5482" y="14190"/>
                                    </p:animMotion>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par>
                          <p:cTn id="74" fill="hold">
                            <p:stCondLst>
                              <p:cond delay="4000"/>
                            </p:stCondLst>
                            <p:childTnLst>
                              <p:par>
                                <p:cTn id="75" presetID="63" presetClass="path" presetSubtype="0" accel="50000" decel="50000" fill="hold" grpId="0" nodeType="afterEffect">
                                  <p:stCondLst>
                                    <p:cond delay="750"/>
                                  </p:stCondLst>
                                  <p:childTnLst>
                                    <p:animMotion origin="layout" path="M 8.33333E-7 1.11111E-6 L 0.0543 0.01597 " pathEditMode="relative" rAng="0" ptsTypes="AA">
                                      <p:cBhvr>
                                        <p:cTn id="76" dur="500" fill="hold"/>
                                        <p:tgtEl>
                                          <p:spTgt spid="18"/>
                                        </p:tgtEl>
                                        <p:attrNameLst>
                                          <p:attrName>ppt_x</p:attrName>
                                          <p:attrName>ppt_y</p:attrName>
                                        </p:attrNameLst>
                                      </p:cBhvr>
                                      <p:rCtr x="2708" y="787"/>
                                    </p:animMotion>
                                  </p:childTnLst>
                                </p:cTn>
                              </p:par>
                              <p:par>
                                <p:cTn id="77" presetID="53" presetClass="exit" presetSubtype="32" fill="hold" grpId="1" nodeType="withEffect">
                                  <p:stCondLst>
                                    <p:cond delay="750"/>
                                  </p:stCondLst>
                                  <p:childTnLst>
                                    <p:anim calcmode="lin" valueType="num">
                                      <p:cBhvr>
                                        <p:cTn id="78" dur="500"/>
                                        <p:tgtEl>
                                          <p:spTgt spid="18"/>
                                        </p:tgtEl>
                                        <p:attrNameLst>
                                          <p:attrName>ppt_w</p:attrName>
                                        </p:attrNameLst>
                                      </p:cBhvr>
                                      <p:tavLst>
                                        <p:tav tm="0">
                                          <p:val>
                                            <p:strVal val="ppt_w"/>
                                          </p:val>
                                        </p:tav>
                                        <p:tav tm="100000">
                                          <p:val>
                                            <p:fltVal val="0"/>
                                          </p:val>
                                        </p:tav>
                                      </p:tavLst>
                                    </p:anim>
                                    <p:anim calcmode="lin" valueType="num">
                                      <p:cBhvr>
                                        <p:cTn id="79" dur="500"/>
                                        <p:tgtEl>
                                          <p:spTgt spid="18"/>
                                        </p:tgtEl>
                                        <p:attrNameLst>
                                          <p:attrName>ppt_h</p:attrName>
                                        </p:attrNameLst>
                                      </p:cBhvr>
                                      <p:tavLst>
                                        <p:tav tm="0">
                                          <p:val>
                                            <p:strVal val="ppt_h"/>
                                          </p:val>
                                        </p:tav>
                                        <p:tav tm="100000">
                                          <p:val>
                                            <p:fltVal val="0"/>
                                          </p:val>
                                        </p:tav>
                                      </p:tavLst>
                                    </p:anim>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par>
                                <p:cTn id="82" presetID="1" presetClass="entr" presetSubtype="0" fill="hold" nodeType="withEffect">
                                  <p:stCondLst>
                                    <p:cond delay="750"/>
                                  </p:stCondLst>
                                  <p:childTnLst>
                                    <p:set>
                                      <p:cBhvr>
                                        <p:cTn id="83" dur="1" fill="hold">
                                          <p:stCondLst>
                                            <p:cond delay="0"/>
                                          </p:stCondLst>
                                        </p:cTn>
                                        <p:tgtEl>
                                          <p:spTgt spid="40"/>
                                        </p:tgtEl>
                                        <p:attrNameLst>
                                          <p:attrName>style.visibility</p:attrName>
                                        </p:attrNameLst>
                                      </p:cBhvr>
                                      <p:to>
                                        <p:strVal val="visible"/>
                                      </p:to>
                                    </p:set>
                                  </p:childTnLst>
                                </p:cTn>
                              </p:par>
                              <p:par>
                                <p:cTn id="84" presetID="1" presetClass="emph" presetSubtype="2" fill="hold" nodeType="withEffect">
                                  <p:stCondLst>
                                    <p:cond delay="750"/>
                                  </p:stCondLst>
                                  <p:childTnLst>
                                    <p:animClr clrSpc="rgb" dir="cw">
                                      <p:cBhvr>
                                        <p:cTn id="85" dur="500" fill="hold"/>
                                        <p:tgtEl>
                                          <p:spTgt spid="36"/>
                                        </p:tgtEl>
                                        <p:attrNameLst>
                                          <p:attrName>fillcolor</p:attrName>
                                        </p:attrNameLst>
                                      </p:cBhvr>
                                      <p:to>
                                        <a:srgbClr val="D7D7D7"/>
                                      </p:to>
                                    </p:animClr>
                                    <p:set>
                                      <p:cBhvr>
                                        <p:cTn id="86" dur="500" fill="hold"/>
                                        <p:tgtEl>
                                          <p:spTgt spid="36"/>
                                        </p:tgtEl>
                                        <p:attrNameLst>
                                          <p:attrName>fill.type</p:attrName>
                                        </p:attrNameLst>
                                      </p:cBhvr>
                                      <p:to>
                                        <p:strVal val="solid"/>
                                      </p:to>
                                    </p:set>
                                    <p:set>
                                      <p:cBhvr>
                                        <p:cTn id="87" dur="500" fill="hold"/>
                                        <p:tgtEl>
                                          <p:spTgt spid="36"/>
                                        </p:tgtEl>
                                        <p:attrNameLst>
                                          <p:attrName>fill.on</p:attrName>
                                        </p:attrNameLst>
                                      </p:cBhvr>
                                      <p:to>
                                        <p:strVal val="true"/>
                                      </p:to>
                                    </p:set>
                                  </p:childTnLst>
                                </p:cTn>
                              </p:par>
                              <p:par>
                                <p:cTn id="88" presetID="63" presetClass="path" presetSubtype="0" accel="50000" decel="50000" fill="hold" grpId="1" nodeType="withEffect">
                                  <p:stCondLst>
                                    <p:cond delay="750"/>
                                  </p:stCondLst>
                                  <p:childTnLst>
                                    <p:animMotion origin="layout" path="M 5E-6 -3.7037E-6 L 0.07748 -0.00393 " pathEditMode="relative" rAng="0" ptsTypes="AA">
                                      <p:cBhvr>
                                        <p:cTn id="89" dur="500" fill="hold"/>
                                        <p:tgtEl>
                                          <p:spTgt spid="56"/>
                                        </p:tgtEl>
                                        <p:attrNameLst>
                                          <p:attrName>ppt_x</p:attrName>
                                          <p:attrName>ppt_y</p:attrName>
                                        </p:attrNameLst>
                                      </p:cBhvr>
                                      <p:rCtr x="3867" y="-208"/>
                                    </p:animMotion>
                                  </p:childTnLst>
                                </p:cTn>
                              </p:par>
                              <p:par>
                                <p:cTn id="90" presetID="53" presetClass="exit" presetSubtype="32" fill="hold" grpId="2" nodeType="withEffect">
                                  <p:stCondLst>
                                    <p:cond delay="750"/>
                                  </p:stCondLst>
                                  <p:childTnLst>
                                    <p:anim calcmode="lin" valueType="num">
                                      <p:cBhvr>
                                        <p:cTn id="91" dur="500"/>
                                        <p:tgtEl>
                                          <p:spTgt spid="56"/>
                                        </p:tgtEl>
                                        <p:attrNameLst>
                                          <p:attrName>ppt_w</p:attrName>
                                        </p:attrNameLst>
                                      </p:cBhvr>
                                      <p:tavLst>
                                        <p:tav tm="0">
                                          <p:val>
                                            <p:strVal val="ppt_w"/>
                                          </p:val>
                                        </p:tav>
                                        <p:tav tm="100000">
                                          <p:val>
                                            <p:fltVal val="0"/>
                                          </p:val>
                                        </p:tav>
                                      </p:tavLst>
                                    </p:anim>
                                    <p:anim calcmode="lin" valueType="num">
                                      <p:cBhvr>
                                        <p:cTn id="92" dur="500"/>
                                        <p:tgtEl>
                                          <p:spTgt spid="56"/>
                                        </p:tgtEl>
                                        <p:attrNameLst>
                                          <p:attrName>ppt_h</p:attrName>
                                        </p:attrNameLst>
                                      </p:cBhvr>
                                      <p:tavLst>
                                        <p:tav tm="0">
                                          <p:val>
                                            <p:strVal val="ppt_h"/>
                                          </p:val>
                                        </p:tav>
                                        <p:tav tm="100000">
                                          <p:val>
                                            <p:fltVal val="0"/>
                                          </p:val>
                                        </p:tav>
                                      </p:tavLst>
                                    </p:anim>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par>
                                <p:cTn id="95" presetID="10" presetClass="exit" presetSubtype="0" fill="hold" nodeType="withEffect">
                                  <p:stCondLst>
                                    <p:cond delay="750"/>
                                  </p:stCondLst>
                                  <p:childTnLst>
                                    <p:animEffect transition="out" filter="fade">
                                      <p:cBhvr>
                                        <p:cTn id="96" dur="250"/>
                                        <p:tgtEl>
                                          <p:spTgt spid="37"/>
                                        </p:tgtEl>
                                      </p:cBhvr>
                                    </p:animEffect>
                                    <p:set>
                                      <p:cBhvr>
                                        <p:cTn id="97" dur="1" fill="hold">
                                          <p:stCondLst>
                                            <p:cond delay="249"/>
                                          </p:stCondLst>
                                        </p:cTn>
                                        <p:tgtEl>
                                          <p:spTgt spid="37"/>
                                        </p:tgtEl>
                                        <p:attrNameLst>
                                          <p:attrName>style.visibility</p:attrName>
                                        </p:attrNameLst>
                                      </p:cBhvr>
                                      <p:to>
                                        <p:strVal val="hidden"/>
                                      </p:to>
                                    </p:set>
                                  </p:childTnLst>
                                </p:cTn>
                              </p:par>
                            </p:childTnLst>
                          </p:cTn>
                        </p:par>
                        <p:par>
                          <p:cTn id="98" fill="hold">
                            <p:stCondLst>
                              <p:cond delay="5250"/>
                            </p:stCondLst>
                            <p:childTnLst>
                              <p:par>
                                <p:cTn id="99" presetID="6" presetClass="emph" presetSubtype="0" decel="100000" fill="hold" grpId="0" nodeType="afterEffect">
                                  <p:stCondLst>
                                    <p:cond delay="0"/>
                                  </p:stCondLst>
                                  <p:childTnLst>
                                    <p:animScale>
                                      <p:cBhvr>
                                        <p:cTn id="100" dur="500" fill="hold"/>
                                        <p:tgtEl>
                                          <p:spTgt spid="17"/>
                                        </p:tgtEl>
                                      </p:cBhvr>
                                      <p:by x="75000" y="75000"/>
                                    </p:animScale>
                                  </p:childTnLst>
                                </p:cTn>
                              </p:par>
                              <p:par>
                                <p:cTn id="101" presetID="6" presetClass="emph" presetSubtype="0" decel="100000" fill="hold" grpId="1" nodeType="withEffect">
                                  <p:stCondLst>
                                    <p:cond delay="0"/>
                                  </p:stCondLst>
                                  <p:childTnLst>
                                    <p:animScale>
                                      <p:cBhvr>
                                        <p:cTn id="102" dur="500" fill="hold"/>
                                        <p:tgtEl>
                                          <p:spTgt spid="23"/>
                                        </p:tgtEl>
                                      </p:cBhvr>
                                      <p:by x="75000" y="75000"/>
                                    </p:animScale>
                                  </p:childTnLst>
                                </p:cTn>
                              </p:par>
                              <p:par>
                                <p:cTn id="103" presetID="63" presetClass="path" presetSubtype="0" accel="50000" decel="50000" fill="hold" grpId="1" nodeType="withEffect">
                                  <p:stCondLst>
                                    <p:cond delay="0"/>
                                  </p:stCondLst>
                                  <p:childTnLst>
                                    <p:animMotion origin="layout" path="M 4.58333E-6 1.11111E-6 L 0.02617 0.00972 " pathEditMode="relative" rAng="0" ptsTypes="AA">
                                      <p:cBhvr>
                                        <p:cTn id="104" dur="500" fill="hold"/>
                                        <p:tgtEl>
                                          <p:spTgt spid="17"/>
                                        </p:tgtEl>
                                        <p:attrNameLst>
                                          <p:attrName>ppt_x</p:attrName>
                                          <p:attrName>ppt_y</p:attrName>
                                        </p:attrNameLst>
                                      </p:cBhvr>
                                      <p:rCtr x="1302" y="486"/>
                                    </p:animMotion>
                                  </p:childTnLst>
                                </p:cTn>
                              </p:par>
                              <p:par>
                                <p:cTn id="105" presetID="42" presetClass="path" presetSubtype="0" accel="50000" decel="50000" fill="hold" grpId="2" nodeType="withEffect">
                                  <p:stCondLst>
                                    <p:cond delay="0"/>
                                  </p:stCondLst>
                                  <p:childTnLst>
                                    <p:animMotion origin="layout" path="M 1.04167E-6 2.22222E-6 L 0.0168 -0.00232 " pathEditMode="relative" rAng="0" ptsTypes="AA">
                                      <p:cBhvr>
                                        <p:cTn id="106" dur="500" fill="hold"/>
                                        <p:tgtEl>
                                          <p:spTgt spid="23"/>
                                        </p:tgtEl>
                                        <p:attrNameLst>
                                          <p:attrName>ppt_x</p:attrName>
                                          <p:attrName>ppt_y</p:attrName>
                                        </p:attrNameLst>
                                      </p:cBhvr>
                                      <p:rCtr x="833" y="-116"/>
                                    </p:animMotion>
                                  </p:childTnLst>
                                </p:cTn>
                              </p:par>
                              <p:par>
                                <p:cTn id="107" presetID="53" presetClass="entr" presetSubtype="16" fill="hold" grpId="1" nodeType="with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childTnLst>
                                </p:cTn>
                              </p:par>
                              <p:par>
                                <p:cTn id="112" presetID="42" presetClass="path" presetSubtype="0" accel="50000" decel="50000" fill="hold" grpId="0" nodeType="withEffect">
                                  <p:stCondLst>
                                    <p:cond delay="0"/>
                                  </p:stCondLst>
                                  <p:childTnLst>
                                    <p:animMotion origin="layout" path="M -1.875E-6 2.59259E-6 L 0.04167 0.00555 " pathEditMode="relative" rAng="0" ptsTypes="AA">
                                      <p:cBhvr>
                                        <p:cTn id="113" dur="500" fill="hold"/>
                                        <p:tgtEl>
                                          <p:spTgt spid="57"/>
                                        </p:tgtEl>
                                        <p:attrNameLst>
                                          <p:attrName>ppt_x</p:attrName>
                                          <p:attrName>ppt_y</p:attrName>
                                        </p:attrNameLst>
                                      </p:cBhvr>
                                      <p:rCtr x="2083" y="278"/>
                                    </p:animMotion>
                                  </p:childTnLst>
                                </p:cTn>
                              </p:par>
                              <p:par>
                                <p:cTn id="114" presetID="53" presetClass="entr" presetSubtype="16"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Effect transition="in" filter="fade">
                                      <p:cBhvr>
                                        <p:cTn id="118" dur="500"/>
                                        <p:tgtEl>
                                          <p:spTgt spid="35"/>
                                        </p:tgtEl>
                                      </p:cBhvr>
                                    </p:animEffect>
                                  </p:childTnLst>
                                </p:cTn>
                              </p:par>
                              <p:par>
                                <p:cTn id="119" presetID="63" presetClass="path" presetSubtype="0" accel="50000" decel="50000" fill="hold" grpId="1" nodeType="withEffect">
                                  <p:stCondLst>
                                    <p:cond delay="0"/>
                                  </p:stCondLst>
                                  <p:childTnLst>
                                    <p:animMotion origin="layout" path="M 1.11022E-16 -3.33333E-6 L 0.05456 0.00949 " pathEditMode="relative" rAng="0" ptsTypes="AA">
                                      <p:cBhvr>
                                        <p:cTn id="120" dur="500" fill="hold"/>
                                        <p:tgtEl>
                                          <p:spTgt spid="35"/>
                                        </p:tgtEl>
                                        <p:attrNameLst>
                                          <p:attrName>ppt_x</p:attrName>
                                          <p:attrName>ppt_y</p:attrName>
                                        </p:attrNameLst>
                                      </p:cBhvr>
                                      <p:rCtr x="2721"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3" grpId="0"/>
      <p:bldP spid="14" grpId="0"/>
      <p:bldP spid="17" grpId="0" animBg="1"/>
      <p:bldP spid="17" grpId="1" animBg="1"/>
      <p:bldP spid="18" grpId="0" animBg="1"/>
      <p:bldP spid="18" grpId="1" animBg="1"/>
      <p:bldP spid="19" grpId="0" animBg="1"/>
      <p:bldP spid="20" grpId="0"/>
      <p:bldP spid="21" grpId="0" animBg="1"/>
      <p:bldP spid="22" grpId="0" animBg="1"/>
      <p:bldP spid="23" grpId="0" animBg="1"/>
      <p:bldP spid="23" grpId="1" animBg="1"/>
      <p:bldP spid="23" grpId="2" animBg="1"/>
      <p:bldP spid="27" grpId="0" animBg="1"/>
      <p:bldP spid="27" grpId="1" animBg="1"/>
      <p:bldP spid="27" grpId="2" animBg="1"/>
      <p:bldP spid="27" grpId="3" animBg="1"/>
      <p:bldP spid="27" grpId="4" animBg="1"/>
      <p:bldP spid="31" grpId="0" animBg="1"/>
      <p:bldP spid="31" grpId="1" animBg="1"/>
      <p:bldP spid="35" grpId="0" animBg="1"/>
      <p:bldP spid="35" grpId="1" animBg="1"/>
      <p:bldP spid="36" grpId="0" animBg="1"/>
      <p:bldP spid="56" grpId="0" animBg="1"/>
      <p:bldP spid="56" grpId="1" animBg="1"/>
      <p:bldP spid="56" grpId="2" animBg="1"/>
      <p:bldP spid="57" grpId="0" animBg="1"/>
      <p:bldP spid="5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2" y="0"/>
            <a:ext cx="12436475" cy="6994525"/>
          </a:xfrm>
          <a:prstGeom prst="rect">
            <a:avLst/>
          </a:prstGeom>
        </p:spPr>
      </p:pic>
      <p:sp>
        <p:nvSpPr>
          <p:cNvPr id="5" name="Rectangle 4"/>
          <p:cNvSpPr/>
          <p:nvPr/>
        </p:nvSpPr>
        <p:spPr bwMode="auto">
          <a:xfrm>
            <a:off x="6101408" y="1170643"/>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0399713" y="5376863"/>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6101408" y="5376863"/>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0399713" y="1170643"/>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 Placeholder 12"/>
          <p:cNvSpPr txBox="1">
            <a:spLocks/>
          </p:cNvSpPr>
          <p:nvPr/>
        </p:nvSpPr>
        <p:spPr>
          <a:xfrm>
            <a:off x="274638" y="1211264"/>
            <a:ext cx="4572000" cy="4572000"/>
          </a:xfrm>
          <a:prstGeom prst="rect">
            <a:avLst/>
          </a:prstGeom>
          <a:solidFill>
            <a:schemeClr val="tx2">
              <a:alpha val="92000"/>
            </a:schemeClr>
          </a:solidFill>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gradFill>
                  <a:gsLst>
                    <a:gs pos="1250">
                      <a:srgbClr val="FFFFFF"/>
                    </a:gs>
                    <a:gs pos="100000">
                      <a:srgbClr val="FFFFFF"/>
                    </a:gs>
                  </a:gsLst>
                  <a:lin ang="5400000" scaled="0"/>
                </a:gradFill>
              </a:rPr>
              <a:t>Virtualization innovation</a:t>
            </a:r>
            <a:endParaRPr lang="en-US" sz="4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6788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3*#ppt_w"/>
                                          </p:val>
                                        </p:tav>
                                        <p:tav tm="100000">
                                          <p:val>
                                            <p:strVal val="#ppt_w"/>
                                          </p:val>
                                        </p:tav>
                                      </p:tavLst>
                                    </p:anim>
                                    <p:anim calcmode="lin" valueType="num">
                                      <p:cBhvr>
                                        <p:cTn id="8" dur="500" fill="hold"/>
                                        <p:tgtEl>
                                          <p:spTgt spid="11"/>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Generation 2 Virtual Machines</a:t>
            </a:r>
            <a:endParaRPr lang="en-US" dirty="0"/>
          </a:p>
        </p:txBody>
      </p:sp>
      <p:sp>
        <p:nvSpPr>
          <p:cNvPr id="6" name="Right Triangle 5"/>
          <p:cNvSpPr/>
          <p:nvPr/>
        </p:nvSpPr>
        <p:spPr bwMode="auto">
          <a:xfrm flipH="1" flipV="1">
            <a:off x="519250" y="2227770"/>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7" name="Trapezoid 6"/>
          <p:cNvSpPr/>
          <p:nvPr/>
        </p:nvSpPr>
        <p:spPr bwMode="auto">
          <a:xfrm rot="16200000">
            <a:off x="480025" y="1662994"/>
            <a:ext cx="5019374"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Ease of Management &amp; Operations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PXE boot from Optimized vNIC</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Hot-Add CD/DVD Drive</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Dynamic Storage</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VMs have UEFI firmware with support</a:t>
            </a:r>
            <a:br>
              <a:rPr lang="en-US" sz="1600" dirty="0" smtClean="0">
                <a:solidFill>
                  <a:srgbClr val="EFEFEF"/>
                </a:solidFill>
                <a:cs typeface="Segoe UI" pitchFamily="34" charset="0"/>
              </a:rPr>
            </a:br>
            <a:r>
              <a:rPr lang="en-US" sz="1600" dirty="0" smtClean="0">
                <a:solidFill>
                  <a:srgbClr val="EFEFEF"/>
                </a:solidFill>
                <a:cs typeface="Segoe UI" pitchFamily="34" charset="0"/>
              </a:rPr>
              <a:t>for GPT partitioned OS boot disks &gt;2TB</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Faster Boot from Virtual SCSI with Online</a:t>
            </a:r>
            <a:br>
              <a:rPr lang="en-US" sz="1600" dirty="0" smtClean="0">
                <a:solidFill>
                  <a:srgbClr val="EFEFEF"/>
                </a:solidFill>
                <a:cs typeface="Segoe UI" pitchFamily="34" charset="0"/>
              </a:rPr>
            </a:br>
            <a:r>
              <a:rPr lang="en-US" sz="1600" dirty="0" smtClean="0">
                <a:solidFill>
                  <a:srgbClr val="EFEFEF"/>
                </a:solidFill>
                <a:cs typeface="Segoe UI" pitchFamily="34" charset="0"/>
              </a:rPr>
              <a:t>Resize &amp; increased performance</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Security</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Removal of emulated devices reduces attack surface</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 UEFI firmware supports Secure Boot</a:t>
            </a:r>
            <a:endParaRPr lang="en-US" sz="1600" dirty="0">
              <a:solidFill>
                <a:srgbClr val="EFEFEF"/>
              </a:solidFill>
              <a:cs typeface="Segoe UI" pitchFamily="34" charset="0"/>
            </a:endParaRPr>
          </a:p>
        </p:txBody>
      </p:sp>
      <p:sp>
        <p:nvSpPr>
          <p:cNvPr id="8" name="Rectangle 7"/>
          <p:cNvSpPr/>
          <p:nvPr/>
        </p:nvSpPr>
        <p:spPr>
          <a:xfrm>
            <a:off x="519249" y="123717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smtClean="0">
                <a:solidFill>
                  <a:srgbClr val="FFFFFF"/>
                </a:solidFill>
                <a:latin typeface="Segoe UI Light"/>
              </a:rPr>
              <a:t>VMs built on Optimized, Software-Based </a:t>
            </a:r>
            <a:r>
              <a:rPr lang="en-US" sz="2400" dirty="0">
                <a:solidFill>
                  <a:srgbClr val="FFFFFF"/>
                </a:solidFill>
                <a:latin typeface="Segoe UI Light"/>
              </a:rPr>
              <a:t>D</a:t>
            </a:r>
            <a:r>
              <a:rPr lang="en-US" sz="2400" dirty="0" smtClean="0">
                <a:solidFill>
                  <a:srgbClr val="FFFFFF"/>
                </a:solidFill>
                <a:latin typeface="Segoe UI Light"/>
              </a:rPr>
              <a:t>evices</a:t>
            </a:r>
            <a:endParaRPr lang="en-US" sz="2400" dirty="0">
              <a:solidFill>
                <a:srgbClr val="FFFFFF"/>
              </a:solidFill>
            </a:endParaRPr>
          </a:p>
        </p:txBody>
      </p:sp>
      <p:sp>
        <p:nvSpPr>
          <p:cNvPr id="20" name="TextBox 19"/>
          <p:cNvSpPr txBox="1"/>
          <p:nvPr/>
        </p:nvSpPr>
        <p:spPr>
          <a:xfrm>
            <a:off x="5647639" y="4656476"/>
            <a:ext cx="1571255" cy="498598"/>
          </a:xfrm>
          <a:prstGeom prst="rect">
            <a:avLst/>
          </a:prstGeom>
          <a:noFill/>
        </p:spPr>
        <p:txBody>
          <a:bodyPr wrap="square" lIns="0" tIns="0" rIns="0" bIns="0" rtlCol="0">
            <a:spAutoFit/>
          </a:bodyPr>
          <a:lstStyle/>
          <a:p>
            <a:pPr algn="ctr">
              <a:lnSpc>
                <a:spcPct val="90000"/>
              </a:lnSpc>
            </a:pPr>
            <a:r>
              <a:rPr lang="en-GB" spc="-50" dirty="0" smtClean="0">
                <a:gradFill>
                  <a:gsLst>
                    <a:gs pos="50459">
                      <a:schemeClr val="tx1"/>
                    </a:gs>
                    <a:gs pos="30000">
                      <a:schemeClr val="tx1"/>
                    </a:gs>
                  </a:gsLst>
                  <a:lin ang="5400000" scaled="0"/>
                </a:gradFill>
              </a:rPr>
              <a:t>Generation 2 Virtual Machine</a:t>
            </a:r>
          </a:p>
        </p:txBody>
      </p:sp>
      <p:pic>
        <p:nvPicPr>
          <p:cNvPr id="21" name="Picture 5"/>
          <p:cNvPicPr>
            <a:picLocks noChangeAspect="1" noChangeArrowheads="1"/>
          </p:cNvPicPr>
          <p:nvPr/>
        </p:nvPicPr>
        <p:blipFill>
          <a:blip r:embed="rId3" cstate="email">
            <a:duotone>
              <a:schemeClr val="accent1">
                <a:shade val="45000"/>
                <a:satMod val="135000"/>
              </a:schemeClr>
              <a:prstClr val="white"/>
            </a:duotone>
            <a:lum bright="-20000" contrast="40000"/>
            <a:extLst>
              <a:ext uri="{28A0092B-C50C-407E-A947-70E740481C1C}">
                <a14:useLocalDpi xmlns:a14="http://schemas.microsoft.com/office/drawing/2010/main"/>
              </a:ext>
            </a:extLst>
          </a:blip>
          <a:srcRect/>
          <a:stretch>
            <a:fillRect/>
          </a:stretch>
        </p:blipFill>
        <p:spPr bwMode="auto">
          <a:xfrm>
            <a:off x="5874127" y="2924849"/>
            <a:ext cx="1147290" cy="160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ight Brace 69"/>
          <p:cNvSpPr/>
          <p:nvPr/>
        </p:nvSpPr>
        <p:spPr>
          <a:xfrm>
            <a:off x="7311620" y="2959449"/>
            <a:ext cx="725713" cy="2177447"/>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gradFill>
                <a:gsLst>
                  <a:gs pos="50459">
                    <a:schemeClr val="tx1"/>
                  </a:gs>
                  <a:gs pos="30000">
                    <a:schemeClr val="tx1"/>
                  </a:gs>
                </a:gsLst>
                <a:lin ang="5400000" scaled="0"/>
              </a:gradFill>
            </a:endParaRPr>
          </a:p>
        </p:txBody>
      </p:sp>
      <p:grpSp>
        <p:nvGrpSpPr>
          <p:cNvPr id="82" name="Group 81"/>
          <p:cNvGrpSpPr/>
          <p:nvPr/>
        </p:nvGrpSpPr>
        <p:grpSpPr>
          <a:xfrm>
            <a:off x="8037333" y="1256874"/>
            <a:ext cx="3668770" cy="2791299"/>
            <a:chOff x="8037333" y="1256874"/>
            <a:chExt cx="3668770" cy="2791299"/>
          </a:xfrm>
        </p:grpSpPr>
        <p:cxnSp>
          <p:nvCxnSpPr>
            <p:cNvPr id="71" name="Straight Connector 70"/>
            <p:cNvCxnSpPr>
              <a:stCxn id="70" idx="1"/>
              <a:endCxn id="16" idx="53"/>
            </p:cNvCxnSpPr>
            <p:nvPr/>
          </p:nvCxnSpPr>
          <p:spPr>
            <a:xfrm flipV="1">
              <a:off x="8037333" y="2451879"/>
              <a:ext cx="644658" cy="159629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61126" y="1602001"/>
              <a:ext cx="1444977" cy="498598"/>
            </a:xfrm>
            <a:prstGeom prst="rect">
              <a:avLst/>
            </a:prstGeom>
            <a:noFill/>
          </p:spPr>
          <p:txBody>
            <a:bodyPr wrap="square" lIns="0" tIns="0" rIns="0" bIns="0" rtlCol="0">
              <a:spAutoFit/>
            </a:bodyPr>
            <a:lstStyle/>
            <a:p>
              <a:pPr algn="ctr">
                <a:lnSpc>
                  <a:spcPct val="90000"/>
                </a:lnSpc>
              </a:pPr>
              <a:r>
                <a:rPr lang="en-GB" spc="-50" dirty="0" smtClean="0">
                  <a:gradFill>
                    <a:gsLst>
                      <a:gs pos="50459">
                        <a:schemeClr val="tx1"/>
                      </a:gs>
                      <a:gs pos="30000">
                        <a:schemeClr val="tx1"/>
                      </a:gs>
                    </a:gsLst>
                    <a:lin ang="5400000" scaled="0"/>
                  </a:gradFill>
                </a:rPr>
                <a:t>Synthetic NIC PXE Boot</a:t>
              </a:r>
            </a:p>
          </p:txBody>
        </p:sp>
        <p:sp>
          <p:nvSpPr>
            <p:cNvPr id="16" name="Freeform 78"/>
            <p:cNvSpPr>
              <a:spLocks noEditPoints="1"/>
            </p:cNvSpPr>
            <p:nvPr/>
          </p:nvSpPr>
          <p:spPr bwMode="black">
            <a:xfrm>
              <a:off x="8665719" y="1256874"/>
              <a:ext cx="1433806" cy="119500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accent1"/>
            </a:solidFill>
            <a:ln>
              <a:noFill/>
            </a:ln>
          </p:spPr>
          <p:txBody>
            <a:bodyPr vert="horz" wrap="square" lIns="82305" tIns="41153" rIns="82305" bIns="41153"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grpSp>
      <p:grpSp>
        <p:nvGrpSpPr>
          <p:cNvPr id="83" name="Group 82"/>
          <p:cNvGrpSpPr/>
          <p:nvPr/>
        </p:nvGrpSpPr>
        <p:grpSpPr>
          <a:xfrm>
            <a:off x="8037333" y="2970408"/>
            <a:ext cx="3389066" cy="1077765"/>
            <a:chOff x="8037333" y="2970408"/>
            <a:chExt cx="3389066" cy="1077765"/>
          </a:xfrm>
        </p:grpSpPr>
        <p:cxnSp>
          <p:nvCxnSpPr>
            <p:cNvPr id="73" name="Straight Connector 72"/>
            <p:cNvCxnSpPr>
              <a:stCxn id="70" idx="1"/>
              <a:endCxn id="11" idx="2"/>
            </p:cNvCxnSpPr>
            <p:nvPr/>
          </p:nvCxnSpPr>
          <p:spPr>
            <a:xfrm flipV="1">
              <a:off x="8037333" y="3364961"/>
              <a:ext cx="978552" cy="68321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015885" y="2970408"/>
              <a:ext cx="758774" cy="789106"/>
              <a:chOff x="5760720" y="3920286"/>
              <a:chExt cx="1185878" cy="1230834"/>
            </a:xfrm>
          </p:grpSpPr>
          <p:sp>
            <p:nvSpPr>
              <p:cNvPr id="13" name="Flowchart: Manual Operation 12"/>
              <p:cNvSpPr/>
              <p:nvPr/>
            </p:nvSpPr>
            <p:spPr bwMode="auto">
              <a:xfrm>
                <a:off x="6191195" y="3952999"/>
                <a:ext cx="335278" cy="502252"/>
              </a:xfrm>
              <a:prstGeom prst="flowChartManualOperation">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50459">
                        <a:schemeClr val="tx1"/>
                      </a:gs>
                      <a:gs pos="30000">
                        <a:schemeClr val="tx1"/>
                      </a:gs>
                    </a:gsLst>
                    <a:lin ang="5400000" scaled="0"/>
                  </a:gradFill>
                </a:endParaRPr>
              </a:p>
            </p:txBody>
          </p:sp>
          <p:sp>
            <p:nvSpPr>
              <p:cNvPr id="12" name="Oval 11"/>
              <p:cNvSpPr/>
              <p:nvPr/>
            </p:nvSpPr>
            <p:spPr bwMode="auto">
              <a:xfrm>
                <a:off x="6186019" y="4390923"/>
                <a:ext cx="335280" cy="289560"/>
              </a:xfrm>
              <a:prstGeom prst="ellipse">
                <a:avLst/>
              </a:prstGeom>
              <a:solidFill>
                <a:srgbClr val="FFFFFF"/>
              </a:solid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50459">
                        <a:schemeClr val="tx1"/>
                      </a:gs>
                      <a:gs pos="30000">
                        <a:schemeClr val="tx1"/>
                      </a:gs>
                    </a:gsLst>
                    <a:lin ang="5400000" scaled="0"/>
                  </a:gradFill>
                </a:endParaRPr>
              </a:p>
            </p:txBody>
          </p:sp>
          <p:sp>
            <p:nvSpPr>
              <p:cNvPr id="11" name="Oval 10"/>
              <p:cNvSpPr/>
              <p:nvPr/>
            </p:nvSpPr>
            <p:spPr bwMode="auto">
              <a:xfrm>
                <a:off x="5760720" y="3920286"/>
                <a:ext cx="1185878" cy="1230834"/>
              </a:xfrm>
              <a:prstGeom prst="ellipse">
                <a:avLst/>
              </a:prstGeom>
              <a:no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GB" sz="2000" spc="-50" dirty="0" smtClean="0">
                  <a:gradFill>
                    <a:gsLst>
                      <a:gs pos="50459">
                        <a:schemeClr val="tx1"/>
                      </a:gs>
                      <a:gs pos="30000">
                        <a:schemeClr val="tx1"/>
                      </a:gs>
                    </a:gsLst>
                    <a:lin ang="5400000" scaled="0"/>
                  </a:gradFill>
                </a:endParaRPr>
              </a:p>
            </p:txBody>
          </p:sp>
        </p:grpSp>
        <p:sp>
          <p:nvSpPr>
            <p:cNvPr id="17" name="TextBox 16"/>
            <p:cNvSpPr txBox="1"/>
            <p:nvPr/>
          </p:nvSpPr>
          <p:spPr>
            <a:xfrm>
              <a:off x="10423210" y="3004081"/>
              <a:ext cx="1003189" cy="747897"/>
            </a:xfrm>
            <a:prstGeom prst="rect">
              <a:avLst/>
            </a:prstGeom>
            <a:noFill/>
          </p:spPr>
          <p:txBody>
            <a:bodyPr wrap="square" lIns="0" tIns="0" rIns="0" bIns="0" rtlCol="0">
              <a:spAutoFit/>
            </a:bodyPr>
            <a:lstStyle/>
            <a:p>
              <a:pPr algn="ctr">
                <a:lnSpc>
                  <a:spcPct val="90000"/>
                </a:lnSpc>
              </a:pPr>
              <a:r>
                <a:rPr lang="en-GB" spc="-50" dirty="0" smtClean="0">
                  <a:gradFill>
                    <a:gsLst>
                      <a:gs pos="50459">
                        <a:schemeClr val="tx1"/>
                      </a:gs>
                      <a:gs pos="30000">
                        <a:schemeClr val="tx1"/>
                      </a:gs>
                    </a:gsLst>
                    <a:lin ang="5400000" scaled="0"/>
                  </a:gradFill>
                </a:rPr>
                <a:t>Hot-Add CD/DVD Drive</a:t>
              </a:r>
            </a:p>
          </p:txBody>
        </p:sp>
      </p:grpSp>
      <p:grpSp>
        <p:nvGrpSpPr>
          <p:cNvPr id="85" name="Group 84"/>
          <p:cNvGrpSpPr/>
          <p:nvPr/>
        </p:nvGrpSpPr>
        <p:grpSpPr>
          <a:xfrm>
            <a:off x="8037333" y="4048173"/>
            <a:ext cx="3769387" cy="2281322"/>
            <a:chOff x="8037333" y="4048173"/>
            <a:chExt cx="3769387" cy="2281322"/>
          </a:xfrm>
        </p:grpSpPr>
        <p:cxnSp>
          <p:nvCxnSpPr>
            <p:cNvPr id="72" name="Straight Connector 71"/>
            <p:cNvCxnSpPr>
              <a:stCxn id="70" idx="1"/>
              <a:endCxn id="69" idx="16"/>
            </p:cNvCxnSpPr>
            <p:nvPr/>
          </p:nvCxnSpPr>
          <p:spPr>
            <a:xfrm>
              <a:off x="8037333" y="4048173"/>
              <a:ext cx="922898" cy="172430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60510" y="5632736"/>
              <a:ext cx="1646210" cy="498598"/>
            </a:xfrm>
            <a:prstGeom prst="rect">
              <a:avLst/>
            </a:prstGeom>
            <a:noFill/>
          </p:spPr>
          <p:txBody>
            <a:bodyPr wrap="square" lIns="0" tIns="0" rIns="0" bIns="0" rtlCol="0">
              <a:spAutoFit/>
            </a:bodyPr>
            <a:lstStyle/>
            <a:p>
              <a:pPr algn="ctr">
                <a:lnSpc>
                  <a:spcPct val="90000"/>
                </a:lnSpc>
              </a:pPr>
              <a:r>
                <a:rPr lang="en-GB" spc="-50" dirty="0" smtClean="0">
                  <a:gradFill>
                    <a:gsLst>
                      <a:gs pos="50459">
                        <a:schemeClr val="tx1"/>
                      </a:gs>
                      <a:gs pos="30000">
                        <a:schemeClr val="tx1"/>
                      </a:gs>
                    </a:gsLst>
                    <a:lin ang="5400000" scaled="0"/>
                  </a:gradFill>
                </a:rPr>
                <a:t>UEFI Firmware with Secure Boot</a:t>
              </a:r>
            </a:p>
          </p:txBody>
        </p:sp>
        <p:grpSp>
          <p:nvGrpSpPr>
            <p:cNvPr id="22" name="Group 21"/>
            <p:cNvGrpSpPr/>
            <p:nvPr/>
          </p:nvGrpSpPr>
          <p:grpSpPr bwMode="black">
            <a:xfrm>
              <a:off x="8879100" y="5455616"/>
              <a:ext cx="1006944" cy="873879"/>
              <a:chOff x="7010400" y="2133600"/>
              <a:chExt cx="1379538" cy="1065213"/>
            </a:xfrm>
            <a:solidFill>
              <a:schemeClr val="accent1"/>
            </a:solidFill>
          </p:grpSpPr>
          <p:sp>
            <p:nvSpPr>
              <p:cNvPr id="23"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24"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25"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26"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27"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28"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29"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0"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1"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2"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3"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4"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5"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6"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7"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8"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39"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0"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1"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2"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3"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4"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5"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6"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7"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8"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49"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0"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1"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2"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3"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4"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5"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6"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7"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8"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59"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0"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1"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2"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3"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4"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5"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6"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7"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8"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sp>
            <p:nvSpPr>
              <p:cNvPr id="69"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a:gsLst>
                      <a:gs pos="50459">
                        <a:schemeClr val="tx1"/>
                      </a:gs>
                      <a:gs pos="30000">
                        <a:schemeClr val="tx1"/>
                      </a:gs>
                    </a:gsLst>
                    <a:lin ang="5400000" scaled="0"/>
                  </a:gradFill>
                </a:endParaRPr>
              </a:p>
            </p:txBody>
          </p:sp>
        </p:grpSp>
        <p:pic>
          <p:nvPicPr>
            <p:cNvPr id="75" name="Picture 4"/>
            <p:cNvPicPr>
              <a:picLocks noChangeAspect="1" noChangeArrowheads="1"/>
            </p:cNvPicPr>
            <p:nvPr/>
          </p:nvPicPr>
          <p:blipFill>
            <a:blip r:embed="rId4" cstate="email">
              <a:biLevel thresh="25000"/>
              <a:lum bright="-62000"/>
              <a:extLst>
                <a:ext uri="{28A0092B-C50C-407E-A947-70E740481C1C}">
                  <a14:useLocalDpi xmlns:a14="http://schemas.microsoft.com/office/drawing/2010/main"/>
                </a:ext>
              </a:extLst>
            </a:blip>
            <a:srcRect/>
            <a:stretch>
              <a:fillRect/>
            </a:stretch>
          </p:blipFill>
          <p:spPr bwMode="auto">
            <a:xfrm>
              <a:off x="9707977" y="5838448"/>
              <a:ext cx="274930" cy="37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4" name="Group 83"/>
          <p:cNvGrpSpPr/>
          <p:nvPr/>
        </p:nvGrpSpPr>
        <p:grpSpPr>
          <a:xfrm>
            <a:off x="8037333" y="4048173"/>
            <a:ext cx="3560172" cy="776013"/>
            <a:chOff x="8037333" y="4048173"/>
            <a:chExt cx="3560172" cy="776013"/>
          </a:xfrm>
        </p:grpSpPr>
        <p:sp>
          <p:nvSpPr>
            <p:cNvPr id="18" name="TextBox 17"/>
            <p:cNvSpPr txBox="1"/>
            <p:nvPr/>
          </p:nvSpPr>
          <p:spPr>
            <a:xfrm>
              <a:off x="10369726" y="4268569"/>
              <a:ext cx="1227779" cy="498598"/>
            </a:xfrm>
            <a:prstGeom prst="rect">
              <a:avLst/>
            </a:prstGeom>
            <a:noFill/>
          </p:spPr>
          <p:txBody>
            <a:bodyPr wrap="square" lIns="0" tIns="0" rIns="0" bIns="0" rtlCol="0">
              <a:spAutoFit/>
            </a:bodyPr>
            <a:lstStyle/>
            <a:p>
              <a:pPr algn="ctr">
                <a:lnSpc>
                  <a:spcPct val="90000"/>
                </a:lnSpc>
              </a:pPr>
              <a:r>
                <a:rPr lang="en-GB" spc="-50" dirty="0" smtClean="0">
                  <a:gradFill>
                    <a:gsLst>
                      <a:gs pos="50459">
                        <a:schemeClr val="tx1"/>
                      </a:gs>
                      <a:gs pos="30000">
                        <a:schemeClr val="tx1"/>
                      </a:gs>
                    </a:gsLst>
                    <a:lin ang="5400000" scaled="0"/>
                  </a:gradFill>
                </a:rPr>
                <a:t>Boot From</a:t>
              </a:r>
              <a:br>
                <a:rPr lang="en-GB" spc="-50" dirty="0" smtClean="0">
                  <a:gradFill>
                    <a:gsLst>
                      <a:gs pos="50459">
                        <a:schemeClr val="tx1"/>
                      </a:gs>
                      <a:gs pos="30000">
                        <a:schemeClr val="tx1"/>
                      </a:gs>
                    </a:gsLst>
                    <a:lin ang="5400000" scaled="0"/>
                  </a:gradFill>
                </a:rPr>
              </a:br>
              <a:r>
                <a:rPr lang="en-GB" spc="-50" dirty="0" smtClean="0">
                  <a:gradFill>
                    <a:gsLst>
                      <a:gs pos="50459">
                        <a:schemeClr val="tx1"/>
                      </a:gs>
                      <a:gs pos="30000">
                        <a:schemeClr val="tx1"/>
                      </a:gs>
                    </a:gsLst>
                    <a:lin ang="5400000" scaled="0"/>
                  </a:gradFill>
                </a:rPr>
                <a:t>Virtual SCSI</a:t>
              </a:r>
            </a:p>
          </p:txBody>
        </p:sp>
        <p:cxnSp>
          <p:nvCxnSpPr>
            <p:cNvPr id="74" name="Straight Connector 73"/>
            <p:cNvCxnSpPr>
              <a:stCxn id="70" idx="1"/>
              <a:endCxn id="14" idx="17"/>
            </p:cNvCxnSpPr>
            <p:nvPr/>
          </p:nvCxnSpPr>
          <p:spPr>
            <a:xfrm>
              <a:off x="8037333" y="4048173"/>
              <a:ext cx="860561" cy="65716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Freeform 469"/>
            <p:cNvSpPr>
              <a:spLocks noEditPoints="1"/>
            </p:cNvSpPr>
            <p:nvPr/>
          </p:nvSpPr>
          <p:spPr bwMode="auto">
            <a:xfrm>
              <a:off x="8839898" y="4414024"/>
              <a:ext cx="1136249" cy="410162"/>
            </a:xfrm>
            <a:custGeom>
              <a:avLst/>
              <a:gdLst>
                <a:gd name="T0" fmla="*/ 958 w 960"/>
                <a:gd name="T1" fmla="*/ 34 h 283"/>
                <a:gd name="T2" fmla="*/ 402 w 960"/>
                <a:gd name="T3" fmla="*/ 0 h 283"/>
                <a:gd name="T4" fmla="*/ 0 w 960"/>
                <a:gd name="T5" fmla="*/ 132 h 283"/>
                <a:gd name="T6" fmla="*/ 2 w 960"/>
                <a:gd name="T7" fmla="*/ 234 h 283"/>
                <a:gd name="T8" fmla="*/ 603 w 960"/>
                <a:gd name="T9" fmla="*/ 283 h 283"/>
                <a:gd name="T10" fmla="*/ 960 w 960"/>
                <a:gd name="T11" fmla="*/ 136 h 283"/>
                <a:gd name="T12" fmla="*/ 958 w 960"/>
                <a:gd name="T13" fmla="*/ 34 h 283"/>
                <a:gd name="T14" fmla="*/ 20 w 960"/>
                <a:gd name="T15" fmla="*/ 217 h 283"/>
                <a:gd name="T16" fmla="*/ 19 w 960"/>
                <a:gd name="T17" fmla="*/ 153 h 283"/>
                <a:gd name="T18" fmla="*/ 583 w 960"/>
                <a:gd name="T19" fmla="*/ 199 h 283"/>
                <a:gd name="T20" fmla="*/ 583 w 960"/>
                <a:gd name="T21" fmla="*/ 263 h 283"/>
                <a:gd name="T22" fmla="*/ 20 w 960"/>
                <a:gd name="T23" fmla="*/ 217 h 283"/>
                <a:gd name="T24" fmla="*/ 373 w 960"/>
                <a:gd name="T25" fmla="*/ 200 h 283"/>
                <a:gd name="T26" fmla="*/ 374 w 960"/>
                <a:gd name="T27" fmla="*/ 227 h 283"/>
                <a:gd name="T28" fmla="*/ 565 w 960"/>
                <a:gd name="T29" fmla="*/ 242 h 283"/>
                <a:gd name="T30" fmla="*/ 564 w 960"/>
                <a:gd name="T31" fmla="*/ 216 h 283"/>
                <a:gd name="T32" fmla="*/ 373 w 960"/>
                <a:gd name="T33" fmla="*/ 200 h 283"/>
                <a:gd name="T34" fmla="*/ 49 w 960"/>
                <a:gd name="T35" fmla="*/ 201 h 283"/>
                <a:gd name="T36" fmla="*/ 59 w 960"/>
                <a:gd name="T37" fmla="*/ 202 h 283"/>
                <a:gd name="T38" fmla="*/ 59 w 960"/>
                <a:gd name="T39" fmla="*/ 175 h 283"/>
                <a:gd name="T40" fmla="*/ 49 w 960"/>
                <a:gd name="T41" fmla="*/ 174 h 283"/>
                <a:gd name="T42" fmla="*/ 49 w 960"/>
                <a:gd name="T43" fmla="*/ 201 h 283"/>
                <a:gd name="T44" fmla="*/ 69 w 960"/>
                <a:gd name="T45" fmla="*/ 202 h 283"/>
                <a:gd name="T46" fmla="*/ 79 w 960"/>
                <a:gd name="T47" fmla="*/ 203 h 283"/>
                <a:gd name="T48" fmla="*/ 79 w 960"/>
                <a:gd name="T49" fmla="*/ 176 h 283"/>
                <a:gd name="T50" fmla="*/ 69 w 960"/>
                <a:gd name="T51" fmla="*/ 176 h 283"/>
                <a:gd name="T52" fmla="*/ 69 w 960"/>
                <a:gd name="T53" fmla="*/ 202 h 283"/>
                <a:gd name="T54" fmla="*/ 172 w 960"/>
                <a:gd name="T55" fmla="*/ 210 h 283"/>
                <a:gd name="T56" fmla="*/ 183 w 960"/>
                <a:gd name="T57" fmla="*/ 211 h 283"/>
                <a:gd name="T58" fmla="*/ 183 w 960"/>
                <a:gd name="T59" fmla="*/ 185 h 283"/>
                <a:gd name="T60" fmla="*/ 172 w 960"/>
                <a:gd name="T61" fmla="*/ 184 h 283"/>
                <a:gd name="T62" fmla="*/ 172 w 960"/>
                <a:gd name="T63" fmla="*/ 210 h 283"/>
                <a:gd name="T64" fmla="*/ 192 w 960"/>
                <a:gd name="T65" fmla="*/ 212 h 283"/>
                <a:gd name="T66" fmla="*/ 203 w 960"/>
                <a:gd name="T67" fmla="*/ 213 h 283"/>
                <a:gd name="T68" fmla="*/ 203 w 960"/>
                <a:gd name="T69" fmla="*/ 187 h 283"/>
                <a:gd name="T70" fmla="*/ 192 w 960"/>
                <a:gd name="T71" fmla="*/ 185 h 283"/>
                <a:gd name="T72" fmla="*/ 192 w 960"/>
                <a:gd name="T73" fmla="*/ 212 h 283"/>
                <a:gd name="T74" fmla="*/ 90 w 960"/>
                <a:gd name="T75" fmla="*/ 204 h 283"/>
                <a:gd name="T76" fmla="*/ 100 w 960"/>
                <a:gd name="T77" fmla="*/ 205 h 283"/>
                <a:gd name="T78" fmla="*/ 100 w 960"/>
                <a:gd name="T79" fmla="*/ 178 h 283"/>
                <a:gd name="T80" fmla="*/ 90 w 960"/>
                <a:gd name="T81" fmla="*/ 177 h 283"/>
                <a:gd name="T82" fmla="*/ 90 w 960"/>
                <a:gd name="T83" fmla="*/ 204 h 283"/>
                <a:gd name="T84" fmla="*/ 110 w 960"/>
                <a:gd name="T85" fmla="*/ 205 h 283"/>
                <a:gd name="T86" fmla="*/ 121 w 960"/>
                <a:gd name="T87" fmla="*/ 207 h 283"/>
                <a:gd name="T88" fmla="*/ 121 w 960"/>
                <a:gd name="T89" fmla="*/ 180 h 283"/>
                <a:gd name="T90" fmla="*/ 110 w 960"/>
                <a:gd name="T91" fmla="*/ 179 h 283"/>
                <a:gd name="T92" fmla="*/ 110 w 960"/>
                <a:gd name="T93" fmla="*/ 205 h 283"/>
                <a:gd name="T94" fmla="*/ 131 w 960"/>
                <a:gd name="T95" fmla="*/ 207 h 283"/>
                <a:gd name="T96" fmla="*/ 141 w 960"/>
                <a:gd name="T97" fmla="*/ 208 h 283"/>
                <a:gd name="T98" fmla="*/ 141 w 960"/>
                <a:gd name="T99" fmla="*/ 182 h 283"/>
                <a:gd name="T100" fmla="*/ 131 w 960"/>
                <a:gd name="T101" fmla="*/ 181 h 283"/>
                <a:gd name="T102" fmla="*/ 131 w 960"/>
                <a:gd name="T103" fmla="*/ 207 h 283"/>
                <a:gd name="T104" fmla="*/ 152 w 960"/>
                <a:gd name="T105" fmla="*/ 209 h 283"/>
                <a:gd name="T106" fmla="*/ 162 w 960"/>
                <a:gd name="T107" fmla="*/ 210 h 283"/>
                <a:gd name="T108" fmla="*/ 162 w 960"/>
                <a:gd name="T109" fmla="*/ 183 h 283"/>
                <a:gd name="T110" fmla="*/ 152 w 960"/>
                <a:gd name="T111" fmla="*/ 182 h 283"/>
                <a:gd name="T112" fmla="*/ 152 w 960"/>
                <a:gd name="T113" fmla="*/ 2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283">
                  <a:moveTo>
                    <a:pt x="958" y="34"/>
                  </a:moveTo>
                  <a:lnTo>
                    <a:pt x="402" y="0"/>
                  </a:lnTo>
                  <a:lnTo>
                    <a:pt x="0" y="132"/>
                  </a:lnTo>
                  <a:lnTo>
                    <a:pt x="2" y="234"/>
                  </a:lnTo>
                  <a:lnTo>
                    <a:pt x="603" y="283"/>
                  </a:lnTo>
                  <a:lnTo>
                    <a:pt x="960" y="136"/>
                  </a:lnTo>
                  <a:lnTo>
                    <a:pt x="958" y="34"/>
                  </a:lnTo>
                  <a:close/>
                  <a:moveTo>
                    <a:pt x="20" y="217"/>
                  </a:moveTo>
                  <a:lnTo>
                    <a:pt x="19" y="153"/>
                  </a:lnTo>
                  <a:lnTo>
                    <a:pt x="583" y="199"/>
                  </a:lnTo>
                  <a:lnTo>
                    <a:pt x="583" y="263"/>
                  </a:lnTo>
                  <a:lnTo>
                    <a:pt x="20" y="217"/>
                  </a:lnTo>
                  <a:close/>
                  <a:moveTo>
                    <a:pt x="373" y="200"/>
                  </a:moveTo>
                  <a:lnTo>
                    <a:pt x="374" y="227"/>
                  </a:lnTo>
                  <a:lnTo>
                    <a:pt x="565" y="242"/>
                  </a:lnTo>
                  <a:lnTo>
                    <a:pt x="564" y="216"/>
                  </a:lnTo>
                  <a:lnTo>
                    <a:pt x="373" y="200"/>
                  </a:lnTo>
                  <a:close/>
                  <a:moveTo>
                    <a:pt x="49" y="201"/>
                  </a:moveTo>
                  <a:lnTo>
                    <a:pt x="59" y="202"/>
                  </a:lnTo>
                  <a:lnTo>
                    <a:pt x="59" y="175"/>
                  </a:lnTo>
                  <a:lnTo>
                    <a:pt x="49" y="174"/>
                  </a:lnTo>
                  <a:lnTo>
                    <a:pt x="49" y="201"/>
                  </a:lnTo>
                  <a:close/>
                  <a:moveTo>
                    <a:pt x="69" y="202"/>
                  </a:moveTo>
                  <a:lnTo>
                    <a:pt x="79" y="203"/>
                  </a:lnTo>
                  <a:lnTo>
                    <a:pt x="79" y="176"/>
                  </a:lnTo>
                  <a:lnTo>
                    <a:pt x="69" y="176"/>
                  </a:lnTo>
                  <a:lnTo>
                    <a:pt x="69" y="202"/>
                  </a:lnTo>
                  <a:close/>
                  <a:moveTo>
                    <a:pt x="172" y="210"/>
                  </a:moveTo>
                  <a:lnTo>
                    <a:pt x="183" y="211"/>
                  </a:lnTo>
                  <a:lnTo>
                    <a:pt x="183" y="185"/>
                  </a:lnTo>
                  <a:lnTo>
                    <a:pt x="172" y="184"/>
                  </a:lnTo>
                  <a:lnTo>
                    <a:pt x="172" y="210"/>
                  </a:lnTo>
                  <a:close/>
                  <a:moveTo>
                    <a:pt x="192" y="212"/>
                  </a:moveTo>
                  <a:lnTo>
                    <a:pt x="203" y="213"/>
                  </a:lnTo>
                  <a:lnTo>
                    <a:pt x="203" y="187"/>
                  </a:lnTo>
                  <a:lnTo>
                    <a:pt x="192" y="185"/>
                  </a:lnTo>
                  <a:lnTo>
                    <a:pt x="192" y="212"/>
                  </a:lnTo>
                  <a:close/>
                  <a:moveTo>
                    <a:pt x="90" y="204"/>
                  </a:moveTo>
                  <a:lnTo>
                    <a:pt x="100" y="205"/>
                  </a:lnTo>
                  <a:lnTo>
                    <a:pt x="100" y="178"/>
                  </a:lnTo>
                  <a:lnTo>
                    <a:pt x="90" y="177"/>
                  </a:lnTo>
                  <a:lnTo>
                    <a:pt x="90" y="204"/>
                  </a:lnTo>
                  <a:close/>
                  <a:moveTo>
                    <a:pt x="110" y="205"/>
                  </a:moveTo>
                  <a:lnTo>
                    <a:pt x="121" y="207"/>
                  </a:lnTo>
                  <a:lnTo>
                    <a:pt x="121" y="180"/>
                  </a:lnTo>
                  <a:lnTo>
                    <a:pt x="110" y="179"/>
                  </a:lnTo>
                  <a:lnTo>
                    <a:pt x="110" y="205"/>
                  </a:lnTo>
                  <a:close/>
                  <a:moveTo>
                    <a:pt x="131" y="207"/>
                  </a:moveTo>
                  <a:lnTo>
                    <a:pt x="141" y="208"/>
                  </a:lnTo>
                  <a:lnTo>
                    <a:pt x="141" y="182"/>
                  </a:lnTo>
                  <a:lnTo>
                    <a:pt x="131" y="181"/>
                  </a:lnTo>
                  <a:lnTo>
                    <a:pt x="131" y="207"/>
                  </a:lnTo>
                  <a:close/>
                  <a:moveTo>
                    <a:pt x="152" y="209"/>
                  </a:moveTo>
                  <a:lnTo>
                    <a:pt x="162" y="210"/>
                  </a:lnTo>
                  <a:lnTo>
                    <a:pt x="162" y="183"/>
                  </a:lnTo>
                  <a:lnTo>
                    <a:pt x="152" y="182"/>
                  </a:lnTo>
                  <a:lnTo>
                    <a:pt x="152" y="209"/>
                  </a:lnTo>
                  <a:close/>
                </a:path>
              </a:pathLst>
            </a:custGeom>
            <a:solidFill>
              <a:schemeClr val="accent1"/>
            </a:solidFill>
            <a:ln w="38100">
              <a:solidFill>
                <a:schemeClr val="tx1"/>
              </a:solidFill>
            </a:ln>
          </p:spPr>
          <p:txBody>
            <a:bodyPr vert="horz" wrap="square" lIns="91440" tIns="45720" rIns="91440" bIns="45720" numCol="1" anchor="t" anchorCtr="0" compatLnSpc="1">
              <a:prstTxWarp prst="textNoShape">
                <a:avLst/>
              </a:prstTxWarp>
            </a:bodyPr>
            <a:lstStyle/>
            <a:p>
              <a:endParaRPr lang="en-US" dirty="0">
                <a:gradFill>
                  <a:gsLst>
                    <a:gs pos="50459">
                      <a:schemeClr val="tx1"/>
                    </a:gs>
                    <a:gs pos="30000">
                      <a:schemeClr val="tx1"/>
                    </a:gs>
                  </a:gsLst>
                  <a:lin ang="5400000" scaled="0"/>
                </a:gradFill>
              </a:endParaRPr>
            </a:p>
          </p:txBody>
        </p:sp>
      </p:grpSp>
    </p:spTree>
    <p:extLst>
      <p:ext uri="{BB962C8B-B14F-4D97-AF65-F5344CB8AC3E}">
        <p14:creationId xmlns:p14="http://schemas.microsoft.com/office/powerpoint/2010/main" val="368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500"/>
                                        <p:tgtEl>
                                          <p:spTgt spid="7">
                                            <p:txEl>
                                              <p:pRg st="6" end="6"/>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fade">
                                      <p:cBhvr>
                                        <p:cTn id="53" dur="500"/>
                                        <p:tgtEl>
                                          <p:spTgt spid="7">
                                            <p:txEl>
                                              <p:pRg st="7" end="7"/>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7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Enhanced Session Mode</a:t>
            </a:r>
            <a:endParaRPr lang="en-US" dirty="0"/>
          </a:p>
        </p:txBody>
      </p:sp>
      <p:sp>
        <p:nvSpPr>
          <p:cNvPr id="4" name="Right Triangle 3"/>
          <p:cNvSpPr/>
          <p:nvPr/>
        </p:nvSpPr>
        <p:spPr bwMode="auto">
          <a:xfrm flipH="1" flipV="1">
            <a:off x="481536" y="2440495"/>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5" name="Trapezoid 4"/>
          <p:cNvSpPr/>
          <p:nvPr/>
        </p:nvSpPr>
        <p:spPr bwMode="auto">
          <a:xfrm rot="16200000">
            <a:off x="850065" y="1516090"/>
            <a:ext cx="4203870"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Improved VMBus Capabilities enable:</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Audio over VMConnect</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Copy &amp; Paste between Host &amp; Guest</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Smart Card Redirection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Remote Desktop Over VMBus</a:t>
            </a:r>
            <a:endParaRPr lang="en-US" sz="1600" dirty="0">
              <a:solidFill>
                <a:srgbClr val="EFEFEF"/>
              </a:solidFill>
              <a:cs typeface="Segoe UI" pitchFamily="34" charset="0"/>
            </a:endParaRP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Enabled for Hyper-V on both Server</a:t>
            </a:r>
            <a:br>
              <a:rPr lang="en-US" sz="1600" b="1" dirty="0" smtClean="0">
                <a:solidFill>
                  <a:srgbClr val="EFEFEF"/>
                </a:solidFill>
                <a:cs typeface="Segoe UI" pitchFamily="34" charset="0"/>
              </a:rPr>
            </a:br>
            <a:r>
              <a:rPr lang="en-US" sz="1600" b="1" dirty="0" smtClean="0">
                <a:solidFill>
                  <a:srgbClr val="EFEFEF"/>
                </a:solidFill>
                <a:cs typeface="Segoe UI" pitchFamily="34" charset="0"/>
              </a:rPr>
              <a:t>&amp; Client</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Fully supports Live Migration of VMs</a:t>
            </a:r>
          </a:p>
        </p:txBody>
      </p:sp>
      <p:sp>
        <p:nvSpPr>
          <p:cNvPr id="6" name="Rectangle 5"/>
          <p:cNvSpPr/>
          <p:nvPr/>
        </p:nvSpPr>
        <p:spPr>
          <a:xfrm>
            <a:off x="481535" y="1449896"/>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smtClean="0">
                <a:solidFill>
                  <a:srgbClr val="FFFFFF"/>
                </a:solidFill>
                <a:latin typeface="Segoe UI Light"/>
              </a:rPr>
              <a:t>Enhancing VMConnect for</a:t>
            </a:r>
            <a:br>
              <a:rPr lang="en-US" sz="2400" dirty="0" smtClean="0">
                <a:solidFill>
                  <a:srgbClr val="FFFFFF"/>
                </a:solidFill>
                <a:latin typeface="Segoe UI Light"/>
              </a:rPr>
            </a:br>
            <a:r>
              <a:rPr lang="en-US" sz="2400" dirty="0" smtClean="0">
                <a:solidFill>
                  <a:srgbClr val="FFFFFF"/>
                </a:solidFill>
                <a:latin typeface="Segoe UI Light"/>
              </a:rPr>
              <a:t>the Richest </a:t>
            </a:r>
            <a:r>
              <a:rPr lang="en-US" sz="2400" dirty="0">
                <a:solidFill>
                  <a:srgbClr val="FFFFFF"/>
                </a:solidFill>
                <a:latin typeface="Segoe UI Light"/>
              </a:rPr>
              <a:t>E</a:t>
            </a:r>
            <a:r>
              <a:rPr lang="en-US" sz="2400" dirty="0" smtClean="0">
                <a:solidFill>
                  <a:srgbClr val="FFFFFF"/>
                </a:solidFill>
                <a:latin typeface="Segoe UI Light"/>
              </a:rPr>
              <a:t>xperience</a:t>
            </a:r>
            <a:endParaRPr lang="en-US" sz="2400" dirty="0">
              <a:solidFill>
                <a:srgbClr val="FFFFFF"/>
              </a:solidFill>
            </a:endParaRPr>
          </a:p>
        </p:txBody>
      </p:sp>
      <p:pic>
        <p:nvPicPr>
          <p:cNvPr id="18" name="Picture 4"/>
          <p:cNvPicPr>
            <a:picLocks noChangeAspect="1" noChangeArrowheads="1"/>
          </p:cNvPicPr>
          <p:nvPr/>
        </p:nvPicPr>
        <p:blipFill>
          <a:blip r:embed="rId3" cstate="email">
            <a:duotone>
              <a:schemeClr val="accent1">
                <a:shade val="45000"/>
                <a:satMod val="135000"/>
              </a:schemeClr>
              <a:prstClr val="white"/>
            </a:duotone>
            <a:lum bright="-20000" contrast="40000"/>
            <a:extLst>
              <a:ext uri="{28A0092B-C50C-407E-A947-70E740481C1C}">
                <a14:useLocalDpi xmlns:a14="http://schemas.microsoft.com/office/drawing/2010/main"/>
              </a:ext>
            </a:extLst>
          </a:blip>
          <a:srcRect/>
          <a:stretch>
            <a:fillRect/>
          </a:stretch>
        </p:blipFill>
        <p:spPr bwMode="auto">
          <a:xfrm>
            <a:off x="10790327" y="2494968"/>
            <a:ext cx="821812" cy="751242"/>
          </a:xfrm>
          <a:prstGeom prst="rect">
            <a:avLst/>
          </a:prstGeom>
          <a:noFill/>
          <a:ln>
            <a:noFill/>
          </a:ln>
          <a:extLst/>
        </p:spPr>
        <p:style>
          <a:lnRef idx="2">
            <a:schemeClr val="accent2"/>
          </a:lnRef>
          <a:fillRef idx="1">
            <a:schemeClr val="lt1"/>
          </a:fillRef>
          <a:effectRef idx="0">
            <a:schemeClr val="accent2"/>
          </a:effectRef>
          <a:fontRef idx="minor">
            <a:schemeClr val="dk1"/>
          </a:fontRef>
        </p:style>
      </p:pic>
      <p:grpSp>
        <p:nvGrpSpPr>
          <p:cNvPr id="9" name="Group 8"/>
          <p:cNvGrpSpPr/>
          <p:nvPr/>
        </p:nvGrpSpPr>
        <p:grpSpPr>
          <a:xfrm>
            <a:off x="10789138" y="1676680"/>
            <a:ext cx="561682" cy="660119"/>
            <a:chOff x="11122187" y="1796278"/>
            <a:chExt cx="561682" cy="660119"/>
          </a:xfrm>
          <a:solidFill>
            <a:schemeClr val="accent1"/>
          </a:solidFill>
        </p:grpSpPr>
        <p:sp>
          <p:nvSpPr>
            <p:cNvPr id="2" name="Rectangle 1"/>
            <p:cNvSpPr/>
            <p:nvPr/>
          </p:nvSpPr>
          <p:spPr bwMode="auto">
            <a:xfrm>
              <a:off x="11122187" y="1968500"/>
              <a:ext cx="269547" cy="30689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8" name="Isosceles Triangle 7"/>
            <p:cNvSpPr/>
            <p:nvPr/>
          </p:nvSpPr>
          <p:spPr bwMode="auto">
            <a:xfrm rot="16200000">
              <a:off x="11079319" y="1851848"/>
              <a:ext cx="660119" cy="54898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grpSp>
        <p:nvGrpSpPr>
          <p:cNvPr id="36" name="Group 35"/>
          <p:cNvGrpSpPr/>
          <p:nvPr/>
        </p:nvGrpSpPr>
        <p:grpSpPr>
          <a:xfrm>
            <a:off x="10732625" y="3435879"/>
            <a:ext cx="937216" cy="632838"/>
            <a:chOff x="9042400" y="228600"/>
            <a:chExt cx="1749176" cy="1181100"/>
          </a:xfrm>
          <a:solidFill>
            <a:schemeClr val="accent1"/>
          </a:solidFill>
        </p:grpSpPr>
        <p:sp>
          <p:nvSpPr>
            <p:cNvPr id="25" name="Rounded Rectangle 24"/>
            <p:cNvSpPr/>
            <p:nvPr/>
          </p:nvSpPr>
          <p:spPr bwMode="auto">
            <a:xfrm>
              <a:off x="9042400" y="228600"/>
              <a:ext cx="1749176" cy="1181100"/>
            </a:xfrm>
            <a:prstGeom prst="round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nvGrpSpPr>
            <p:cNvPr id="34" name="Group 33"/>
            <p:cNvGrpSpPr/>
            <p:nvPr/>
          </p:nvGrpSpPr>
          <p:grpSpPr>
            <a:xfrm>
              <a:off x="10076114" y="592316"/>
              <a:ext cx="581951" cy="393415"/>
              <a:chOff x="10566400" y="5562384"/>
              <a:chExt cx="1334140" cy="901916"/>
            </a:xfrm>
            <a:grpFill/>
          </p:grpSpPr>
          <p:sp>
            <p:nvSpPr>
              <p:cNvPr id="27" name="Rounded Rectangle 26"/>
              <p:cNvSpPr/>
              <p:nvPr/>
            </p:nvSpPr>
            <p:spPr bwMode="auto">
              <a:xfrm>
                <a:off x="10566400" y="5562384"/>
                <a:ext cx="1334140" cy="901916"/>
              </a:xfrm>
              <a:prstGeom prst="roundRect">
                <a:avLst/>
              </a:prstGeom>
              <a:grpFill/>
              <a:ln>
                <a:solidFill>
                  <a:srgbClr val="F7A80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28" name="Oval 27"/>
              <p:cNvSpPr/>
              <p:nvPr/>
            </p:nvSpPr>
            <p:spPr bwMode="auto">
              <a:xfrm>
                <a:off x="10777540" y="5562384"/>
                <a:ext cx="901916" cy="901916"/>
              </a:xfrm>
              <a:prstGeom prst="ellipse">
                <a:avLst/>
              </a:prstGeom>
              <a:grpFill/>
              <a:ln>
                <a:solidFill>
                  <a:srgbClr val="F7A80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cxnSp>
            <p:nvCxnSpPr>
              <p:cNvPr id="30" name="Straight Connector 29"/>
              <p:cNvCxnSpPr>
                <a:stCxn id="27" idx="1"/>
                <a:endCxn id="27" idx="3"/>
              </p:cNvCxnSpPr>
              <p:nvPr/>
            </p:nvCxnSpPr>
            <p:spPr>
              <a:xfrm>
                <a:off x="10566400" y="6013342"/>
                <a:ext cx="1334140" cy="0"/>
              </a:xfrm>
              <a:prstGeom prst="line">
                <a:avLst/>
              </a:prstGeom>
              <a:grpFill/>
              <a:ln w="3175">
                <a:solidFill>
                  <a:srgbClr val="F7A80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78967" y="5767259"/>
                <a:ext cx="1321573" cy="0"/>
              </a:xfrm>
              <a:prstGeom prst="line">
                <a:avLst/>
              </a:prstGeom>
              <a:grpFill/>
              <a:ln w="3175">
                <a:solidFill>
                  <a:srgbClr val="F7A80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578967" y="6262559"/>
                <a:ext cx="1321573" cy="0"/>
              </a:xfrm>
              <a:prstGeom prst="line">
                <a:avLst/>
              </a:prstGeom>
              <a:grpFill/>
              <a:ln w="3175">
                <a:solidFill>
                  <a:srgbClr val="F7A809"/>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bwMode="auto">
            <a:xfrm>
              <a:off x="9151207" y="592316"/>
              <a:ext cx="114300" cy="412991"/>
            </a:xfrm>
            <a:prstGeom prst="round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pic>
        <p:nvPicPr>
          <p:cNvPr id="37" name="Picture 10"/>
          <p:cNvPicPr>
            <a:picLocks noChangeAspect="1" noChangeArrowheads="1"/>
          </p:cNvPicPr>
          <p:nvPr/>
        </p:nvPicPr>
        <p:blipFill>
          <a:blip r:embed="rId4" cstate="email">
            <a:duotone>
              <a:schemeClr val="accent1">
                <a:shade val="45000"/>
                <a:satMod val="135000"/>
              </a:schemeClr>
              <a:prstClr val="white"/>
            </a:duotone>
            <a:lum bright="-20000" contrast="40000"/>
            <a:extLst>
              <a:ext uri="{28A0092B-C50C-407E-A947-70E740481C1C}">
                <a14:useLocalDpi xmlns:a14="http://schemas.microsoft.com/office/drawing/2010/main"/>
              </a:ext>
            </a:extLst>
          </a:blip>
          <a:srcRect/>
          <a:stretch>
            <a:fillRect/>
          </a:stretch>
        </p:blipFill>
        <p:spPr bwMode="auto">
          <a:xfrm>
            <a:off x="10787257" y="4258386"/>
            <a:ext cx="811047" cy="8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ight Brace 38"/>
          <p:cNvSpPr/>
          <p:nvPr/>
        </p:nvSpPr>
        <p:spPr>
          <a:xfrm>
            <a:off x="9952824" y="1706943"/>
            <a:ext cx="725713" cy="3339798"/>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gradFill>
                <a:gsLst>
                  <a:gs pos="50459">
                    <a:schemeClr val="tx1"/>
                  </a:gs>
                  <a:gs pos="30000">
                    <a:schemeClr val="tx1"/>
                  </a:gs>
                </a:gsLst>
                <a:lin ang="5400000" scaled="0"/>
              </a:gradFill>
            </a:endParaRPr>
          </a:p>
        </p:txBody>
      </p:sp>
      <p:grpSp>
        <p:nvGrpSpPr>
          <p:cNvPr id="43" name="Group 42"/>
          <p:cNvGrpSpPr/>
          <p:nvPr/>
        </p:nvGrpSpPr>
        <p:grpSpPr>
          <a:xfrm>
            <a:off x="5401707" y="1689381"/>
            <a:ext cx="4419794" cy="4168669"/>
            <a:chOff x="5401707" y="1689381"/>
            <a:chExt cx="4419794" cy="4168669"/>
          </a:xfrm>
        </p:grpSpPr>
        <p:sp>
          <p:nvSpPr>
            <p:cNvPr id="12" name="Cube 11"/>
            <p:cNvSpPr/>
            <p:nvPr/>
          </p:nvSpPr>
          <p:spPr bwMode="auto">
            <a:xfrm>
              <a:off x="6132708" y="5511584"/>
              <a:ext cx="3001216" cy="346466"/>
            </a:xfrm>
            <a:prstGeom prst="cube">
              <a:avLst>
                <a:gd name="adj" fmla="val 63776"/>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11" name="Can 10"/>
            <p:cNvSpPr/>
            <p:nvPr/>
          </p:nvSpPr>
          <p:spPr bwMode="auto">
            <a:xfrm>
              <a:off x="7428758" y="4621509"/>
              <a:ext cx="409950" cy="1063308"/>
            </a:xfrm>
            <a:prstGeom prst="can">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sp>
          <p:nvSpPr>
            <p:cNvPr id="10" name="Rectangle 9"/>
            <p:cNvSpPr/>
            <p:nvPr/>
          </p:nvSpPr>
          <p:spPr bwMode="auto">
            <a:xfrm>
              <a:off x="5401707" y="1689381"/>
              <a:ext cx="4419794" cy="3370060"/>
            </a:xfrm>
            <a:prstGeom prst="rect">
              <a:avLst/>
            </a:prstGeom>
            <a:solidFill>
              <a:schemeClr val="bg1">
                <a:lumMod val="1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l="249" t="2963" r="1109" b="926"/>
            <a:stretch/>
          </p:blipFill>
          <p:spPr>
            <a:xfrm>
              <a:off x="5482598" y="1783865"/>
              <a:ext cx="4241592" cy="3199690"/>
            </a:xfrm>
            <a:prstGeom prst="rect">
              <a:avLst/>
            </a:prstGeom>
            <a:effectLst>
              <a:innerShdw blurRad="114300">
                <a:prstClr val="black"/>
              </a:innerShdw>
              <a:softEdge rad="12700"/>
            </a:effectLst>
          </p:spPr>
        </p:pic>
        <p:sp>
          <p:nvSpPr>
            <p:cNvPr id="41" name="Rectangle 40"/>
            <p:cNvSpPr/>
            <p:nvPr/>
          </p:nvSpPr>
          <p:spPr bwMode="auto">
            <a:xfrm>
              <a:off x="6292846" y="2051053"/>
              <a:ext cx="1879603" cy="73023"/>
            </a:xfrm>
            <a:prstGeom prst="rect">
              <a:avLst/>
            </a:prstGeom>
            <a:solidFill>
              <a:srgbClr val="C2D6D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50459">
                      <a:schemeClr val="tx1"/>
                    </a:gs>
                    <a:gs pos="30000">
                      <a:schemeClr val="tx1"/>
                    </a:gs>
                  </a:gsLst>
                  <a:lin ang="5400000" scaled="0"/>
                </a:gradFill>
              </a:endParaRPr>
            </a:p>
          </p:txBody>
        </p:sp>
      </p:grpSp>
      <p:sp>
        <p:nvSpPr>
          <p:cNvPr id="32" name="Freeform 11"/>
          <p:cNvSpPr>
            <a:spLocks noEditPoints="1"/>
          </p:cNvSpPr>
          <p:nvPr/>
        </p:nvSpPr>
        <p:spPr bwMode="auto">
          <a:xfrm>
            <a:off x="11396067" y="1691341"/>
            <a:ext cx="404473" cy="576462"/>
          </a:xfrm>
          <a:custGeom>
            <a:avLst/>
            <a:gdLst>
              <a:gd name="T0" fmla="*/ 146 w 289"/>
              <a:gd name="T1" fmla="*/ 357 h 411"/>
              <a:gd name="T2" fmla="*/ 117 w 289"/>
              <a:gd name="T3" fmla="*/ 329 h 411"/>
              <a:gd name="T4" fmla="*/ 168 w 289"/>
              <a:gd name="T5" fmla="*/ 205 h 411"/>
              <a:gd name="T6" fmla="*/ 117 w 289"/>
              <a:gd name="T7" fmla="*/ 82 h 411"/>
              <a:gd name="T8" fmla="*/ 146 w 289"/>
              <a:gd name="T9" fmla="*/ 53 h 411"/>
              <a:gd name="T10" fmla="*/ 208 w 289"/>
              <a:gd name="T11" fmla="*/ 205 h 411"/>
              <a:gd name="T12" fmla="*/ 146 w 289"/>
              <a:gd name="T13" fmla="*/ 357 h 411"/>
              <a:gd name="T14" fmla="*/ 289 w 289"/>
              <a:gd name="T15" fmla="*/ 205 h 411"/>
              <a:gd name="T16" fmla="*/ 204 w 289"/>
              <a:gd name="T17" fmla="*/ 0 h 411"/>
              <a:gd name="T18" fmla="*/ 176 w 289"/>
              <a:gd name="T19" fmla="*/ 28 h 411"/>
              <a:gd name="T20" fmla="*/ 249 w 289"/>
              <a:gd name="T21" fmla="*/ 205 h 411"/>
              <a:gd name="T22" fmla="*/ 176 w 289"/>
              <a:gd name="T23" fmla="*/ 382 h 411"/>
              <a:gd name="T24" fmla="*/ 204 w 289"/>
              <a:gd name="T25" fmla="*/ 411 h 411"/>
              <a:gd name="T26" fmla="*/ 289 w 289"/>
              <a:gd name="T27" fmla="*/ 205 h 411"/>
              <a:gd name="T28" fmla="*/ 87 w 289"/>
              <a:gd name="T29" fmla="*/ 105 h 411"/>
              <a:gd name="T30" fmla="*/ 58 w 289"/>
              <a:gd name="T31" fmla="*/ 134 h 411"/>
              <a:gd name="T32" fmla="*/ 58 w 289"/>
              <a:gd name="T33" fmla="*/ 276 h 411"/>
              <a:gd name="T34" fmla="*/ 87 w 289"/>
              <a:gd name="T35" fmla="*/ 305 h 411"/>
              <a:gd name="T36" fmla="*/ 87 w 289"/>
              <a:gd name="T37" fmla="*/ 105 h 411"/>
              <a:gd name="T38" fmla="*/ 28 w 289"/>
              <a:gd name="T39" fmla="*/ 158 h 411"/>
              <a:gd name="T40" fmla="*/ 0 w 289"/>
              <a:gd name="T41" fmla="*/ 186 h 411"/>
              <a:gd name="T42" fmla="*/ 0 w 289"/>
              <a:gd name="T43" fmla="*/ 224 h 411"/>
              <a:gd name="T44" fmla="*/ 28 w 289"/>
              <a:gd name="T45" fmla="*/ 252 h 411"/>
              <a:gd name="T46" fmla="*/ 28 w 289"/>
              <a:gd name="T47" fmla="*/ 15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 h="411">
                <a:moveTo>
                  <a:pt x="146" y="357"/>
                </a:moveTo>
                <a:cubicBezTo>
                  <a:pt x="117" y="329"/>
                  <a:pt x="117" y="329"/>
                  <a:pt x="117" y="329"/>
                </a:cubicBezTo>
                <a:cubicBezTo>
                  <a:pt x="150" y="296"/>
                  <a:pt x="168" y="252"/>
                  <a:pt x="168" y="205"/>
                </a:cubicBezTo>
                <a:cubicBezTo>
                  <a:pt x="168" y="158"/>
                  <a:pt x="150" y="115"/>
                  <a:pt x="117" y="82"/>
                </a:cubicBezTo>
                <a:cubicBezTo>
                  <a:pt x="146" y="53"/>
                  <a:pt x="146" y="53"/>
                  <a:pt x="146" y="53"/>
                </a:cubicBezTo>
                <a:cubicBezTo>
                  <a:pt x="186" y="94"/>
                  <a:pt x="208" y="148"/>
                  <a:pt x="208" y="205"/>
                </a:cubicBezTo>
                <a:cubicBezTo>
                  <a:pt x="208" y="262"/>
                  <a:pt x="186" y="316"/>
                  <a:pt x="146" y="357"/>
                </a:cubicBezTo>
                <a:close/>
                <a:moveTo>
                  <a:pt x="289" y="205"/>
                </a:moveTo>
                <a:cubicBezTo>
                  <a:pt x="289" y="127"/>
                  <a:pt x="259" y="54"/>
                  <a:pt x="204" y="0"/>
                </a:cubicBezTo>
                <a:cubicBezTo>
                  <a:pt x="176" y="28"/>
                  <a:pt x="176" y="28"/>
                  <a:pt x="176" y="28"/>
                </a:cubicBezTo>
                <a:cubicBezTo>
                  <a:pt x="223" y="75"/>
                  <a:pt x="249" y="138"/>
                  <a:pt x="249" y="205"/>
                </a:cubicBezTo>
                <a:cubicBezTo>
                  <a:pt x="249" y="272"/>
                  <a:pt x="223" y="335"/>
                  <a:pt x="176" y="382"/>
                </a:cubicBezTo>
                <a:cubicBezTo>
                  <a:pt x="204" y="411"/>
                  <a:pt x="204" y="411"/>
                  <a:pt x="204" y="411"/>
                </a:cubicBezTo>
                <a:cubicBezTo>
                  <a:pt x="259" y="356"/>
                  <a:pt x="289" y="283"/>
                  <a:pt x="289" y="205"/>
                </a:cubicBezTo>
                <a:close/>
                <a:moveTo>
                  <a:pt x="87" y="105"/>
                </a:moveTo>
                <a:cubicBezTo>
                  <a:pt x="58" y="134"/>
                  <a:pt x="58" y="134"/>
                  <a:pt x="58" y="134"/>
                </a:cubicBezTo>
                <a:cubicBezTo>
                  <a:pt x="98" y="173"/>
                  <a:pt x="98" y="237"/>
                  <a:pt x="58" y="276"/>
                </a:cubicBezTo>
                <a:cubicBezTo>
                  <a:pt x="87" y="305"/>
                  <a:pt x="87" y="305"/>
                  <a:pt x="87" y="305"/>
                </a:cubicBezTo>
                <a:cubicBezTo>
                  <a:pt x="141" y="250"/>
                  <a:pt x="141" y="160"/>
                  <a:pt x="87" y="105"/>
                </a:cubicBezTo>
                <a:close/>
                <a:moveTo>
                  <a:pt x="28" y="158"/>
                </a:moveTo>
                <a:cubicBezTo>
                  <a:pt x="0" y="186"/>
                  <a:pt x="0" y="186"/>
                  <a:pt x="0" y="186"/>
                </a:cubicBezTo>
                <a:cubicBezTo>
                  <a:pt x="10" y="197"/>
                  <a:pt x="10" y="214"/>
                  <a:pt x="0" y="224"/>
                </a:cubicBezTo>
                <a:cubicBezTo>
                  <a:pt x="28" y="252"/>
                  <a:pt x="28" y="252"/>
                  <a:pt x="28" y="252"/>
                </a:cubicBezTo>
                <a:cubicBezTo>
                  <a:pt x="54" y="226"/>
                  <a:pt x="54" y="184"/>
                  <a:pt x="28" y="15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87"/>
            <a:endParaRPr lang="en-US" sz="1700" dirty="0">
              <a:solidFill>
                <a:srgbClr val="FFFFFF"/>
              </a:solidFill>
            </a:endParaRPr>
          </a:p>
        </p:txBody>
      </p:sp>
    </p:spTree>
    <p:extLst>
      <p:ext uri="{BB962C8B-B14F-4D97-AF65-F5344CB8AC3E}">
        <p14:creationId xmlns:p14="http://schemas.microsoft.com/office/powerpoint/2010/main" val="83061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Automatic Virtual Machine Activation</a:t>
            </a:r>
            <a:endParaRPr lang="en-US" dirty="0"/>
          </a:p>
        </p:txBody>
      </p:sp>
      <p:sp>
        <p:nvSpPr>
          <p:cNvPr id="4" name="Right Triangle 3"/>
          <p:cNvSpPr/>
          <p:nvPr/>
        </p:nvSpPr>
        <p:spPr bwMode="auto">
          <a:xfrm flipH="1" flipV="1">
            <a:off x="519250" y="2342070"/>
            <a:ext cx="224109" cy="224109"/>
          </a:xfrm>
          <a:prstGeom prst="rtTriangle">
            <a:avLst/>
          </a:prstGeom>
          <a:solidFill>
            <a:schemeClr val="accent3"/>
          </a:solidFill>
          <a:ln w="10795" cap="flat" cmpd="sng" algn="ctr">
            <a:solidFill>
              <a:schemeClr val="accent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5" name="Trapezoid 4"/>
          <p:cNvSpPr/>
          <p:nvPr/>
        </p:nvSpPr>
        <p:spPr bwMode="auto">
          <a:xfrm rot="16200000">
            <a:off x="780776" y="1524668"/>
            <a:ext cx="4417876"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Activate VMs without managing</a:t>
            </a:r>
            <a:br>
              <a:rPr lang="en-US" sz="1600" dirty="0" smtClean="0">
                <a:solidFill>
                  <a:srgbClr val="EFEFEF"/>
                </a:solidFill>
                <a:cs typeface="Segoe UI" pitchFamily="34" charset="0"/>
              </a:rPr>
            </a:br>
            <a:r>
              <a:rPr lang="en-US" sz="1600" dirty="0" smtClean="0">
                <a:solidFill>
                  <a:srgbClr val="EFEFEF"/>
                </a:solidFill>
                <a:cs typeface="Segoe UI" pitchFamily="34" charset="0"/>
              </a:rPr>
              <a:t>product keys on a VM by VM basis</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VMs activated on start-up</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Reporting &amp; Tracking built-in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Activate VMs in remote locations, with </a:t>
            </a:r>
            <a:br>
              <a:rPr lang="en-US" sz="1600" dirty="0" smtClean="0">
                <a:solidFill>
                  <a:srgbClr val="EFEFEF"/>
                </a:solidFill>
                <a:cs typeface="Segoe UI" pitchFamily="34" charset="0"/>
              </a:rPr>
            </a:br>
            <a:r>
              <a:rPr lang="en-US" sz="1600" dirty="0" smtClean="0">
                <a:solidFill>
                  <a:srgbClr val="EFEFEF"/>
                </a:solidFill>
                <a:cs typeface="Segoe UI" pitchFamily="34" charset="0"/>
              </a:rPr>
              <a:t>or without internet connectivity</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Works with VM Migration</a:t>
            </a:r>
          </a:p>
          <a:p>
            <a:pPr marL="285750" lvl="1" indent="-2857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Generic AVMA key for VMs activates</a:t>
            </a:r>
            <a:br>
              <a:rPr lang="en-US" sz="1600" dirty="0" smtClean="0">
                <a:solidFill>
                  <a:srgbClr val="EFEFEF"/>
                </a:solidFill>
                <a:cs typeface="Segoe UI" pitchFamily="34" charset="0"/>
              </a:rPr>
            </a:br>
            <a:r>
              <a:rPr lang="en-US" sz="1600" dirty="0" smtClean="0">
                <a:solidFill>
                  <a:srgbClr val="EFEFEF"/>
                </a:solidFill>
                <a:cs typeface="Segoe UI" pitchFamily="34" charset="0"/>
              </a:rPr>
              <a:t>against a valid, activated Windows</a:t>
            </a:r>
            <a:br>
              <a:rPr lang="en-US" sz="1600" dirty="0" smtClean="0">
                <a:solidFill>
                  <a:srgbClr val="EFEFEF"/>
                </a:solidFill>
                <a:cs typeface="Segoe UI" pitchFamily="34" charset="0"/>
              </a:rPr>
            </a:br>
            <a:r>
              <a:rPr lang="en-US" sz="1600" dirty="0" smtClean="0">
                <a:solidFill>
                  <a:srgbClr val="EFEFEF"/>
                </a:solidFill>
                <a:cs typeface="Segoe UI" pitchFamily="34" charset="0"/>
              </a:rPr>
              <a:t>Server 2012 R2 Hyper-V host</a:t>
            </a:r>
            <a:endParaRPr lang="en-US" sz="1600" dirty="0">
              <a:solidFill>
                <a:srgbClr val="EFEFEF"/>
              </a:solidFill>
              <a:cs typeface="Segoe UI" pitchFamily="34" charset="0"/>
            </a:endParaRPr>
          </a:p>
        </p:txBody>
      </p:sp>
      <p:sp>
        <p:nvSpPr>
          <p:cNvPr id="6" name="Rectangle 5"/>
          <p:cNvSpPr/>
          <p:nvPr/>
        </p:nvSpPr>
        <p:spPr>
          <a:xfrm>
            <a:off x="519249" y="135147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smtClean="0">
                <a:solidFill>
                  <a:srgbClr val="FFFFFF"/>
                </a:solidFill>
                <a:latin typeface="Segoe UI Light"/>
              </a:rPr>
              <a:t>Simplifying Activation of Windows Server 2012 R2 VMs</a:t>
            </a:r>
            <a:endParaRPr lang="en-US" sz="2400" dirty="0">
              <a:solidFill>
                <a:srgbClr val="FFFFFF"/>
              </a:solidFill>
            </a:endParaRPr>
          </a:p>
        </p:txBody>
      </p:sp>
      <p:grpSp>
        <p:nvGrpSpPr>
          <p:cNvPr id="9" name="Group 8"/>
          <p:cNvGrpSpPr/>
          <p:nvPr/>
        </p:nvGrpSpPr>
        <p:grpSpPr>
          <a:xfrm>
            <a:off x="7743431" y="1746410"/>
            <a:ext cx="4237440" cy="830997"/>
            <a:chOff x="5832042" y="3632779"/>
            <a:chExt cx="4237440" cy="830997"/>
          </a:xfrm>
        </p:grpSpPr>
        <p:sp>
          <p:nvSpPr>
            <p:cNvPr id="10" name="Oval 9"/>
            <p:cNvSpPr/>
            <p:nvPr/>
          </p:nvSpPr>
          <p:spPr bwMode="auto">
            <a:xfrm>
              <a:off x="5832042" y="3747079"/>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smtClean="0">
                  <a:gradFill>
                    <a:gsLst>
                      <a:gs pos="25688">
                        <a:schemeClr val="bg1"/>
                      </a:gs>
                      <a:gs pos="100000">
                        <a:schemeClr val="bg1"/>
                      </a:gs>
                    </a:gsLst>
                    <a:lin ang="5400000" scaled="0"/>
                  </a:gradFill>
                </a:rPr>
                <a:t>1</a:t>
              </a:r>
            </a:p>
          </p:txBody>
        </p:sp>
        <p:sp>
          <p:nvSpPr>
            <p:cNvPr id="11" name="TextBox 10"/>
            <p:cNvSpPr txBox="1"/>
            <p:nvPr/>
          </p:nvSpPr>
          <p:spPr>
            <a:xfrm>
              <a:off x="6590747" y="3632779"/>
              <a:ext cx="3478735" cy="830997"/>
            </a:xfrm>
            <a:prstGeom prst="rect">
              <a:avLst/>
            </a:prstGeom>
            <a:noFill/>
          </p:spPr>
          <p:txBody>
            <a:bodyPr wrap="square" lIns="0" tIns="0" rIns="0" bIns="0" rtlCol="0">
              <a:spAutoFit/>
            </a:bodyPr>
            <a:lstStyle/>
            <a:p>
              <a:pPr>
                <a:lnSpc>
                  <a:spcPct val="90000"/>
                </a:lnSpc>
              </a:pPr>
              <a:r>
                <a:rPr lang="en-US" sz="2000" spc="-50" dirty="0" smtClean="0">
                  <a:gradFill>
                    <a:gsLst>
                      <a:gs pos="25688">
                        <a:schemeClr val="tx1"/>
                      </a:gs>
                      <a:gs pos="50000">
                        <a:schemeClr val="tx1"/>
                      </a:gs>
                    </a:gsLst>
                    <a:lin ang="5400000" scaled="0"/>
                  </a:gradFill>
                </a:rPr>
                <a:t>Windows Server 2012 R2 Datacenter host activated with regular license key</a:t>
              </a:r>
            </a:p>
          </p:txBody>
        </p:sp>
      </p:grpSp>
      <p:grpSp>
        <p:nvGrpSpPr>
          <p:cNvPr id="21" name="Group 20"/>
          <p:cNvGrpSpPr/>
          <p:nvPr/>
        </p:nvGrpSpPr>
        <p:grpSpPr>
          <a:xfrm>
            <a:off x="7743431" y="2758924"/>
            <a:ext cx="4237440" cy="830997"/>
            <a:chOff x="5832042" y="3632779"/>
            <a:chExt cx="4237440" cy="830997"/>
          </a:xfrm>
        </p:grpSpPr>
        <p:sp>
          <p:nvSpPr>
            <p:cNvPr id="22" name="Oval 21"/>
            <p:cNvSpPr/>
            <p:nvPr/>
          </p:nvSpPr>
          <p:spPr bwMode="auto">
            <a:xfrm>
              <a:off x="5832042" y="3747079"/>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a:gradFill>
                    <a:gsLst>
                      <a:gs pos="25688">
                        <a:schemeClr val="bg1"/>
                      </a:gs>
                      <a:gs pos="100000">
                        <a:schemeClr val="bg1"/>
                      </a:gs>
                    </a:gsLst>
                    <a:lin ang="5400000" scaled="0"/>
                  </a:gradFill>
                </a:rPr>
                <a:t>2</a:t>
              </a:r>
              <a:endParaRPr lang="en-US" sz="2000" b="1" spc="-50" dirty="0" smtClean="0">
                <a:gradFill>
                  <a:gsLst>
                    <a:gs pos="25688">
                      <a:schemeClr val="bg1"/>
                    </a:gs>
                    <a:gs pos="100000">
                      <a:schemeClr val="bg1"/>
                    </a:gs>
                  </a:gsLst>
                  <a:lin ang="5400000" scaled="0"/>
                </a:gradFill>
              </a:endParaRPr>
            </a:p>
          </p:txBody>
        </p:sp>
        <p:sp>
          <p:nvSpPr>
            <p:cNvPr id="23" name="TextBox 22"/>
            <p:cNvSpPr txBox="1"/>
            <p:nvPr/>
          </p:nvSpPr>
          <p:spPr>
            <a:xfrm>
              <a:off x="6590747" y="3632779"/>
              <a:ext cx="3478735" cy="830997"/>
            </a:xfrm>
            <a:prstGeom prst="rect">
              <a:avLst/>
            </a:prstGeom>
            <a:noFill/>
          </p:spPr>
          <p:txBody>
            <a:bodyPr wrap="square" lIns="0" tIns="0" rIns="0" bIns="0" rtlCol="0">
              <a:spAutoFit/>
            </a:bodyPr>
            <a:lstStyle/>
            <a:p>
              <a:pPr>
                <a:lnSpc>
                  <a:spcPct val="90000"/>
                </a:lnSpc>
              </a:pPr>
              <a:r>
                <a:rPr lang="en-US" sz="2000" spc="-50" dirty="0" smtClean="0">
                  <a:gradFill>
                    <a:gsLst>
                      <a:gs pos="25688">
                        <a:schemeClr val="tx1"/>
                      </a:gs>
                      <a:gs pos="50000">
                        <a:schemeClr val="tx1"/>
                      </a:gs>
                    </a:gsLst>
                    <a:lin ang="5400000" scaled="0"/>
                  </a:gradFill>
                </a:rPr>
                <a:t>Windows Server 2012 R2 VM is created, with an AVMA key injected in the build</a:t>
              </a:r>
            </a:p>
          </p:txBody>
        </p:sp>
      </p:grpSp>
      <p:grpSp>
        <p:nvGrpSpPr>
          <p:cNvPr id="24" name="Group 23"/>
          <p:cNvGrpSpPr/>
          <p:nvPr/>
        </p:nvGrpSpPr>
        <p:grpSpPr>
          <a:xfrm>
            <a:off x="7743431" y="3778142"/>
            <a:ext cx="4237440" cy="1107996"/>
            <a:chOff x="5832042" y="3632779"/>
            <a:chExt cx="4237440" cy="1107996"/>
          </a:xfrm>
        </p:grpSpPr>
        <p:sp>
          <p:nvSpPr>
            <p:cNvPr id="25" name="Oval 24"/>
            <p:cNvSpPr/>
            <p:nvPr/>
          </p:nvSpPr>
          <p:spPr bwMode="auto">
            <a:xfrm>
              <a:off x="5832042" y="3880429"/>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smtClean="0">
                  <a:gradFill>
                    <a:gsLst>
                      <a:gs pos="25688">
                        <a:schemeClr val="bg1"/>
                      </a:gs>
                      <a:gs pos="100000">
                        <a:schemeClr val="bg1"/>
                      </a:gs>
                    </a:gsLst>
                    <a:lin ang="5400000" scaled="0"/>
                  </a:gradFill>
                </a:rPr>
                <a:t>3</a:t>
              </a:r>
            </a:p>
          </p:txBody>
        </p:sp>
        <p:sp>
          <p:nvSpPr>
            <p:cNvPr id="26" name="TextBox 25"/>
            <p:cNvSpPr txBox="1"/>
            <p:nvPr/>
          </p:nvSpPr>
          <p:spPr>
            <a:xfrm>
              <a:off x="6590747" y="3632779"/>
              <a:ext cx="3478735" cy="1107996"/>
            </a:xfrm>
            <a:prstGeom prst="rect">
              <a:avLst/>
            </a:prstGeom>
            <a:noFill/>
          </p:spPr>
          <p:txBody>
            <a:bodyPr wrap="square" lIns="0" tIns="0" rIns="0" bIns="0" rtlCol="0">
              <a:spAutoFit/>
            </a:bodyPr>
            <a:lstStyle/>
            <a:p>
              <a:pPr>
                <a:lnSpc>
                  <a:spcPct val="90000"/>
                </a:lnSpc>
              </a:pPr>
              <a:r>
                <a:rPr lang="en-US" sz="2000" spc="-50" dirty="0" smtClean="0">
                  <a:gradFill>
                    <a:gsLst>
                      <a:gs pos="25688">
                        <a:schemeClr val="tx1"/>
                      </a:gs>
                      <a:gs pos="50000">
                        <a:schemeClr val="tx1"/>
                      </a:gs>
                    </a:gsLst>
                    <a:lin ang="5400000" scaled="0"/>
                  </a:gradFill>
                </a:rPr>
                <a:t>On start-up, VM checks for an </a:t>
              </a:r>
              <a:r>
                <a:rPr lang="en-US" sz="2000" b="1" spc="-50" dirty="0" smtClean="0">
                  <a:gradFill>
                    <a:gsLst>
                      <a:gs pos="25688">
                        <a:schemeClr val="tx1"/>
                      </a:gs>
                      <a:gs pos="50000">
                        <a:schemeClr val="tx1"/>
                      </a:gs>
                    </a:gsLst>
                    <a:lin ang="5400000" scaled="0"/>
                  </a:gradFill>
                </a:rPr>
                <a:t>activated, Windows Server 2012 R2 Datacenter Hyper-V</a:t>
              </a:r>
              <a:r>
                <a:rPr lang="en-US" sz="2000" spc="-50" dirty="0">
                  <a:gradFill>
                    <a:gsLst>
                      <a:gs pos="25688">
                        <a:schemeClr val="tx1"/>
                      </a:gs>
                      <a:gs pos="50000">
                        <a:schemeClr val="tx1"/>
                      </a:gs>
                    </a:gsLst>
                    <a:lin ang="5400000" scaled="0"/>
                  </a:gradFill>
                </a:rPr>
                <a:t> </a:t>
              </a:r>
              <a:r>
                <a:rPr lang="en-US" sz="2000" spc="-50" dirty="0" smtClean="0">
                  <a:gradFill>
                    <a:gsLst>
                      <a:gs pos="25688">
                        <a:schemeClr val="tx1"/>
                      </a:gs>
                      <a:gs pos="50000">
                        <a:schemeClr val="tx1"/>
                      </a:gs>
                    </a:gsLst>
                    <a:lin ang="5400000" scaled="0"/>
                  </a:gradFill>
                </a:rPr>
                <a:t>host</a:t>
              </a:r>
            </a:p>
          </p:txBody>
        </p:sp>
      </p:grpSp>
      <p:grpSp>
        <p:nvGrpSpPr>
          <p:cNvPr id="27" name="Group 26"/>
          <p:cNvGrpSpPr/>
          <p:nvPr/>
        </p:nvGrpSpPr>
        <p:grpSpPr>
          <a:xfrm>
            <a:off x="7743431" y="5074359"/>
            <a:ext cx="4237440" cy="830997"/>
            <a:chOff x="5832042" y="3708979"/>
            <a:chExt cx="4237440" cy="830997"/>
          </a:xfrm>
        </p:grpSpPr>
        <p:sp>
          <p:nvSpPr>
            <p:cNvPr id="28" name="Oval 27"/>
            <p:cNvSpPr/>
            <p:nvPr/>
          </p:nvSpPr>
          <p:spPr bwMode="auto">
            <a:xfrm>
              <a:off x="5832042" y="3880429"/>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b="1" spc="-50" dirty="0">
                  <a:gradFill>
                    <a:gsLst>
                      <a:gs pos="25688">
                        <a:schemeClr val="bg1"/>
                      </a:gs>
                      <a:gs pos="100000">
                        <a:schemeClr val="bg1"/>
                      </a:gs>
                    </a:gsLst>
                    <a:lin ang="5400000" scaled="0"/>
                  </a:gradFill>
                </a:rPr>
                <a:t>4</a:t>
              </a:r>
              <a:endParaRPr lang="en-US" sz="2000" b="1" spc="-50" dirty="0" smtClean="0">
                <a:gradFill>
                  <a:gsLst>
                    <a:gs pos="25688">
                      <a:schemeClr val="bg1"/>
                    </a:gs>
                    <a:gs pos="100000">
                      <a:schemeClr val="bg1"/>
                    </a:gs>
                  </a:gsLst>
                  <a:lin ang="5400000" scaled="0"/>
                </a:gradFill>
              </a:endParaRPr>
            </a:p>
          </p:txBody>
        </p:sp>
        <p:sp>
          <p:nvSpPr>
            <p:cNvPr id="29" name="TextBox 28"/>
            <p:cNvSpPr txBox="1"/>
            <p:nvPr/>
          </p:nvSpPr>
          <p:spPr>
            <a:xfrm>
              <a:off x="6590747" y="3708979"/>
              <a:ext cx="3478735" cy="830997"/>
            </a:xfrm>
            <a:prstGeom prst="rect">
              <a:avLst/>
            </a:prstGeom>
            <a:noFill/>
          </p:spPr>
          <p:txBody>
            <a:bodyPr wrap="square" lIns="0" tIns="0" rIns="0" bIns="0" rtlCol="0">
              <a:spAutoFit/>
            </a:bodyPr>
            <a:lstStyle/>
            <a:p>
              <a:pPr>
                <a:lnSpc>
                  <a:spcPct val="90000"/>
                </a:lnSpc>
              </a:pPr>
              <a:r>
                <a:rPr lang="en-US" sz="2000" spc="-50" dirty="0" smtClean="0">
                  <a:gradFill>
                    <a:gsLst>
                      <a:gs pos="25688">
                        <a:schemeClr val="tx1"/>
                      </a:gs>
                      <a:gs pos="50000">
                        <a:schemeClr val="tx1"/>
                      </a:gs>
                    </a:gsLst>
                    <a:lin ang="5400000" scaled="0"/>
                  </a:gradFill>
                </a:rPr>
                <a:t>Guest OS activates and won’t recheck against host until next guest reboot, or after 7 days.</a:t>
              </a:r>
            </a:p>
          </p:txBody>
        </p:sp>
      </p:grpSp>
      <p:sp>
        <p:nvSpPr>
          <p:cNvPr id="7" name="Freeform 207"/>
          <p:cNvSpPr>
            <a:spLocks noEditPoints="1"/>
          </p:cNvSpPr>
          <p:nvPr/>
        </p:nvSpPr>
        <p:spPr bwMode="gray">
          <a:xfrm>
            <a:off x="5540207" y="3181071"/>
            <a:ext cx="1757623" cy="154901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400" tIns="0" rIns="0" bIns="210312" numCol="1" anchor="b" anchorCtr="0" compatLnSpc="1">
            <a:prstTxWarp prst="textNoShape">
              <a:avLst/>
            </a:prstTxWarp>
          </a:bodyPr>
          <a:lstStyle/>
          <a:p>
            <a:endParaRPr lang="en-US" sz="1400" dirty="0">
              <a:solidFill>
                <a:srgbClr val="EFEFEF"/>
              </a:solidFill>
            </a:endParaRPr>
          </a:p>
        </p:txBody>
      </p:sp>
      <p:sp>
        <p:nvSpPr>
          <p:cNvPr id="2" name="Circular Arrow 1"/>
          <p:cNvSpPr/>
          <p:nvPr/>
        </p:nvSpPr>
        <p:spPr bwMode="auto">
          <a:xfrm rot="5608092">
            <a:off x="6320882" y="2759710"/>
            <a:ext cx="1142824" cy="1842890"/>
          </a:xfrm>
          <a:prstGeom prst="circularArrow">
            <a:avLst>
              <a:gd name="adj1" fmla="val 12500"/>
              <a:gd name="adj2" fmla="val 1142319"/>
              <a:gd name="adj3" fmla="val 20457681"/>
              <a:gd name="adj4" fmla="val 9380820"/>
              <a:gd name="adj5" fmla="val 12500"/>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pic>
        <p:nvPicPr>
          <p:cNvPr id="8"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945745" y="2500712"/>
            <a:ext cx="946549" cy="15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47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5945745" y="2500711"/>
            <a:ext cx="946549" cy="15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470541" y="4856112"/>
            <a:ext cx="2049356" cy="747897"/>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Windows Server 2012 R2 Datacenter Hyper-V Host</a:t>
            </a:r>
          </a:p>
        </p:txBody>
      </p:sp>
      <p:sp>
        <p:nvSpPr>
          <p:cNvPr id="34" name="TextBox 33"/>
          <p:cNvSpPr txBox="1"/>
          <p:nvPr/>
        </p:nvSpPr>
        <p:spPr>
          <a:xfrm>
            <a:off x="5470541" y="1939101"/>
            <a:ext cx="2049356" cy="498598"/>
          </a:xfrm>
          <a:prstGeom prst="rect">
            <a:avLst/>
          </a:prstGeom>
          <a:noFill/>
        </p:spPr>
        <p:txBody>
          <a:bodyPr wrap="square" lIns="0" tIns="0" rIns="0" bIns="0" rtlCol="0">
            <a:spAutoFit/>
          </a:bodyPr>
          <a:lstStyle/>
          <a:p>
            <a:pPr algn="ctr">
              <a:lnSpc>
                <a:spcPct val="90000"/>
              </a:lnSpc>
            </a:pPr>
            <a:r>
              <a:rPr lang="en-US" spc="-50" dirty="0" smtClean="0">
                <a:gradFill>
                  <a:gsLst>
                    <a:gs pos="2917">
                      <a:schemeClr val="tx1"/>
                    </a:gs>
                    <a:gs pos="30000">
                      <a:schemeClr val="tx1"/>
                    </a:gs>
                  </a:gsLst>
                  <a:lin ang="5400000" scaled="0"/>
                </a:gradFill>
              </a:rPr>
              <a:t>Windows Server 2012 R2 VM</a:t>
            </a:r>
          </a:p>
        </p:txBody>
      </p:sp>
    </p:spTree>
    <p:extLst>
      <p:ext uri="{BB962C8B-B14F-4D97-AF65-F5344CB8AC3E}">
        <p14:creationId xmlns:p14="http://schemas.microsoft.com/office/powerpoint/2010/main" val="283334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3" y="0"/>
            <a:ext cx="12436475" cy="6994525"/>
          </a:xfrm>
          <a:prstGeom prst="rect">
            <a:avLst/>
          </a:prstGeom>
        </p:spPr>
      </p:pic>
      <p:sp>
        <p:nvSpPr>
          <p:cNvPr id="6" name="Text Placeholder 12"/>
          <p:cNvSpPr txBox="1">
            <a:spLocks/>
          </p:cNvSpPr>
          <p:nvPr/>
        </p:nvSpPr>
        <p:spPr>
          <a:xfrm>
            <a:off x="274638" y="1211264"/>
            <a:ext cx="4572000" cy="4572000"/>
          </a:xfrm>
          <a:prstGeom prst="rect">
            <a:avLst/>
          </a:prstGeom>
          <a:solidFill>
            <a:schemeClr val="tx2">
              <a:alpha val="92000"/>
            </a:schemeClr>
          </a:solidFill>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gradFill>
                  <a:gsLst>
                    <a:gs pos="1250">
                      <a:srgbClr val="FFFFFF"/>
                    </a:gs>
                    <a:gs pos="100000">
                      <a:srgbClr val="FFFFFF"/>
                    </a:gs>
                  </a:gsLst>
                  <a:lin ang="5400000" scaled="0"/>
                </a:gradFill>
              </a:rPr>
              <a:t>Summary</a:t>
            </a:r>
            <a:endParaRPr lang="en-US" sz="4800" dirty="0">
              <a:gradFill>
                <a:gsLst>
                  <a:gs pos="1250">
                    <a:srgbClr val="FFFFFF"/>
                  </a:gs>
                  <a:gs pos="100000">
                    <a:srgbClr val="FFFFFF"/>
                  </a:gs>
                </a:gsLst>
                <a:lin ang="5400000" scaled="0"/>
              </a:gradFill>
            </a:endParaRPr>
          </a:p>
        </p:txBody>
      </p:sp>
      <p:sp>
        <p:nvSpPr>
          <p:cNvPr id="7" name="Rectangle 6"/>
          <p:cNvSpPr/>
          <p:nvPr/>
        </p:nvSpPr>
        <p:spPr bwMode="auto">
          <a:xfrm>
            <a:off x="6464265" y="1838299"/>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0762570" y="6044519"/>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6464265" y="6044519"/>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0762570" y="1838299"/>
            <a:ext cx="548630" cy="548620"/>
          </a:xfrm>
          <a:prstGeom prst="rect">
            <a:avLst/>
          </a:prstGeom>
          <a:solidFill>
            <a:schemeClr val="tx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1532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pSp>
        <p:nvGrpSpPr>
          <p:cNvPr id="5" name="Group 5"/>
          <p:cNvGrpSpPr>
            <a:grpSpLocks/>
          </p:cNvGrpSpPr>
          <p:nvPr/>
        </p:nvGrpSpPr>
        <p:grpSpPr bwMode="auto">
          <a:xfrm>
            <a:off x="1088971" y="4164414"/>
            <a:ext cx="1968500" cy="1395678"/>
            <a:chOff x="528" y="2159"/>
            <a:chExt cx="1488" cy="1055"/>
          </a:xfrm>
          <a:solidFill>
            <a:schemeClr val="bg2"/>
          </a:solidFill>
        </p:grpSpPr>
        <p:sp>
          <p:nvSpPr>
            <p:cNvPr id="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833" dirty="0">
                <a:gradFill>
                  <a:gsLst>
                    <a:gs pos="50459">
                      <a:schemeClr val="tx1"/>
                    </a:gs>
                    <a:gs pos="30000">
                      <a:schemeClr val="tx1"/>
                    </a:gs>
                  </a:gsLst>
                  <a:lin ang="5400000" scaled="0"/>
                </a:gradFill>
              </a:endParaRPr>
            </a:p>
          </p:txBody>
        </p:sp>
        <p:sp>
          <p:nvSpPr>
            <p:cNvPr id="7" name="Text Box 10"/>
            <p:cNvSpPr txBox="1">
              <a:spLocks noChangeArrowheads="1"/>
            </p:cNvSpPr>
            <p:nvPr/>
          </p:nvSpPr>
          <p:spPr bwMode="auto">
            <a:xfrm>
              <a:off x="647" y="2308"/>
              <a:ext cx="1242" cy="496"/>
            </a:xfrm>
            <a:prstGeom prst="rect">
              <a:avLst/>
            </a:prstGeom>
            <a:grpFill/>
            <a:ln w="9525">
              <a:noFill/>
              <a:miter lim="800000"/>
              <a:headEnd/>
              <a:tailEnd/>
            </a:ln>
          </p:spPr>
          <p:txBody>
            <a:bodyPr>
              <a:spAutoFit/>
            </a:bodyPr>
            <a:lstStyle/>
            <a:p>
              <a:pPr defTabSz="914448"/>
              <a:r>
                <a:rPr lang="en-US" sz="1833" spc="-51" dirty="0" smtClean="0">
                  <a:gradFill>
                    <a:gsLst>
                      <a:gs pos="50459">
                        <a:schemeClr val="tx1"/>
                      </a:gs>
                      <a:gs pos="30000">
                        <a:schemeClr val="tx1"/>
                      </a:gs>
                    </a:gsLst>
                    <a:lin ang="5400000" scaled="0"/>
                  </a:gradFill>
                </a:rPr>
                <a:t>Scalability</a:t>
              </a:r>
              <a:r>
                <a:rPr lang="en-US" sz="1833" spc="-51" dirty="0">
                  <a:gradFill>
                    <a:gsLst>
                      <a:gs pos="50459">
                        <a:schemeClr val="tx1"/>
                      </a:gs>
                      <a:gs pos="30000">
                        <a:schemeClr val="tx1"/>
                      </a:gs>
                    </a:gsLst>
                    <a:lin ang="5400000" scaled="0"/>
                  </a:gradFill>
                </a:rPr>
                <a:t> </a:t>
              </a:r>
              <a:r>
                <a:rPr lang="en-US" sz="1833" spc="-51" dirty="0" smtClean="0">
                  <a:gradFill>
                    <a:gsLst>
                      <a:gs pos="50459">
                        <a:schemeClr val="tx1"/>
                      </a:gs>
                      <a:gs pos="30000">
                        <a:schemeClr val="tx1"/>
                      </a:gs>
                    </a:gsLst>
                    <a:lin ang="5400000" scaled="0"/>
                  </a:gradFill>
                </a:rPr>
                <a:t>&amp; Performance</a:t>
              </a:r>
              <a:endParaRPr lang="en-US" sz="1833" spc="-51" dirty="0">
                <a:gradFill>
                  <a:gsLst>
                    <a:gs pos="50459">
                      <a:schemeClr val="tx1"/>
                    </a:gs>
                    <a:gs pos="30000">
                      <a:schemeClr val="tx1"/>
                    </a:gs>
                  </a:gsLst>
                  <a:lin ang="5400000" scaled="0"/>
                </a:gradFill>
              </a:endParaRPr>
            </a:p>
          </p:txBody>
        </p:sp>
      </p:grpSp>
      <p:grpSp>
        <p:nvGrpSpPr>
          <p:cNvPr id="29" name="Group 28"/>
          <p:cNvGrpSpPr/>
          <p:nvPr/>
        </p:nvGrpSpPr>
        <p:grpSpPr>
          <a:xfrm>
            <a:off x="3117575" y="4163751"/>
            <a:ext cx="1968500" cy="1396340"/>
            <a:chOff x="4916938" y="3198283"/>
            <a:chExt cx="2362200" cy="1675608"/>
          </a:xfrm>
          <a:solidFill>
            <a:schemeClr val="bg2"/>
          </a:solidFill>
        </p:grpSpPr>
        <p:sp>
          <p:nvSpPr>
            <p:cNvPr id="12" name="Rectangle 21"/>
            <p:cNvSpPr>
              <a:spLocks noChangeArrowheads="1"/>
            </p:cNvSpPr>
            <p:nvPr/>
          </p:nvSpPr>
          <p:spPr bwMode="auto">
            <a:xfrm rot="10800000">
              <a:off x="4916938" y="3198283"/>
              <a:ext cx="2362200" cy="1675608"/>
            </a:xfrm>
            <a:prstGeom prst="rect">
              <a:avLst/>
            </a:prstGeom>
            <a:grpFill/>
            <a:ln w="9525">
              <a:noFill/>
              <a:miter lim="800000"/>
              <a:headEnd/>
              <a:tailEnd/>
            </a:ln>
          </p:spPr>
          <p:txBody>
            <a:bodyPr rot="10800000" wrap="none" anchor="ctr"/>
            <a:lstStyle/>
            <a:p>
              <a:pPr defTabSz="914448"/>
              <a:endParaRPr lang="en-US" sz="1833" dirty="0">
                <a:gradFill>
                  <a:gsLst>
                    <a:gs pos="50459">
                      <a:schemeClr val="tx1"/>
                    </a:gs>
                    <a:gs pos="30000">
                      <a:schemeClr val="tx1"/>
                    </a:gs>
                  </a:gsLst>
                  <a:lin ang="5400000" scaled="0"/>
                </a:gradFill>
              </a:endParaRPr>
            </a:p>
          </p:txBody>
        </p:sp>
        <p:sp>
          <p:nvSpPr>
            <p:cNvPr id="13" name="Text Box 11"/>
            <p:cNvSpPr txBox="1">
              <a:spLocks noChangeArrowheads="1"/>
            </p:cNvSpPr>
            <p:nvPr/>
          </p:nvSpPr>
          <p:spPr bwMode="auto">
            <a:xfrm>
              <a:off x="5031238" y="3444347"/>
              <a:ext cx="2133600" cy="787754"/>
            </a:xfrm>
            <a:prstGeom prst="rect">
              <a:avLst/>
            </a:prstGeom>
            <a:grpFill/>
            <a:ln w="9525">
              <a:noFill/>
              <a:miter lim="800000"/>
              <a:headEnd/>
              <a:tailEnd/>
            </a:ln>
          </p:spPr>
          <p:txBody>
            <a:bodyPr>
              <a:spAutoFit/>
            </a:bodyPr>
            <a:lstStyle/>
            <a:p>
              <a:pPr defTabSz="914448"/>
              <a:r>
                <a:rPr lang="en-US" sz="1833" spc="-51" dirty="0" smtClean="0">
                  <a:gradFill>
                    <a:gsLst>
                      <a:gs pos="50459">
                        <a:schemeClr val="tx1"/>
                      </a:gs>
                      <a:gs pos="30000">
                        <a:schemeClr val="tx1"/>
                      </a:gs>
                    </a:gsLst>
                    <a:lin ang="5400000" scaled="0"/>
                  </a:gradFill>
                </a:rPr>
                <a:t>Security &amp; </a:t>
              </a:r>
              <a:r>
                <a:rPr lang="en-US" sz="1833" spc="-51" dirty="0">
                  <a:gradFill>
                    <a:gsLst>
                      <a:gs pos="50459">
                        <a:schemeClr val="tx1"/>
                      </a:gs>
                      <a:gs pos="30000">
                        <a:schemeClr val="tx1"/>
                      </a:gs>
                    </a:gsLst>
                    <a:lin ang="5400000" scaled="0"/>
                  </a:gradFill>
                </a:rPr>
                <a:t>Multitenancy</a:t>
              </a:r>
            </a:p>
          </p:txBody>
        </p:sp>
      </p:grpSp>
      <p:grpSp>
        <p:nvGrpSpPr>
          <p:cNvPr id="30" name="Group 29"/>
          <p:cNvGrpSpPr/>
          <p:nvPr/>
        </p:nvGrpSpPr>
        <p:grpSpPr>
          <a:xfrm>
            <a:off x="5153482" y="4163752"/>
            <a:ext cx="1968500" cy="1397000"/>
            <a:chOff x="7351263" y="3198284"/>
            <a:chExt cx="2362200" cy="1676400"/>
          </a:xfrm>
          <a:solidFill>
            <a:schemeClr val="bg2"/>
          </a:solidFill>
        </p:grpSpPr>
        <p:sp>
          <p:nvSpPr>
            <p:cNvPr id="18" name="Rectangle 22"/>
            <p:cNvSpPr>
              <a:spLocks noChangeArrowheads="1"/>
            </p:cNvSpPr>
            <p:nvPr/>
          </p:nvSpPr>
          <p:spPr bwMode="auto">
            <a:xfrm rot="10800000">
              <a:off x="7351263" y="3198284"/>
              <a:ext cx="2362200" cy="1676400"/>
            </a:xfrm>
            <a:prstGeom prst="rect">
              <a:avLst/>
            </a:prstGeom>
            <a:grpFill/>
            <a:ln w="9525">
              <a:noFill/>
              <a:miter lim="800000"/>
              <a:headEnd/>
              <a:tailEnd/>
            </a:ln>
          </p:spPr>
          <p:txBody>
            <a:bodyPr rot="10800000" wrap="none" anchor="ctr"/>
            <a:lstStyle/>
            <a:p>
              <a:pPr defTabSz="914448"/>
              <a:endParaRPr lang="en-US" sz="1833" dirty="0">
                <a:gradFill>
                  <a:gsLst>
                    <a:gs pos="50459">
                      <a:schemeClr val="tx1"/>
                    </a:gs>
                    <a:gs pos="30000">
                      <a:schemeClr val="tx1"/>
                    </a:gs>
                  </a:gsLst>
                  <a:lin ang="5400000" scaled="0"/>
                </a:gradFill>
              </a:endParaRPr>
            </a:p>
          </p:txBody>
        </p:sp>
        <p:sp>
          <p:nvSpPr>
            <p:cNvPr id="19" name="Text Box 12"/>
            <p:cNvSpPr txBox="1">
              <a:spLocks noChangeArrowheads="1"/>
            </p:cNvSpPr>
            <p:nvPr/>
          </p:nvSpPr>
          <p:spPr bwMode="auto">
            <a:xfrm>
              <a:off x="7522713" y="3441171"/>
              <a:ext cx="2057400" cy="787754"/>
            </a:xfrm>
            <a:prstGeom prst="rect">
              <a:avLst/>
            </a:prstGeom>
            <a:grpFill/>
            <a:ln w="9525">
              <a:noFill/>
              <a:miter lim="800000"/>
              <a:headEnd/>
              <a:tailEnd/>
            </a:ln>
          </p:spPr>
          <p:txBody>
            <a:bodyPr wrap="square">
              <a:spAutoFit/>
            </a:bodyPr>
            <a:lstStyle/>
            <a:p>
              <a:pPr defTabSz="914448"/>
              <a:r>
                <a:rPr lang="en-US" sz="1833" spc="-51" dirty="0">
                  <a:gradFill>
                    <a:gsLst>
                      <a:gs pos="50459">
                        <a:schemeClr val="tx1"/>
                      </a:gs>
                      <a:gs pos="30000">
                        <a:schemeClr val="tx1"/>
                      </a:gs>
                    </a:gsLst>
                    <a:lin ang="5400000" scaled="0"/>
                  </a:gradFill>
                </a:rPr>
                <a:t>Flexible Infrastructure</a:t>
              </a:r>
            </a:p>
          </p:txBody>
        </p:sp>
      </p:grpSp>
      <p:grpSp>
        <p:nvGrpSpPr>
          <p:cNvPr id="31" name="Group 30"/>
          <p:cNvGrpSpPr/>
          <p:nvPr/>
        </p:nvGrpSpPr>
        <p:grpSpPr>
          <a:xfrm>
            <a:off x="7174783" y="4163752"/>
            <a:ext cx="1968500" cy="1396339"/>
            <a:chOff x="9785587" y="3198284"/>
            <a:chExt cx="2362200" cy="1675607"/>
          </a:xfrm>
          <a:solidFill>
            <a:schemeClr val="bg2"/>
          </a:solidFill>
        </p:grpSpPr>
        <p:sp>
          <p:nvSpPr>
            <p:cNvPr id="24" name="Rectangle 23"/>
            <p:cNvSpPr>
              <a:spLocks noChangeArrowheads="1"/>
            </p:cNvSpPr>
            <p:nvPr/>
          </p:nvSpPr>
          <p:spPr bwMode="auto">
            <a:xfrm rot="10800000">
              <a:off x="9785587" y="3198284"/>
              <a:ext cx="2362200" cy="1675607"/>
            </a:xfrm>
            <a:prstGeom prst="rect">
              <a:avLst/>
            </a:prstGeom>
            <a:grpFill/>
            <a:ln w="9525">
              <a:noFill/>
              <a:miter lim="800000"/>
              <a:headEnd/>
              <a:tailEnd/>
            </a:ln>
          </p:spPr>
          <p:txBody>
            <a:bodyPr rot="10800000" wrap="none" anchor="ctr"/>
            <a:lstStyle/>
            <a:p>
              <a:pPr defTabSz="914448"/>
              <a:endParaRPr lang="en-US" sz="1833" dirty="0">
                <a:gradFill>
                  <a:gsLst>
                    <a:gs pos="50459">
                      <a:schemeClr val="tx1"/>
                    </a:gs>
                    <a:gs pos="30000">
                      <a:schemeClr val="tx1"/>
                    </a:gs>
                  </a:gsLst>
                  <a:lin ang="5400000" scaled="0"/>
                </a:gradFill>
              </a:endParaRPr>
            </a:p>
          </p:txBody>
        </p:sp>
        <p:sp>
          <p:nvSpPr>
            <p:cNvPr id="25" name="Text Box 13"/>
            <p:cNvSpPr txBox="1">
              <a:spLocks noChangeArrowheads="1"/>
            </p:cNvSpPr>
            <p:nvPr/>
          </p:nvSpPr>
          <p:spPr bwMode="auto">
            <a:xfrm>
              <a:off x="9934825" y="3441171"/>
              <a:ext cx="2157352" cy="787754"/>
            </a:xfrm>
            <a:prstGeom prst="rect">
              <a:avLst/>
            </a:prstGeom>
            <a:grpFill/>
            <a:ln w="9525">
              <a:noFill/>
              <a:miter lim="800000"/>
              <a:headEnd/>
              <a:tailEnd/>
            </a:ln>
          </p:spPr>
          <p:txBody>
            <a:bodyPr wrap="square">
              <a:spAutoFit/>
            </a:bodyPr>
            <a:lstStyle/>
            <a:p>
              <a:pPr defTabSz="914448"/>
              <a:r>
                <a:rPr lang="en-US" sz="1833" spc="-51" dirty="0">
                  <a:gradFill>
                    <a:gsLst>
                      <a:gs pos="50459">
                        <a:schemeClr val="tx1"/>
                      </a:gs>
                      <a:gs pos="30000">
                        <a:schemeClr val="tx1"/>
                      </a:gs>
                    </a:gsLst>
                    <a:lin ang="5400000" scaled="0"/>
                  </a:gradFill>
                </a:rPr>
                <a:t>High </a:t>
              </a:r>
              <a:r>
                <a:rPr lang="en-US" sz="1833" spc="-51" dirty="0" smtClean="0">
                  <a:gradFill>
                    <a:gsLst>
                      <a:gs pos="50459">
                        <a:schemeClr val="tx1"/>
                      </a:gs>
                      <a:gs pos="30000">
                        <a:schemeClr val="tx1"/>
                      </a:gs>
                    </a:gsLst>
                    <a:lin ang="5400000" scaled="0"/>
                  </a:gradFill>
                </a:rPr>
                <a:t>Availability </a:t>
              </a:r>
              <a:r>
                <a:rPr lang="en-US" sz="1833" spc="-51" dirty="0">
                  <a:gradFill>
                    <a:gsLst>
                      <a:gs pos="50459">
                        <a:schemeClr val="tx1"/>
                      </a:gs>
                      <a:gs pos="30000">
                        <a:schemeClr val="tx1"/>
                      </a:gs>
                    </a:gsLst>
                    <a:lin ang="5400000" scaled="0"/>
                  </a:gradFill>
                </a:rPr>
                <a:t>&amp; Resiliency</a:t>
              </a:r>
            </a:p>
          </p:txBody>
        </p:sp>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080397" y="1384346"/>
            <a:ext cx="1965960" cy="2713059"/>
          </a:xfrm>
          <a:prstGeom prst="rect">
            <a:avLst/>
          </a:prstGeom>
        </p:spPr>
      </p:pic>
      <p:pic>
        <p:nvPicPr>
          <p:cNvPr id="20" name="Picture Placeholder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17333" y="1384346"/>
            <a:ext cx="1968984" cy="2712720"/>
          </a:xfrm>
          <a:prstGeom prst="rect">
            <a:avLst/>
          </a:prstGeom>
        </p:spPr>
      </p:pic>
      <p:pic>
        <p:nvPicPr>
          <p:cNvPr id="21" name="Picture Placeholder 3"/>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149905" y="1388287"/>
            <a:ext cx="1963829" cy="2712720"/>
          </a:xfrm>
          <a:prstGeom prst="rect">
            <a:avLst/>
          </a:prstGeom>
        </p:spPr>
      </p:pic>
      <p:pic>
        <p:nvPicPr>
          <p:cNvPr id="22" name="Picture Placeholder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89864" y="1399017"/>
            <a:ext cx="1965960" cy="2706253"/>
          </a:xfrm>
          <a:prstGeom prst="rect">
            <a:avLst/>
          </a:prstGeom>
        </p:spPr>
      </p:pic>
      <p:grpSp>
        <p:nvGrpSpPr>
          <p:cNvPr id="23" name="Group 5"/>
          <p:cNvGrpSpPr>
            <a:grpSpLocks/>
          </p:cNvGrpSpPr>
          <p:nvPr/>
        </p:nvGrpSpPr>
        <p:grpSpPr bwMode="auto">
          <a:xfrm>
            <a:off x="9215092" y="4164194"/>
            <a:ext cx="1968500" cy="1395678"/>
            <a:chOff x="528" y="2148"/>
            <a:chExt cx="1488" cy="1055"/>
          </a:xfrm>
          <a:solidFill>
            <a:schemeClr val="bg2"/>
          </a:solidFill>
        </p:grpSpPr>
        <p:sp>
          <p:nvSpPr>
            <p:cNvPr id="26" name="Rectangle 20"/>
            <p:cNvSpPr>
              <a:spLocks noChangeArrowheads="1"/>
            </p:cNvSpPr>
            <p:nvPr/>
          </p:nvSpPr>
          <p:spPr bwMode="auto">
            <a:xfrm rot="10800000">
              <a:off x="528" y="2148"/>
              <a:ext cx="1488" cy="1055"/>
            </a:xfrm>
            <a:prstGeom prst="rect">
              <a:avLst/>
            </a:prstGeom>
            <a:grpFill/>
            <a:ln w="9525">
              <a:noFill/>
              <a:miter lim="800000"/>
              <a:headEnd/>
              <a:tailEnd/>
            </a:ln>
          </p:spPr>
          <p:txBody>
            <a:bodyPr rot="10800000" wrap="none" anchor="ctr"/>
            <a:lstStyle/>
            <a:p>
              <a:pPr defTabSz="914448"/>
              <a:endParaRPr lang="en-US" sz="1833" dirty="0">
                <a:gradFill>
                  <a:gsLst>
                    <a:gs pos="50459">
                      <a:schemeClr val="tx1"/>
                    </a:gs>
                    <a:gs pos="30000">
                      <a:schemeClr val="tx1"/>
                    </a:gs>
                  </a:gsLst>
                  <a:lin ang="5400000" scaled="0"/>
                </a:gradFill>
              </a:endParaRPr>
            </a:p>
          </p:txBody>
        </p:sp>
        <p:sp>
          <p:nvSpPr>
            <p:cNvPr id="27" name="Text Box 10"/>
            <p:cNvSpPr txBox="1">
              <a:spLocks noChangeArrowheads="1"/>
            </p:cNvSpPr>
            <p:nvPr/>
          </p:nvSpPr>
          <p:spPr bwMode="auto">
            <a:xfrm>
              <a:off x="647" y="2308"/>
              <a:ext cx="1242" cy="496"/>
            </a:xfrm>
            <a:prstGeom prst="rect">
              <a:avLst/>
            </a:prstGeom>
            <a:grpFill/>
            <a:ln w="9525">
              <a:noFill/>
              <a:miter lim="800000"/>
              <a:headEnd/>
              <a:tailEnd/>
            </a:ln>
          </p:spPr>
          <p:txBody>
            <a:bodyPr>
              <a:spAutoFit/>
            </a:bodyPr>
            <a:lstStyle/>
            <a:p>
              <a:pPr defTabSz="914448"/>
              <a:r>
                <a:rPr lang="en-US" sz="1833" spc="-51" dirty="0" smtClean="0">
                  <a:gradFill>
                    <a:gsLst>
                      <a:gs pos="50459">
                        <a:schemeClr val="tx1"/>
                      </a:gs>
                      <a:gs pos="30000">
                        <a:schemeClr val="tx1"/>
                      </a:gs>
                    </a:gsLst>
                    <a:lin ang="5400000" scaled="0"/>
                  </a:gradFill>
                </a:rPr>
                <a:t>Virtualization</a:t>
              </a:r>
              <a:br>
                <a:rPr lang="en-US" sz="1833" spc="-51" dirty="0" smtClean="0">
                  <a:gradFill>
                    <a:gsLst>
                      <a:gs pos="50459">
                        <a:schemeClr val="tx1"/>
                      </a:gs>
                      <a:gs pos="30000">
                        <a:schemeClr val="tx1"/>
                      </a:gs>
                    </a:gsLst>
                    <a:lin ang="5400000" scaled="0"/>
                  </a:gradFill>
                </a:rPr>
              </a:br>
              <a:r>
                <a:rPr lang="en-US" sz="1833" spc="-51" dirty="0" smtClean="0">
                  <a:gradFill>
                    <a:gsLst>
                      <a:gs pos="50459">
                        <a:schemeClr val="tx1"/>
                      </a:gs>
                      <a:gs pos="30000">
                        <a:schemeClr val="tx1"/>
                      </a:gs>
                    </a:gsLst>
                    <a:lin ang="5400000" scaled="0"/>
                  </a:gradFill>
                </a:rPr>
                <a:t>Innovation</a:t>
              </a:r>
              <a:endParaRPr lang="en-US" sz="1833" spc="-51" dirty="0">
                <a:gradFill>
                  <a:gsLst>
                    <a:gs pos="50459">
                      <a:schemeClr val="tx1"/>
                    </a:gs>
                    <a:gs pos="30000">
                      <a:schemeClr val="tx1"/>
                    </a:gs>
                  </a:gsLst>
                  <a:lin ang="5400000" scaled="0"/>
                </a:gradFill>
              </a:endParaRPr>
            </a:p>
          </p:txBody>
        </p:sp>
      </p:grpSp>
      <p:pic>
        <p:nvPicPr>
          <p:cNvPr id="32" name="Picture 9" descr="\\sfp\resources\Microsoft\Archive\Exec_Tier_Archive\Brand_Specific\_BrandPhotography\Brand\144 ppi RGB jpg\MSC12_Herman_00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ltGray">
          <a:xfrm flipH="1">
            <a:off x="9217281" y="1399017"/>
            <a:ext cx="1965960" cy="27076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27"/>
          <p:cNvSpPr>
            <a:spLocks noChangeArrowheads="1"/>
          </p:cNvSpPr>
          <p:nvPr/>
        </p:nvSpPr>
        <p:spPr bwMode="auto">
          <a:xfrm>
            <a:off x="1088969" y="5623332"/>
            <a:ext cx="10094623" cy="764423"/>
          </a:xfrm>
          <a:prstGeom prst="rect">
            <a:avLst/>
          </a:prstGeom>
          <a:solidFill>
            <a:schemeClr val="bg2">
              <a:lumMod val="75000"/>
              <a:alpha val="79999"/>
            </a:schemeClr>
          </a:solidFill>
          <a:ln w="9525">
            <a:noFill/>
            <a:miter lim="800000"/>
            <a:headEnd/>
            <a:tailEnd/>
          </a:ln>
        </p:spPr>
        <p:txBody>
          <a:bodyPr wrap="none" lIns="76200" anchor="ctr"/>
          <a:lstStyle/>
          <a:p>
            <a:pPr algn="ctr" defTabSz="914448"/>
            <a:r>
              <a:rPr lang="en-US" sz="3000" spc="-100" dirty="0">
                <a:ln w="3175">
                  <a:noFill/>
                </a:ln>
                <a:gradFill>
                  <a:gsLst>
                    <a:gs pos="50459">
                      <a:schemeClr val="tx1"/>
                    </a:gs>
                    <a:gs pos="30000">
                      <a:schemeClr val="tx1"/>
                    </a:gs>
                  </a:gsLst>
                  <a:lin ang="5400000" scaled="0"/>
                </a:gradFill>
                <a:latin typeface="Segoe UI Light"/>
                <a:cs typeface="Arial" charset="0"/>
              </a:rPr>
              <a:t>Hyper-V: A More Complete Virtualization Platform</a:t>
            </a:r>
            <a:endParaRPr lang="en-US" sz="1000" dirty="0">
              <a:gradFill>
                <a:gsLst>
                  <a:gs pos="50459">
                    <a:schemeClr val="tx1"/>
                  </a:gs>
                  <a:gs pos="30000">
                    <a:schemeClr val="tx1"/>
                  </a:gs>
                </a:gsLst>
                <a:lin ang="5400000" scaled="0"/>
              </a:gradFill>
              <a:latin typeface="Segoe UI Light"/>
            </a:endParaRPr>
          </a:p>
        </p:txBody>
      </p:sp>
    </p:spTree>
    <p:extLst>
      <p:ext uri="{BB962C8B-B14F-4D97-AF65-F5344CB8AC3E}">
        <p14:creationId xmlns:p14="http://schemas.microsoft.com/office/powerpoint/2010/main" val="16568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Virtualization Scenarios</a:t>
            </a:r>
            <a:endParaRPr lang="en-US" dirty="0"/>
          </a:p>
        </p:txBody>
      </p:sp>
      <p:grpSp>
        <p:nvGrpSpPr>
          <p:cNvPr id="5" name="Group 5"/>
          <p:cNvGrpSpPr>
            <a:grpSpLocks/>
          </p:cNvGrpSpPr>
          <p:nvPr/>
        </p:nvGrpSpPr>
        <p:grpSpPr bwMode="auto">
          <a:xfrm>
            <a:off x="1123904" y="4280292"/>
            <a:ext cx="1968500" cy="1395678"/>
            <a:chOff x="528" y="2159"/>
            <a:chExt cx="1488" cy="1055"/>
          </a:xfrm>
          <a:solidFill>
            <a:schemeClr val="bg1">
              <a:lumMod val="85000"/>
            </a:schemeClr>
          </a:solidFill>
        </p:grpSpPr>
        <p:sp>
          <p:nvSpPr>
            <p:cNvPr id="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833" dirty="0">
                <a:gradFill>
                  <a:gsLst>
                    <a:gs pos="10092">
                      <a:srgbClr val="00188F"/>
                    </a:gs>
                    <a:gs pos="100000">
                      <a:srgbClr val="00188F"/>
                    </a:gs>
                  </a:gsLst>
                  <a:lin ang="5400000" scaled="0"/>
                </a:gradFill>
              </a:endParaRPr>
            </a:p>
          </p:txBody>
        </p:sp>
        <p:sp>
          <p:nvSpPr>
            <p:cNvPr id="7" name="Text Box 10"/>
            <p:cNvSpPr txBox="1">
              <a:spLocks noChangeArrowheads="1"/>
            </p:cNvSpPr>
            <p:nvPr/>
          </p:nvSpPr>
          <p:spPr bwMode="auto">
            <a:xfrm>
              <a:off x="647" y="2308"/>
              <a:ext cx="1242" cy="496"/>
            </a:xfrm>
            <a:prstGeom prst="rect">
              <a:avLst/>
            </a:prstGeom>
            <a:grpFill/>
            <a:ln w="9525">
              <a:noFill/>
              <a:miter lim="800000"/>
              <a:headEnd/>
              <a:tailEnd/>
            </a:ln>
          </p:spPr>
          <p:txBody>
            <a:bodyPr>
              <a:spAutoFit/>
            </a:bodyPr>
            <a:lstStyle/>
            <a:p>
              <a:pPr defTabSz="914448"/>
              <a:r>
                <a:rPr lang="en-US" sz="1833" spc="-51" dirty="0" smtClean="0">
                  <a:gradFill>
                    <a:gsLst>
                      <a:gs pos="10092">
                        <a:srgbClr val="00188F"/>
                      </a:gs>
                      <a:gs pos="100000">
                        <a:srgbClr val="00188F"/>
                      </a:gs>
                    </a:gsLst>
                    <a:lin ang="5400000" scaled="0"/>
                  </a:gradFill>
                </a:rPr>
                <a:t>Scalability</a:t>
              </a:r>
              <a:r>
                <a:rPr lang="en-US" sz="1833" spc="-51" dirty="0">
                  <a:gradFill>
                    <a:gsLst>
                      <a:gs pos="10092">
                        <a:srgbClr val="00188F"/>
                      </a:gs>
                      <a:gs pos="100000">
                        <a:srgbClr val="00188F"/>
                      </a:gs>
                    </a:gsLst>
                    <a:lin ang="5400000" scaled="0"/>
                  </a:gradFill>
                </a:rPr>
                <a:t> </a:t>
              </a:r>
              <a:r>
                <a:rPr lang="en-US" sz="1833" spc="-51" dirty="0" smtClean="0">
                  <a:gradFill>
                    <a:gsLst>
                      <a:gs pos="10092">
                        <a:srgbClr val="00188F"/>
                      </a:gs>
                      <a:gs pos="100000">
                        <a:srgbClr val="00188F"/>
                      </a:gs>
                    </a:gsLst>
                    <a:lin ang="5400000" scaled="0"/>
                  </a:gradFill>
                </a:rPr>
                <a:t>&amp; Performance</a:t>
              </a:r>
              <a:endParaRPr lang="en-US" sz="1833" spc="-51" dirty="0">
                <a:gradFill>
                  <a:gsLst>
                    <a:gs pos="10092">
                      <a:srgbClr val="00188F"/>
                    </a:gs>
                    <a:gs pos="100000">
                      <a:srgbClr val="00188F"/>
                    </a:gs>
                  </a:gsLst>
                  <a:lin ang="5400000" scaled="0"/>
                </a:gradFill>
              </a:endParaRPr>
            </a:p>
          </p:txBody>
        </p:sp>
      </p:grpSp>
      <p:grpSp>
        <p:nvGrpSpPr>
          <p:cNvPr id="29" name="Group 28"/>
          <p:cNvGrpSpPr/>
          <p:nvPr/>
        </p:nvGrpSpPr>
        <p:grpSpPr>
          <a:xfrm>
            <a:off x="3158125" y="4280292"/>
            <a:ext cx="1968500" cy="1396340"/>
            <a:chOff x="4914651" y="3198284"/>
            <a:chExt cx="2362200" cy="1675608"/>
          </a:xfrm>
          <a:solidFill>
            <a:schemeClr val="bg1">
              <a:lumMod val="85000"/>
            </a:schemeClr>
          </a:solidFill>
        </p:grpSpPr>
        <p:sp>
          <p:nvSpPr>
            <p:cNvPr id="12" name="Rectangle 21"/>
            <p:cNvSpPr>
              <a:spLocks noChangeArrowheads="1"/>
            </p:cNvSpPr>
            <p:nvPr/>
          </p:nvSpPr>
          <p:spPr bwMode="auto">
            <a:xfrm rot="10800000">
              <a:off x="4914651" y="3198284"/>
              <a:ext cx="2362200" cy="1675608"/>
            </a:xfrm>
            <a:prstGeom prst="rect">
              <a:avLst/>
            </a:prstGeom>
            <a:grpFill/>
            <a:ln w="9525">
              <a:noFill/>
              <a:miter lim="800000"/>
              <a:headEnd/>
              <a:tailEnd/>
            </a:ln>
          </p:spPr>
          <p:txBody>
            <a:bodyPr rot="10800000" wrap="none" anchor="ctr"/>
            <a:lstStyle/>
            <a:p>
              <a:pPr defTabSz="914448"/>
              <a:endParaRPr lang="en-US" sz="1833" dirty="0">
                <a:gradFill>
                  <a:gsLst>
                    <a:gs pos="10092">
                      <a:srgbClr val="00188F"/>
                    </a:gs>
                    <a:gs pos="100000">
                      <a:srgbClr val="00188F"/>
                    </a:gs>
                  </a:gsLst>
                  <a:lin ang="5400000" scaled="0"/>
                </a:gradFill>
              </a:endParaRPr>
            </a:p>
          </p:txBody>
        </p:sp>
        <p:sp>
          <p:nvSpPr>
            <p:cNvPr id="13" name="Text Box 11"/>
            <p:cNvSpPr txBox="1">
              <a:spLocks noChangeArrowheads="1"/>
            </p:cNvSpPr>
            <p:nvPr/>
          </p:nvSpPr>
          <p:spPr bwMode="auto">
            <a:xfrm>
              <a:off x="5031238" y="3444347"/>
              <a:ext cx="2133600" cy="787754"/>
            </a:xfrm>
            <a:prstGeom prst="rect">
              <a:avLst/>
            </a:prstGeom>
            <a:grpFill/>
            <a:ln w="9525">
              <a:noFill/>
              <a:miter lim="800000"/>
              <a:headEnd/>
              <a:tailEnd/>
            </a:ln>
          </p:spPr>
          <p:txBody>
            <a:bodyPr>
              <a:spAutoFit/>
            </a:bodyPr>
            <a:lstStyle/>
            <a:p>
              <a:pPr defTabSz="914448"/>
              <a:r>
                <a:rPr lang="en-US" sz="1833" spc="-51" dirty="0" smtClean="0">
                  <a:gradFill>
                    <a:gsLst>
                      <a:gs pos="10092">
                        <a:srgbClr val="00188F"/>
                      </a:gs>
                      <a:gs pos="100000">
                        <a:srgbClr val="00188F"/>
                      </a:gs>
                    </a:gsLst>
                    <a:lin ang="5400000" scaled="0"/>
                  </a:gradFill>
                </a:rPr>
                <a:t>Security &amp; </a:t>
              </a:r>
              <a:r>
                <a:rPr lang="en-US" sz="1833" spc="-51" dirty="0">
                  <a:gradFill>
                    <a:gsLst>
                      <a:gs pos="10092">
                        <a:srgbClr val="00188F"/>
                      </a:gs>
                      <a:gs pos="100000">
                        <a:srgbClr val="00188F"/>
                      </a:gs>
                    </a:gsLst>
                    <a:lin ang="5400000" scaled="0"/>
                  </a:gradFill>
                </a:rPr>
                <a:t>Multitenancy</a:t>
              </a:r>
            </a:p>
          </p:txBody>
        </p:sp>
      </p:grpSp>
      <p:grpSp>
        <p:nvGrpSpPr>
          <p:cNvPr id="30" name="Group 29"/>
          <p:cNvGrpSpPr/>
          <p:nvPr/>
        </p:nvGrpSpPr>
        <p:grpSpPr>
          <a:xfrm>
            <a:off x="5192346" y="4280292"/>
            <a:ext cx="1968500" cy="1397000"/>
            <a:chOff x="7351263" y="3198284"/>
            <a:chExt cx="2362200" cy="1676400"/>
          </a:xfrm>
          <a:solidFill>
            <a:schemeClr val="bg1">
              <a:lumMod val="85000"/>
            </a:schemeClr>
          </a:solidFill>
        </p:grpSpPr>
        <p:sp>
          <p:nvSpPr>
            <p:cNvPr id="18" name="Rectangle 22"/>
            <p:cNvSpPr>
              <a:spLocks noChangeArrowheads="1"/>
            </p:cNvSpPr>
            <p:nvPr/>
          </p:nvSpPr>
          <p:spPr bwMode="auto">
            <a:xfrm rot="10800000">
              <a:off x="7351263" y="3198284"/>
              <a:ext cx="2362200" cy="1676400"/>
            </a:xfrm>
            <a:prstGeom prst="rect">
              <a:avLst/>
            </a:prstGeom>
            <a:grpFill/>
            <a:ln w="9525">
              <a:noFill/>
              <a:miter lim="800000"/>
              <a:headEnd/>
              <a:tailEnd/>
            </a:ln>
          </p:spPr>
          <p:txBody>
            <a:bodyPr rot="10800000" wrap="none" anchor="ctr"/>
            <a:lstStyle/>
            <a:p>
              <a:pPr defTabSz="914448"/>
              <a:endParaRPr lang="en-US" sz="1833" dirty="0">
                <a:gradFill>
                  <a:gsLst>
                    <a:gs pos="10092">
                      <a:srgbClr val="00188F"/>
                    </a:gs>
                    <a:gs pos="100000">
                      <a:srgbClr val="00188F"/>
                    </a:gs>
                  </a:gsLst>
                  <a:lin ang="5400000" scaled="0"/>
                </a:gradFill>
              </a:endParaRPr>
            </a:p>
          </p:txBody>
        </p:sp>
        <p:sp>
          <p:nvSpPr>
            <p:cNvPr id="19" name="Text Box 12"/>
            <p:cNvSpPr txBox="1">
              <a:spLocks noChangeArrowheads="1"/>
            </p:cNvSpPr>
            <p:nvPr/>
          </p:nvSpPr>
          <p:spPr bwMode="auto">
            <a:xfrm>
              <a:off x="7522713" y="3441171"/>
              <a:ext cx="2057400" cy="787754"/>
            </a:xfrm>
            <a:prstGeom prst="rect">
              <a:avLst/>
            </a:prstGeom>
            <a:grpFill/>
            <a:ln w="9525">
              <a:noFill/>
              <a:miter lim="800000"/>
              <a:headEnd/>
              <a:tailEnd/>
            </a:ln>
          </p:spPr>
          <p:txBody>
            <a:bodyPr wrap="square">
              <a:spAutoFit/>
            </a:bodyPr>
            <a:lstStyle/>
            <a:p>
              <a:pPr defTabSz="914448"/>
              <a:r>
                <a:rPr lang="en-US" sz="1833" spc="-51" dirty="0">
                  <a:gradFill>
                    <a:gsLst>
                      <a:gs pos="10092">
                        <a:srgbClr val="00188F"/>
                      </a:gs>
                      <a:gs pos="100000">
                        <a:srgbClr val="00188F"/>
                      </a:gs>
                    </a:gsLst>
                    <a:lin ang="5400000" scaled="0"/>
                  </a:gradFill>
                </a:rPr>
                <a:t>Flexible Infrastructure</a:t>
              </a:r>
            </a:p>
          </p:txBody>
        </p:sp>
      </p:grpSp>
      <p:grpSp>
        <p:nvGrpSpPr>
          <p:cNvPr id="31" name="Group 30"/>
          <p:cNvGrpSpPr/>
          <p:nvPr/>
        </p:nvGrpSpPr>
        <p:grpSpPr>
          <a:xfrm>
            <a:off x="7226567" y="4280292"/>
            <a:ext cx="1968500" cy="1396339"/>
            <a:chOff x="9785587" y="3198284"/>
            <a:chExt cx="2362200" cy="1675607"/>
          </a:xfrm>
          <a:solidFill>
            <a:schemeClr val="bg1">
              <a:lumMod val="85000"/>
            </a:schemeClr>
          </a:solidFill>
        </p:grpSpPr>
        <p:sp>
          <p:nvSpPr>
            <p:cNvPr id="24" name="Rectangle 23"/>
            <p:cNvSpPr>
              <a:spLocks noChangeArrowheads="1"/>
            </p:cNvSpPr>
            <p:nvPr/>
          </p:nvSpPr>
          <p:spPr bwMode="auto">
            <a:xfrm rot="10800000">
              <a:off x="9785587" y="3198284"/>
              <a:ext cx="2362200" cy="1675607"/>
            </a:xfrm>
            <a:prstGeom prst="rect">
              <a:avLst/>
            </a:prstGeom>
            <a:grpFill/>
            <a:ln w="9525">
              <a:noFill/>
              <a:miter lim="800000"/>
              <a:headEnd/>
              <a:tailEnd/>
            </a:ln>
          </p:spPr>
          <p:txBody>
            <a:bodyPr rot="10800000" wrap="none" anchor="ctr"/>
            <a:lstStyle/>
            <a:p>
              <a:pPr defTabSz="914448"/>
              <a:endParaRPr lang="en-US" sz="1833" dirty="0">
                <a:gradFill>
                  <a:gsLst>
                    <a:gs pos="10092">
                      <a:srgbClr val="00188F"/>
                    </a:gs>
                    <a:gs pos="100000">
                      <a:srgbClr val="00188F"/>
                    </a:gs>
                  </a:gsLst>
                  <a:lin ang="5400000" scaled="0"/>
                </a:gradFill>
              </a:endParaRPr>
            </a:p>
          </p:txBody>
        </p:sp>
        <p:sp>
          <p:nvSpPr>
            <p:cNvPr id="25" name="Text Box 13"/>
            <p:cNvSpPr txBox="1">
              <a:spLocks noChangeArrowheads="1"/>
            </p:cNvSpPr>
            <p:nvPr/>
          </p:nvSpPr>
          <p:spPr bwMode="auto">
            <a:xfrm>
              <a:off x="9934825" y="3441171"/>
              <a:ext cx="2157352" cy="787754"/>
            </a:xfrm>
            <a:prstGeom prst="rect">
              <a:avLst/>
            </a:prstGeom>
            <a:grpFill/>
            <a:ln w="9525">
              <a:noFill/>
              <a:miter lim="800000"/>
              <a:headEnd/>
              <a:tailEnd/>
            </a:ln>
          </p:spPr>
          <p:txBody>
            <a:bodyPr wrap="square">
              <a:spAutoFit/>
            </a:bodyPr>
            <a:lstStyle/>
            <a:p>
              <a:pPr defTabSz="914448"/>
              <a:r>
                <a:rPr lang="en-US" sz="1833" spc="-51" dirty="0">
                  <a:gradFill>
                    <a:gsLst>
                      <a:gs pos="10092">
                        <a:srgbClr val="00188F"/>
                      </a:gs>
                      <a:gs pos="100000">
                        <a:srgbClr val="00188F"/>
                      </a:gs>
                    </a:gsLst>
                    <a:lin ang="5400000" scaled="0"/>
                  </a:gradFill>
                </a:rPr>
                <a:t>High </a:t>
              </a:r>
              <a:r>
                <a:rPr lang="en-US" sz="1833" spc="-51" dirty="0" smtClean="0">
                  <a:gradFill>
                    <a:gsLst>
                      <a:gs pos="10092">
                        <a:srgbClr val="00188F"/>
                      </a:gs>
                      <a:gs pos="100000">
                        <a:srgbClr val="00188F"/>
                      </a:gs>
                    </a:gsLst>
                    <a:lin ang="5400000" scaled="0"/>
                  </a:gradFill>
                </a:rPr>
                <a:t>Availability </a:t>
              </a:r>
              <a:r>
                <a:rPr lang="en-US" sz="1833" spc="-51" dirty="0">
                  <a:gradFill>
                    <a:gsLst>
                      <a:gs pos="10092">
                        <a:srgbClr val="00188F"/>
                      </a:gs>
                      <a:gs pos="100000">
                        <a:srgbClr val="00188F"/>
                      </a:gs>
                    </a:gsLst>
                    <a:lin ang="5400000" scaled="0"/>
                  </a:gradFill>
                </a:rPr>
                <a:t>&amp; Resiliency</a:t>
              </a:r>
            </a:p>
          </p:txBody>
        </p:sp>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123904" y="1500886"/>
            <a:ext cx="1965960" cy="2713059"/>
          </a:xfrm>
          <a:prstGeom prst="rect">
            <a:avLst/>
          </a:prstGeom>
        </p:spPr>
      </p:pic>
      <p:pic>
        <p:nvPicPr>
          <p:cNvPr id="20" name="Picture Placeholder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60442" y="1500886"/>
            <a:ext cx="1968984" cy="2712720"/>
          </a:xfrm>
          <a:prstGeom prst="rect">
            <a:avLst/>
          </a:prstGeom>
        </p:spPr>
      </p:pic>
      <p:pic>
        <p:nvPicPr>
          <p:cNvPr id="21" name="Picture Placeholder 3"/>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197464" y="1500886"/>
            <a:ext cx="1963829" cy="2712720"/>
          </a:xfrm>
          <a:prstGeom prst="rect">
            <a:avLst/>
          </a:prstGeom>
        </p:spPr>
      </p:pic>
      <p:pic>
        <p:nvPicPr>
          <p:cNvPr id="22" name="Picture Placeholder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9331" y="1500886"/>
            <a:ext cx="1965960" cy="2706253"/>
          </a:xfrm>
          <a:prstGeom prst="rect">
            <a:avLst/>
          </a:prstGeom>
        </p:spPr>
      </p:pic>
      <p:grpSp>
        <p:nvGrpSpPr>
          <p:cNvPr id="23" name="Group 5"/>
          <p:cNvGrpSpPr>
            <a:grpSpLocks/>
          </p:cNvGrpSpPr>
          <p:nvPr/>
        </p:nvGrpSpPr>
        <p:grpSpPr bwMode="auto">
          <a:xfrm>
            <a:off x="9260788" y="4280292"/>
            <a:ext cx="1968500" cy="1395678"/>
            <a:chOff x="528" y="2148"/>
            <a:chExt cx="1488" cy="1055"/>
          </a:xfrm>
          <a:solidFill>
            <a:schemeClr val="bg1">
              <a:lumMod val="85000"/>
            </a:schemeClr>
          </a:solidFill>
        </p:grpSpPr>
        <p:sp>
          <p:nvSpPr>
            <p:cNvPr id="26" name="Rectangle 20"/>
            <p:cNvSpPr>
              <a:spLocks noChangeArrowheads="1"/>
            </p:cNvSpPr>
            <p:nvPr/>
          </p:nvSpPr>
          <p:spPr bwMode="auto">
            <a:xfrm rot="10800000">
              <a:off x="528" y="2148"/>
              <a:ext cx="1488" cy="1055"/>
            </a:xfrm>
            <a:prstGeom prst="rect">
              <a:avLst/>
            </a:prstGeom>
            <a:grpFill/>
            <a:ln w="9525">
              <a:noFill/>
              <a:miter lim="800000"/>
              <a:headEnd/>
              <a:tailEnd/>
            </a:ln>
          </p:spPr>
          <p:txBody>
            <a:bodyPr rot="10800000" wrap="none" anchor="ctr"/>
            <a:lstStyle/>
            <a:p>
              <a:pPr defTabSz="914448"/>
              <a:endParaRPr lang="en-US" sz="1833" dirty="0">
                <a:gradFill>
                  <a:gsLst>
                    <a:gs pos="10092">
                      <a:srgbClr val="00188F"/>
                    </a:gs>
                    <a:gs pos="100000">
                      <a:srgbClr val="00188F"/>
                    </a:gs>
                  </a:gsLst>
                  <a:lin ang="5400000" scaled="0"/>
                </a:gradFill>
              </a:endParaRPr>
            </a:p>
          </p:txBody>
        </p:sp>
        <p:sp>
          <p:nvSpPr>
            <p:cNvPr id="27" name="Text Box 10"/>
            <p:cNvSpPr txBox="1">
              <a:spLocks noChangeArrowheads="1"/>
            </p:cNvSpPr>
            <p:nvPr/>
          </p:nvSpPr>
          <p:spPr bwMode="auto">
            <a:xfrm>
              <a:off x="647" y="2308"/>
              <a:ext cx="1242" cy="496"/>
            </a:xfrm>
            <a:prstGeom prst="rect">
              <a:avLst/>
            </a:prstGeom>
            <a:grpFill/>
            <a:ln w="9525">
              <a:noFill/>
              <a:miter lim="800000"/>
              <a:headEnd/>
              <a:tailEnd/>
            </a:ln>
          </p:spPr>
          <p:txBody>
            <a:bodyPr>
              <a:spAutoFit/>
            </a:bodyPr>
            <a:lstStyle/>
            <a:p>
              <a:pPr defTabSz="914448"/>
              <a:r>
                <a:rPr lang="en-US" sz="1833" spc="-51" dirty="0" smtClean="0">
                  <a:gradFill>
                    <a:gsLst>
                      <a:gs pos="10092">
                        <a:srgbClr val="00188F"/>
                      </a:gs>
                      <a:gs pos="100000">
                        <a:srgbClr val="00188F"/>
                      </a:gs>
                    </a:gsLst>
                    <a:lin ang="5400000" scaled="0"/>
                  </a:gradFill>
                </a:rPr>
                <a:t>Virtualization</a:t>
              </a:r>
              <a:br>
                <a:rPr lang="en-US" sz="1833" spc="-51" dirty="0" smtClean="0">
                  <a:gradFill>
                    <a:gsLst>
                      <a:gs pos="10092">
                        <a:srgbClr val="00188F"/>
                      </a:gs>
                      <a:gs pos="100000">
                        <a:srgbClr val="00188F"/>
                      </a:gs>
                    </a:gsLst>
                    <a:lin ang="5400000" scaled="0"/>
                  </a:gradFill>
                </a:rPr>
              </a:br>
              <a:r>
                <a:rPr lang="en-US" sz="1833" spc="-51" dirty="0" smtClean="0">
                  <a:gradFill>
                    <a:gsLst>
                      <a:gs pos="10092">
                        <a:srgbClr val="00188F"/>
                      </a:gs>
                      <a:gs pos="100000">
                        <a:srgbClr val="00188F"/>
                      </a:gs>
                    </a:gsLst>
                    <a:lin ang="5400000" scaled="0"/>
                  </a:gradFill>
                </a:rPr>
                <a:t>Innovation</a:t>
              </a:r>
              <a:endParaRPr lang="en-US" sz="1833" spc="-51" dirty="0">
                <a:gradFill>
                  <a:gsLst>
                    <a:gs pos="10092">
                      <a:srgbClr val="00188F"/>
                    </a:gs>
                    <a:gs pos="100000">
                      <a:srgbClr val="00188F"/>
                    </a:gs>
                  </a:gsLst>
                  <a:lin ang="5400000" scaled="0"/>
                </a:gradFill>
              </a:endParaRPr>
            </a:p>
          </p:txBody>
        </p:sp>
      </p:grpSp>
      <p:pic>
        <p:nvPicPr>
          <p:cNvPr id="32" name="Picture 9" descr="\\sfp\resources\Microsoft\Archive\Exec_Tier_Archive\Brand_Specific\_BrandPhotography\Brand\144 ppi RGB jpg\MSC12_Herman_00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ltGray">
          <a:xfrm flipH="1">
            <a:off x="9263328" y="1500886"/>
            <a:ext cx="1965960" cy="27076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0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2"/>
          <p:cNvSpPr>
            <a:spLocks noGrp="1"/>
          </p:cNvSpPr>
          <p:nvPr>
            <p:ph type="title"/>
          </p:nvPr>
        </p:nvSpPr>
        <p:spPr/>
        <p:txBody>
          <a:bodyPr/>
          <a:lstStyle/>
          <a:p>
            <a:pPr>
              <a:defRPr/>
            </a:pPr>
            <a:r>
              <a:rPr sz="4800" dirty="0" smtClean="0"/>
              <a:t>Customer challenges and opportunities</a:t>
            </a:r>
          </a:p>
        </p:txBody>
      </p:sp>
      <p:sp>
        <p:nvSpPr>
          <p:cNvPr id="9" name="Content Placeholder 8"/>
          <p:cNvSpPr>
            <a:spLocks noGrp="1"/>
          </p:cNvSpPr>
          <p:nvPr>
            <p:ph sz="quarter" idx="10"/>
          </p:nvPr>
        </p:nvSpPr>
        <p:spPr/>
        <p:txBody>
          <a:bodyPr/>
          <a:lstStyle/>
          <a:p>
            <a:endParaRPr lang="en-US"/>
          </a:p>
        </p:txBody>
      </p:sp>
      <p:sp>
        <p:nvSpPr>
          <p:cNvPr id="198680" name="Slide Number Placeholder 16"/>
          <p:cNvSpPr>
            <a:spLocks noGrp="1"/>
          </p:cNvSpPr>
          <p:nvPr>
            <p:ph type="sldNum" sz="quarter" idx="4294967295"/>
          </p:nvPr>
        </p:nvSpPr>
        <p:spPr bwMode="auto">
          <a:xfrm>
            <a:off x="11636375" y="6437313"/>
            <a:ext cx="555625" cy="133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53">
                <a:solidFill>
                  <a:schemeClr val="tx1"/>
                </a:solidFill>
                <a:latin typeface="Segoe UI" pitchFamily="34" charset="0"/>
                <a:ea typeface="MS PGothic" pitchFamily="34" charset="-128"/>
              </a:defRPr>
            </a:lvl1pPr>
            <a:lvl2pPr marL="728314" indent="-280121" eaLnBrk="0" hangingPunct="0">
              <a:defRPr sz="2353">
                <a:solidFill>
                  <a:schemeClr val="tx1"/>
                </a:solidFill>
                <a:latin typeface="Segoe UI" pitchFamily="34" charset="0"/>
                <a:ea typeface="MS PGothic" pitchFamily="34" charset="-128"/>
              </a:defRPr>
            </a:lvl2pPr>
            <a:lvl3pPr marL="1120483" indent="-224097" eaLnBrk="0" hangingPunct="0">
              <a:defRPr sz="2353">
                <a:solidFill>
                  <a:schemeClr val="tx1"/>
                </a:solidFill>
                <a:latin typeface="Segoe UI" pitchFamily="34" charset="0"/>
                <a:ea typeface="MS PGothic" pitchFamily="34" charset="-128"/>
              </a:defRPr>
            </a:lvl3pPr>
            <a:lvl4pPr marL="1568676" indent="-224097" eaLnBrk="0" hangingPunct="0">
              <a:defRPr sz="2353">
                <a:solidFill>
                  <a:schemeClr val="tx1"/>
                </a:solidFill>
                <a:latin typeface="Segoe UI" pitchFamily="34" charset="0"/>
                <a:ea typeface="MS PGothic" pitchFamily="34" charset="-128"/>
              </a:defRPr>
            </a:lvl4pPr>
            <a:lvl5pPr marL="2016869" indent="-224097" eaLnBrk="0" hangingPunct="0">
              <a:defRPr sz="2353">
                <a:solidFill>
                  <a:schemeClr val="tx1"/>
                </a:solidFill>
                <a:latin typeface="Segoe UI" pitchFamily="34" charset="0"/>
                <a:ea typeface="MS PGothic" pitchFamily="34" charset="-128"/>
              </a:defRPr>
            </a:lvl5pPr>
            <a:lvl6pPr marL="2465062" indent="-224097" defTabSz="913505" eaLnBrk="0" fontAlgn="base" hangingPunct="0">
              <a:spcBef>
                <a:spcPct val="0"/>
              </a:spcBef>
              <a:spcAft>
                <a:spcPct val="0"/>
              </a:spcAft>
              <a:defRPr sz="2353">
                <a:solidFill>
                  <a:schemeClr val="tx1"/>
                </a:solidFill>
                <a:latin typeface="Segoe UI" pitchFamily="34" charset="0"/>
                <a:ea typeface="MS PGothic" pitchFamily="34" charset="-128"/>
              </a:defRPr>
            </a:lvl6pPr>
            <a:lvl7pPr marL="2913256" indent="-224097" defTabSz="913505" eaLnBrk="0" fontAlgn="base" hangingPunct="0">
              <a:spcBef>
                <a:spcPct val="0"/>
              </a:spcBef>
              <a:spcAft>
                <a:spcPct val="0"/>
              </a:spcAft>
              <a:defRPr sz="2353">
                <a:solidFill>
                  <a:schemeClr val="tx1"/>
                </a:solidFill>
                <a:latin typeface="Segoe UI" pitchFamily="34" charset="0"/>
                <a:ea typeface="MS PGothic" pitchFamily="34" charset="-128"/>
              </a:defRPr>
            </a:lvl7pPr>
            <a:lvl8pPr marL="3361449" indent="-224097" defTabSz="913505" eaLnBrk="0" fontAlgn="base" hangingPunct="0">
              <a:spcBef>
                <a:spcPct val="0"/>
              </a:spcBef>
              <a:spcAft>
                <a:spcPct val="0"/>
              </a:spcAft>
              <a:defRPr sz="2353">
                <a:solidFill>
                  <a:schemeClr val="tx1"/>
                </a:solidFill>
                <a:latin typeface="Segoe UI" pitchFamily="34" charset="0"/>
                <a:ea typeface="MS PGothic" pitchFamily="34" charset="-128"/>
              </a:defRPr>
            </a:lvl8pPr>
            <a:lvl9pPr marL="3809642" indent="-224097" defTabSz="913505" eaLnBrk="0" fontAlgn="base" hangingPunct="0">
              <a:spcBef>
                <a:spcPct val="0"/>
              </a:spcBef>
              <a:spcAft>
                <a:spcPct val="0"/>
              </a:spcAft>
              <a:defRPr sz="2353">
                <a:solidFill>
                  <a:schemeClr val="tx1"/>
                </a:solidFill>
                <a:latin typeface="Segoe UI" pitchFamily="34" charset="0"/>
                <a:ea typeface="MS PGothic" pitchFamily="34" charset="-128"/>
              </a:defRPr>
            </a:lvl9pPr>
          </a:lstStyle>
          <a:p>
            <a:pPr eaLnBrk="1" hangingPunct="1"/>
            <a:fld id="{8911A023-C4BA-4D36-9A94-F3107EB37BBA}" type="slidenum">
              <a:rPr lang="en-US" sz="882">
                <a:solidFill>
                  <a:srgbClr val="505050"/>
                </a:solidFill>
              </a:rPr>
              <a:pPr eaLnBrk="1" hangingPunct="1"/>
              <a:t>60</a:t>
            </a:fld>
            <a:endParaRPr lang="en-US" sz="882">
              <a:solidFill>
                <a:srgbClr val="505050"/>
              </a:solidFill>
            </a:endParaRPr>
          </a:p>
        </p:txBody>
      </p:sp>
      <p:grpSp>
        <p:nvGrpSpPr>
          <p:cNvPr id="13" name="Group 12"/>
          <p:cNvGrpSpPr/>
          <p:nvPr/>
        </p:nvGrpSpPr>
        <p:grpSpPr>
          <a:xfrm>
            <a:off x="261458" y="1159926"/>
            <a:ext cx="2862023" cy="2298644"/>
            <a:chOff x="266700" y="1182688"/>
            <a:chExt cx="2919413" cy="2344737"/>
          </a:xfrm>
        </p:grpSpPr>
        <p:sp>
          <p:nvSpPr>
            <p:cNvPr id="225" name="Rectangle 224"/>
            <p:cNvSpPr/>
            <p:nvPr/>
          </p:nvSpPr>
          <p:spPr bwMode="auto">
            <a:xfrm>
              <a:off x="266700" y="1720850"/>
              <a:ext cx="2824163"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grpSp>
          <p:nvGrpSpPr>
            <p:cNvPr id="2" name="Group 1"/>
            <p:cNvGrpSpPr/>
            <p:nvPr/>
          </p:nvGrpSpPr>
          <p:grpSpPr>
            <a:xfrm>
              <a:off x="274638" y="1182688"/>
              <a:ext cx="2911475" cy="2315524"/>
              <a:chOff x="274638" y="1182688"/>
              <a:chExt cx="2911475" cy="2315524"/>
            </a:xfrm>
          </p:grpSpPr>
          <p:sp>
            <p:nvSpPr>
              <p:cNvPr id="210" name="TextBox B"/>
              <p:cNvSpPr txBox="1">
                <a:spLocks noChangeArrowheads="1"/>
              </p:cNvSpPr>
              <p:nvPr/>
            </p:nvSpPr>
            <p:spPr bwMode="auto">
              <a:xfrm>
                <a:off x="282575" y="1719263"/>
                <a:ext cx="2808287"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en-US" sz="1568" dirty="0">
                    <a:solidFill>
                      <a:srgbClr val="FFFFFF"/>
                    </a:solidFill>
                  </a:rPr>
                  <a:t>Flat or shrinking IT </a:t>
                </a:r>
                <a:br>
                  <a:rPr lang="en-US" sz="1568" dirty="0">
                    <a:solidFill>
                      <a:srgbClr val="FFFFFF"/>
                    </a:solidFill>
                  </a:rPr>
                </a:br>
                <a:r>
                  <a:rPr lang="en-US" sz="1568" dirty="0">
                    <a:solidFill>
                      <a:srgbClr val="FFFFFF"/>
                    </a:solidFill>
                  </a:rPr>
                  <a:t>budgets even as business expectations increase.</a:t>
                </a:r>
              </a:p>
              <a:p>
                <a:pPr defTabSz="913505" eaLnBrk="1" fontAlgn="base" hangingPunct="1">
                  <a:lnSpc>
                    <a:spcPct val="90000"/>
                  </a:lnSpc>
                  <a:spcBef>
                    <a:spcPts val="588"/>
                  </a:spcBef>
                  <a:spcAft>
                    <a:spcPts val="588"/>
                  </a:spcAft>
                </a:pPr>
                <a:r>
                  <a:rPr lang="en-US" sz="1568" dirty="0">
                    <a:solidFill>
                      <a:srgbClr val="FFFFFF"/>
                    </a:solidFill>
                  </a:rPr>
                  <a:t>Efficient datacenter operations across </a:t>
                </a:r>
                <a:br>
                  <a:rPr lang="en-US" sz="1568" dirty="0">
                    <a:solidFill>
                      <a:srgbClr val="FFFFFF"/>
                    </a:solidFill>
                  </a:rPr>
                </a:br>
                <a:r>
                  <a:rPr lang="en-US" sz="1568" dirty="0">
                    <a:solidFill>
                      <a:srgbClr val="FFFFFF"/>
                    </a:solidFill>
                  </a:rPr>
                  <a:t>entire customer base.</a:t>
                </a:r>
              </a:p>
            </p:txBody>
          </p:sp>
          <p:sp>
            <p:nvSpPr>
              <p:cNvPr id="131" name="Rectangle 130"/>
              <p:cNvSpPr/>
              <p:nvPr/>
            </p:nvSpPr>
            <p:spPr bwMode="auto">
              <a:xfrm>
                <a:off x="274638" y="1182688"/>
                <a:ext cx="2911475" cy="6731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defTabSz="914102" fontAlgn="base">
                  <a:spcBef>
                    <a:spcPct val="0"/>
                  </a:spcBef>
                  <a:spcAft>
                    <a:spcPct val="0"/>
                  </a:spcAft>
                  <a:defRPr/>
                </a:pPr>
                <a:r>
                  <a:rPr lang="en-US" sz="1961" b="1" dirty="0">
                    <a:gradFill>
                      <a:gsLst>
                        <a:gs pos="25688">
                          <a:schemeClr val="accent1"/>
                        </a:gs>
                        <a:gs pos="100000">
                          <a:schemeClr val="accent1"/>
                        </a:gs>
                      </a:gsLst>
                      <a:lin ang="5400000" scaled="0"/>
                    </a:gradFill>
                  </a:rPr>
                  <a:t>Challenges:</a:t>
                </a:r>
              </a:p>
            </p:txBody>
          </p:sp>
        </p:grpSp>
      </p:grpSp>
      <p:grpSp>
        <p:nvGrpSpPr>
          <p:cNvPr id="17" name="Group 16"/>
          <p:cNvGrpSpPr/>
          <p:nvPr/>
        </p:nvGrpSpPr>
        <p:grpSpPr>
          <a:xfrm>
            <a:off x="277022" y="3457014"/>
            <a:ext cx="2779558" cy="3067453"/>
            <a:chOff x="282576" y="3525838"/>
            <a:chExt cx="2835294" cy="3128962"/>
          </a:xfrm>
        </p:grpSpPr>
        <p:sp>
          <p:nvSpPr>
            <p:cNvPr id="181" name="Rectangle 180"/>
            <p:cNvSpPr/>
            <p:nvPr/>
          </p:nvSpPr>
          <p:spPr bwMode="auto">
            <a:xfrm>
              <a:off x="282576" y="4064000"/>
              <a:ext cx="2816224" cy="2590800"/>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765" spc="-49" dirty="0">
                <a:gradFill>
                  <a:gsLst>
                    <a:gs pos="2917">
                      <a:srgbClr val="505050"/>
                    </a:gs>
                    <a:gs pos="30000">
                      <a:srgbClr val="505050"/>
                    </a:gs>
                  </a:gsLst>
                  <a:lin ang="5400000" scaled="0"/>
                </a:gradFill>
              </a:endParaRPr>
            </a:p>
          </p:txBody>
        </p:sp>
        <p:grpSp>
          <p:nvGrpSpPr>
            <p:cNvPr id="6" name="Group 5"/>
            <p:cNvGrpSpPr/>
            <p:nvPr/>
          </p:nvGrpSpPr>
          <p:grpSpPr>
            <a:xfrm>
              <a:off x="282576" y="3525838"/>
              <a:ext cx="2835294" cy="2378605"/>
              <a:chOff x="274638" y="3525838"/>
              <a:chExt cx="2843231" cy="2378605"/>
            </a:xfrm>
          </p:grpSpPr>
          <p:sp>
            <p:nvSpPr>
              <p:cNvPr id="132" name="Rectangle 131"/>
              <p:cNvSpPr/>
              <p:nvPr/>
            </p:nvSpPr>
            <p:spPr bwMode="auto">
              <a:xfrm>
                <a:off x="274638" y="3525838"/>
                <a:ext cx="2495550" cy="647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defTabSz="914102" fontAlgn="base">
                  <a:spcBef>
                    <a:spcPct val="0"/>
                  </a:spcBef>
                  <a:spcAft>
                    <a:spcPct val="0"/>
                  </a:spcAft>
                  <a:defRPr/>
                </a:pPr>
                <a:r>
                  <a:rPr lang="en-US" sz="1961" b="1" dirty="0">
                    <a:solidFill>
                      <a:srgbClr val="565656"/>
                    </a:solidFill>
                  </a:rPr>
                  <a:t>Opportunities: </a:t>
                </a:r>
              </a:p>
            </p:txBody>
          </p:sp>
          <p:sp>
            <p:nvSpPr>
              <p:cNvPr id="186" name="Rectangle 185"/>
              <p:cNvSpPr/>
              <p:nvPr/>
            </p:nvSpPr>
            <p:spPr bwMode="auto">
              <a:xfrm>
                <a:off x="274638" y="4179242"/>
                <a:ext cx="2843231" cy="172520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r>
                  <a:rPr lang="en-US" sz="2941" dirty="0">
                    <a:solidFill>
                      <a:srgbClr val="FFFFFF"/>
                    </a:solidFill>
                  </a:rPr>
                  <a:t>Enterprise-class</a:t>
                </a:r>
              </a:p>
            </p:txBody>
          </p:sp>
        </p:grpSp>
      </p:grpSp>
      <p:grpSp>
        <p:nvGrpSpPr>
          <p:cNvPr id="8" name="Group 7"/>
          <p:cNvGrpSpPr/>
          <p:nvPr/>
        </p:nvGrpSpPr>
        <p:grpSpPr>
          <a:xfrm>
            <a:off x="3081461" y="3984597"/>
            <a:ext cx="2787321" cy="2553877"/>
            <a:chOff x="3143250" y="4064000"/>
            <a:chExt cx="2843213" cy="2605088"/>
          </a:xfrm>
        </p:grpSpPr>
        <p:sp>
          <p:nvSpPr>
            <p:cNvPr id="152" name="Rectangle 151"/>
            <p:cNvSpPr/>
            <p:nvPr/>
          </p:nvSpPr>
          <p:spPr bwMode="auto">
            <a:xfrm>
              <a:off x="3143250" y="4064000"/>
              <a:ext cx="2833688" cy="2605088"/>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US" sz="2941" dirty="0">
                <a:solidFill>
                  <a:srgbClr val="FFFFFF"/>
                </a:solidFill>
              </a:endParaRPr>
            </a:p>
          </p:txBody>
        </p:sp>
        <p:sp>
          <p:nvSpPr>
            <p:cNvPr id="187" name="Rectangle 186"/>
            <p:cNvSpPr/>
            <p:nvPr/>
          </p:nvSpPr>
          <p:spPr bwMode="auto">
            <a:xfrm>
              <a:off x="3151188" y="4179888"/>
              <a:ext cx="2835275" cy="172402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r>
                <a:rPr lang="en-US" sz="2941" dirty="0">
                  <a:solidFill>
                    <a:srgbClr val="FFFFFF"/>
                  </a:solidFill>
                </a:rPr>
                <a:t>Simple and </a:t>
              </a:r>
              <a:br>
                <a:rPr lang="en-US" sz="2941" dirty="0">
                  <a:solidFill>
                    <a:srgbClr val="FFFFFF"/>
                  </a:solidFill>
                </a:rPr>
              </a:br>
              <a:r>
                <a:rPr lang="en-US" sz="2941" dirty="0">
                  <a:solidFill>
                    <a:srgbClr val="FFFFFF"/>
                  </a:solidFill>
                </a:rPr>
                <a:t>cost-effective</a:t>
              </a:r>
            </a:p>
          </p:txBody>
        </p:sp>
      </p:grpSp>
      <p:grpSp>
        <p:nvGrpSpPr>
          <p:cNvPr id="11" name="Group 10"/>
          <p:cNvGrpSpPr/>
          <p:nvPr/>
        </p:nvGrpSpPr>
        <p:grpSpPr>
          <a:xfrm>
            <a:off x="8751037" y="3972147"/>
            <a:ext cx="2827499" cy="2567884"/>
            <a:chOff x="8926513" y="4051300"/>
            <a:chExt cx="2884196" cy="2619375"/>
          </a:xfrm>
        </p:grpSpPr>
        <p:sp>
          <p:nvSpPr>
            <p:cNvPr id="149" name="Rectangle 148"/>
            <p:cNvSpPr/>
            <p:nvPr/>
          </p:nvSpPr>
          <p:spPr bwMode="auto">
            <a:xfrm>
              <a:off x="8926513" y="4051300"/>
              <a:ext cx="2860675" cy="2619375"/>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765" spc="-49" dirty="0">
                <a:gradFill>
                  <a:gsLst>
                    <a:gs pos="2917">
                      <a:srgbClr val="505050"/>
                    </a:gs>
                    <a:gs pos="30000">
                      <a:srgbClr val="505050"/>
                    </a:gs>
                  </a:gsLst>
                  <a:lin ang="5400000" scaled="0"/>
                </a:gradFill>
              </a:endParaRPr>
            </a:p>
          </p:txBody>
        </p:sp>
        <p:sp>
          <p:nvSpPr>
            <p:cNvPr id="189" name="Rectangle 188"/>
            <p:cNvSpPr/>
            <p:nvPr/>
          </p:nvSpPr>
          <p:spPr bwMode="auto">
            <a:xfrm>
              <a:off x="8950038" y="4179242"/>
              <a:ext cx="2860671" cy="172520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r>
                <a:rPr lang="en-US" sz="2941" dirty="0">
                  <a:solidFill>
                    <a:srgbClr val="FFFFFF"/>
                  </a:solidFill>
                </a:rPr>
                <a:t>User centric </a:t>
              </a:r>
              <a:endParaRPr lang="en-GB" sz="2941" spc="-49" dirty="0">
                <a:gradFill>
                  <a:gsLst>
                    <a:gs pos="2917">
                      <a:srgbClr val="505050"/>
                    </a:gs>
                    <a:gs pos="30000">
                      <a:srgbClr val="505050"/>
                    </a:gs>
                  </a:gsLst>
                  <a:lin ang="5400000" scaled="0"/>
                </a:gradFill>
              </a:endParaRPr>
            </a:p>
          </p:txBody>
        </p:sp>
      </p:grpSp>
      <p:grpSp>
        <p:nvGrpSpPr>
          <p:cNvPr id="3" name="Group 2"/>
          <p:cNvGrpSpPr/>
          <p:nvPr/>
        </p:nvGrpSpPr>
        <p:grpSpPr>
          <a:xfrm>
            <a:off x="3090799" y="1685953"/>
            <a:ext cx="2978745" cy="1771062"/>
            <a:chOff x="3152775" y="1719263"/>
            <a:chExt cx="3038475" cy="1806575"/>
          </a:xfrm>
        </p:grpSpPr>
        <p:sp>
          <p:nvSpPr>
            <p:cNvPr id="183" name="Rectangle 182"/>
            <p:cNvSpPr/>
            <p:nvPr/>
          </p:nvSpPr>
          <p:spPr bwMode="auto">
            <a:xfrm>
              <a:off x="3162300" y="1719263"/>
              <a:ext cx="2824163"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r>
                <a:rPr lang="en-GB" sz="1372" spc="-49" dirty="0" smtClean="0">
                  <a:gradFill>
                    <a:gsLst>
                      <a:gs pos="2917">
                        <a:srgbClr val="000000"/>
                      </a:gs>
                      <a:gs pos="30000">
                        <a:srgbClr val="000000"/>
                      </a:gs>
                    </a:gsLst>
                    <a:lin ang="5400000" scaled="0"/>
                  </a:gradFill>
                </a:rPr>
                <a:t> </a:t>
              </a:r>
              <a:endParaRPr lang="en-GB" sz="1372" spc="-49" dirty="0">
                <a:gradFill>
                  <a:gsLst>
                    <a:gs pos="2917">
                      <a:srgbClr val="000000"/>
                    </a:gs>
                    <a:gs pos="30000">
                      <a:srgbClr val="000000"/>
                    </a:gs>
                  </a:gsLst>
                  <a:lin ang="5400000" scaled="0"/>
                </a:gradFill>
              </a:endParaRPr>
            </a:p>
          </p:txBody>
        </p:sp>
        <p:sp>
          <p:nvSpPr>
            <p:cNvPr id="215" name="TextBox B"/>
            <p:cNvSpPr txBox="1">
              <a:spLocks noChangeArrowheads="1"/>
            </p:cNvSpPr>
            <p:nvPr/>
          </p:nvSpPr>
          <p:spPr bwMode="auto">
            <a:xfrm>
              <a:off x="3152775" y="1719263"/>
              <a:ext cx="30384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ja-JP" altLang="en-US" sz="1568" dirty="0">
                  <a:solidFill>
                    <a:srgbClr val="FFFFFF"/>
                  </a:solidFill>
                </a:rPr>
                <a:t>“</a:t>
              </a:r>
              <a:r>
                <a:rPr lang="en-US" altLang="ja-JP" sz="1568" dirty="0">
                  <a:solidFill>
                    <a:srgbClr val="FFFFFF"/>
                  </a:solidFill>
                </a:rPr>
                <a:t>Keeping the lights on</a:t>
              </a:r>
              <a:r>
                <a:rPr lang="ja-JP" altLang="en-US" sz="1568" dirty="0">
                  <a:solidFill>
                    <a:srgbClr val="FFFFFF"/>
                  </a:solidFill>
                </a:rPr>
                <a:t>”</a:t>
              </a:r>
              <a:r>
                <a:rPr lang="en-US" altLang="ja-JP" sz="1568" dirty="0">
                  <a:solidFill>
                    <a:srgbClr val="FFFFFF"/>
                  </a:solidFill>
                </a:rPr>
                <a:t> mandate reduces agility to address app owners</a:t>
              </a:r>
              <a:r>
                <a:rPr lang="ja-JP" altLang="en-US" sz="1568" dirty="0">
                  <a:solidFill>
                    <a:srgbClr val="FFFFFF"/>
                  </a:solidFill>
                </a:rPr>
                <a:t>’</a:t>
              </a:r>
              <a:r>
                <a:rPr lang="en-US" altLang="ja-JP" sz="1568" dirty="0">
                  <a:solidFill>
                    <a:srgbClr val="FFFFFF"/>
                  </a:solidFill>
                </a:rPr>
                <a:t> needs.</a:t>
              </a:r>
            </a:p>
            <a:p>
              <a:pPr defTabSz="913505" eaLnBrk="1" fontAlgn="base" hangingPunct="1">
                <a:lnSpc>
                  <a:spcPct val="90000"/>
                </a:lnSpc>
                <a:spcBef>
                  <a:spcPts val="588"/>
                </a:spcBef>
                <a:spcAft>
                  <a:spcPts val="588"/>
                </a:spcAft>
              </a:pPr>
              <a:r>
                <a:rPr lang="en-US" sz="1568" dirty="0">
                  <a:solidFill>
                    <a:srgbClr val="FFFFFF"/>
                  </a:solidFill>
                </a:rPr>
                <a:t>Need to offer differentiated services to customers.</a:t>
              </a:r>
            </a:p>
          </p:txBody>
        </p:sp>
      </p:grpSp>
      <p:grpSp>
        <p:nvGrpSpPr>
          <p:cNvPr id="4" name="Group 3"/>
          <p:cNvGrpSpPr/>
          <p:nvPr/>
        </p:nvGrpSpPr>
        <p:grpSpPr>
          <a:xfrm>
            <a:off x="5929478" y="1685953"/>
            <a:ext cx="2843348" cy="1771062"/>
            <a:chOff x="6048375" y="1719263"/>
            <a:chExt cx="2900363" cy="1806575"/>
          </a:xfrm>
        </p:grpSpPr>
        <p:sp>
          <p:nvSpPr>
            <p:cNvPr id="184" name="Rectangle 183"/>
            <p:cNvSpPr/>
            <p:nvPr/>
          </p:nvSpPr>
          <p:spPr bwMode="auto">
            <a:xfrm>
              <a:off x="6048375" y="1719263"/>
              <a:ext cx="2824163"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sp>
          <p:nvSpPr>
            <p:cNvPr id="218" name="TextBox B"/>
            <p:cNvSpPr txBox="1">
              <a:spLocks noChangeArrowheads="1"/>
            </p:cNvSpPr>
            <p:nvPr/>
          </p:nvSpPr>
          <p:spPr bwMode="auto">
            <a:xfrm>
              <a:off x="6048375" y="1719263"/>
              <a:ext cx="29003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en-US" sz="1568">
                  <a:solidFill>
                    <a:srgbClr val="FFFFFF"/>
                  </a:solidFill>
                </a:rPr>
                <a:t>Complexities due to diverse </a:t>
              </a:r>
              <a:br>
                <a:rPr lang="en-US" sz="1568">
                  <a:solidFill>
                    <a:srgbClr val="FFFFFF"/>
                  </a:solidFill>
                </a:rPr>
              </a:br>
              <a:r>
                <a:rPr lang="en-US" sz="1568">
                  <a:solidFill>
                    <a:srgbClr val="FFFFFF"/>
                  </a:solidFill>
                </a:rPr>
                <a:t>datacenter infrastructure.</a:t>
              </a:r>
            </a:p>
          </p:txBody>
        </p:sp>
      </p:grpSp>
      <p:grpSp>
        <p:nvGrpSpPr>
          <p:cNvPr id="5" name="Group 4"/>
          <p:cNvGrpSpPr/>
          <p:nvPr/>
        </p:nvGrpSpPr>
        <p:grpSpPr>
          <a:xfrm>
            <a:off x="8760375" y="1685953"/>
            <a:ext cx="2773314" cy="1771062"/>
            <a:chOff x="8936038" y="1719263"/>
            <a:chExt cx="2828925" cy="1806575"/>
          </a:xfrm>
        </p:grpSpPr>
        <p:sp>
          <p:nvSpPr>
            <p:cNvPr id="185" name="Rectangle 184"/>
            <p:cNvSpPr/>
            <p:nvPr/>
          </p:nvSpPr>
          <p:spPr bwMode="auto">
            <a:xfrm>
              <a:off x="8936038" y="1719263"/>
              <a:ext cx="2824162" cy="180657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1372" spc="-49" dirty="0">
                <a:gradFill>
                  <a:gsLst>
                    <a:gs pos="2917">
                      <a:srgbClr val="000000"/>
                    </a:gs>
                    <a:gs pos="30000">
                      <a:srgbClr val="000000"/>
                    </a:gs>
                  </a:gsLst>
                  <a:lin ang="5400000" scaled="0"/>
                </a:gradFill>
              </a:endParaRPr>
            </a:p>
          </p:txBody>
        </p:sp>
        <p:sp>
          <p:nvSpPr>
            <p:cNvPr id="220" name="TextBox B"/>
            <p:cNvSpPr txBox="1">
              <a:spLocks noChangeArrowheads="1"/>
            </p:cNvSpPr>
            <p:nvPr/>
          </p:nvSpPr>
          <p:spPr bwMode="auto">
            <a:xfrm>
              <a:off x="8948738" y="1719263"/>
              <a:ext cx="2816225" cy="1181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79285" tIns="143428" rIns="179285" bIns="143428">
              <a:spAutoFit/>
            </a:bodyPr>
            <a:lstStyle>
              <a:lvl1pPr eaLnBrk="0" hangingPunct="0">
                <a:defRPr sz="2400">
                  <a:solidFill>
                    <a:schemeClr val="tx1"/>
                  </a:solidFill>
                  <a:latin typeface="Segoe UI" pitchFamily="34" charset="0"/>
                  <a:ea typeface="MS PGothic" pitchFamily="34" charset="-128"/>
                </a:defRPr>
              </a:lvl1pPr>
              <a:lvl2pPr marL="742950" indent="-285750" eaLnBrk="0" hangingPunct="0">
                <a:defRPr sz="2400">
                  <a:solidFill>
                    <a:schemeClr val="tx1"/>
                  </a:solidFill>
                  <a:latin typeface="Segoe UI" pitchFamily="34" charset="0"/>
                  <a:ea typeface="MS PGothic" pitchFamily="34" charset="-128"/>
                </a:defRPr>
              </a:lvl2pPr>
              <a:lvl3pPr marL="1143000" indent="-228600" eaLnBrk="0" hangingPunct="0">
                <a:defRPr sz="2400">
                  <a:solidFill>
                    <a:schemeClr val="tx1"/>
                  </a:solidFill>
                  <a:latin typeface="Segoe UI" pitchFamily="34" charset="0"/>
                  <a:ea typeface="MS PGothic" pitchFamily="34" charset="-128"/>
                </a:defRPr>
              </a:lvl3pPr>
              <a:lvl4pPr marL="1600200" indent="-228600" eaLnBrk="0" hangingPunct="0">
                <a:defRPr sz="2400">
                  <a:solidFill>
                    <a:schemeClr val="tx1"/>
                  </a:solidFill>
                  <a:latin typeface="Segoe UI" pitchFamily="34" charset="0"/>
                  <a:ea typeface="MS PGothic" pitchFamily="34" charset="-128"/>
                </a:defRPr>
              </a:lvl4pPr>
              <a:lvl5pPr marL="2057400" indent="-228600" eaLnBrk="0" hangingPunct="0">
                <a:defRPr sz="2400">
                  <a:solidFill>
                    <a:schemeClr val="tx1"/>
                  </a:solidFill>
                  <a:latin typeface="Segoe UI"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Segoe UI" pitchFamily="34" charset="0"/>
                  <a:ea typeface="MS PGothic" pitchFamily="34" charset="-128"/>
                </a:defRPr>
              </a:lvl9pPr>
            </a:lstStyle>
            <a:p>
              <a:pPr defTabSz="913505" eaLnBrk="1" fontAlgn="base" hangingPunct="1">
                <a:lnSpc>
                  <a:spcPct val="90000"/>
                </a:lnSpc>
                <a:spcBef>
                  <a:spcPts val="588"/>
                </a:spcBef>
                <a:spcAft>
                  <a:spcPts val="588"/>
                </a:spcAft>
              </a:pPr>
              <a:r>
                <a:rPr lang="en-US" sz="1568" dirty="0">
                  <a:solidFill>
                    <a:srgbClr val="FFFFFF"/>
                  </a:solidFill>
                </a:rPr>
                <a:t>End user pressure to enable access to corporate information from a variety of devices. </a:t>
              </a:r>
            </a:p>
          </p:txBody>
        </p:sp>
      </p:grpSp>
      <p:grpSp>
        <p:nvGrpSpPr>
          <p:cNvPr id="7" name="Group 6"/>
          <p:cNvGrpSpPr/>
          <p:nvPr/>
        </p:nvGrpSpPr>
        <p:grpSpPr>
          <a:xfrm>
            <a:off x="5903021" y="3984597"/>
            <a:ext cx="2797242" cy="2567884"/>
            <a:chOff x="6021388" y="4064000"/>
            <a:chExt cx="2853333" cy="2619375"/>
          </a:xfrm>
        </p:grpSpPr>
        <p:sp>
          <p:nvSpPr>
            <p:cNvPr id="134" name="Rectangle 133"/>
            <p:cNvSpPr/>
            <p:nvPr/>
          </p:nvSpPr>
          <p:spPr bwMode="auto">
            <a:xfrm>
              <a:off x="6021388" y="4064000"/>
              <a:ext cx="2835275" cy="2619375"/>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endParaRPr lang="en-GB" sz="2941" spc="-49" dirty="0">
                <a:gradFill>
                  <a:gsLst>
                    <a:gs pos="2917">
                      <a:srgbClr val="505050"/>
                    </a:gs>
                    <a:gs pos="30000">
                      <a:srgbClr val="505050"/>
                    </a:gs>
                  </a:gsLst>
                  <a:lin ang="5400000" scaled="0"/>
                </a:gradFill>
              </a:endParaRPr>
            </a:p>
          </p:txBody>
        </p:sp>
        <p:sp>
          <p:nvSpPr>
            <p:cNvPr id="188" name="Rectangle 187"/>
            <p:cNvSpPr/>
            <p:nvPr/>
          </p:nvSpPr>
          <p:spPr bwMode="auto">
            <a:xfrm>
              <a:off x="6040081" y="4179242"/>
              <a:ext cx="2834640" cy="172520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43428" tIns="89642" rIns="143428" bIns="89642"/>
            <a:lstStyle/>
            <a:p>
              <a:pPr>
                <a:defRPr/>
              </a:pPr>
              <a:r>
                <a:rPr lang="en-US" sz="2941" dirty="0">
                  <a:solidFill>
                    <a:srgbClr val="FFFFFF"/>
                  </a:solidFill>
                </a:rPr>
                <a:t>Application </a:t>
              </a:r>
              <a:br>
                <a:rPr lang="en-US" sz="2941" dirty="0">
                  <a:solidFill>
                    <a:srgbClr val="FFFFFF"/>
                  </a:solidFill>
                </a:rPr>
              </a:br>
              <a:r>
                <a:rPr lang="en-US" sz="2941" dirty="0">
                  <a:solidFill>
                    <a:srgbClr val="FFFFFF"/>
                  </a:solidFill>
                </a:rPr>
                <a:t>focused</a:t>
              </a:r>
              <a:endParaRPr lang="en-GB" sz="2941" spc="-49" dirty="0">
                <a:gradFill>
                  <a:gsLst>
                    <a:gs pos="2917">
                      <a:srgbClr val="505050"/>
                    </a:gs>
                    <a:gs pos="30000">
                      <a:srgbClr val="505050"/>
                    </a:gs>
                  </a:gsLst>
                  <a:lin ang="5400000" scaled="0"/>
                </a:gradFill>
              </a:endParaRPr>
            </a:p>
          </p:txBody>
        </p:sp>
      </p:grpSp>
    </p:spTree>
    <p:extLst>
      <p:ext uri="{BB962C8B-B14F-4D97-AF65-F5344CB8AC3E}">
        <p14:creationId xmlns:p14="http://schemas.microsoft.com/office/powerpoint/2010/main" val="587729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Why choose Windows Server 2012 R2</a:t>
            </a:r>
            <a:endParaRPr lang="en-US" dirty="0"/>
          </a:p>
        </p:txBody>
      </p:sp>
      <p:sp>
        <p:nvSpPr>
          <p:cNvPr id="18" name="Rectangle 17"/>
          <p:cNvSpPr/>
          <p:nvPr/>
        </p:nvSpPr>
        <p:spPr bwMode="auto">
          <a:xfrm>
            <a:off x="448213" y="3968098"/>
            <a:ext cx="2782693" cy="277891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pPr>
              <a:spcBef>
                <a:spcPts val="600"/>
              </a:spcBef>
              <a:defRPr/>
            </a:pPr>
            <a:r>
              <a:rPr lang="en-US" sz="1176" dirty="0">
                <a:solidFill>
                  <a:srgbClr val="505050"/>
                </a:solidFill>
                <a:ea typeface="Segoe UI" pitchFamily="34" charset="0"/>
              </a:rPr>
              <a:t>Best-in-class performance and scale for Microsoft workloads</a:t>
            </a:r>
          </a:p>
          <a:p>
            <a:pPr>
              <a:spcBef>
                <a:spcPts val="600"/>
              </a:spcBef>
              <a:defRPr/>
            </a:pPr>
            <a:r>
              <a:rPr lang="en-US" sz="1176" dirty="0">
                <a:solidFill>
                  <a:srgbClr val="505050"/>
                </a:solidFill>
                <a:ea typeface="Segoe UI" pitchFamily="34" charset="0"/>
              </a:rPr>
              <a:t>Industry-leading support for </a:t>
            </a:r>
            <a:br>
              <a:rPr lang="en-US" sz="1176" dirty="0">
                <a:solidFill>
                  <a:srgbClr val="505050"/>
                </a:solidFill>
                <a:ea typeface="Segoe UI" pitchFamily="34" charset="0"/>
              </a:rPr>
            </a:br>
            <a:r>
              <a:rPr lang="en-US" sz="1176" dirty="0">
                <a:solidFill>
                  <a:srgbClr val="505050"/>
                </a:solidFill>
                <a:ea typeface="Segoe UI" pitchFamily="34" charset="0"/>
              </a:rPr>
              <a:t>64-node clusters and 8,000 VMs per cluster</a:t>
            </a:r>
          </a:p>
          <a:p>
            <a:pPr>
              <a:spcBef>
                <a:spcPts val="600"/>
              </a:spcBef>
              <a:defRPr/>
            </a:pPr>
            <a:r>
              <a:rPr lang="en-US" sz="1176" dirty="0">
                <a:solidFill>
                  <a:srgbClr val="505050"/>
                </a:solidFill>
                <a:ea typeface="Segoe UI" pitchFamily="34" charset="0"/>
              </a:rPr>
              <a:t>64 TB VHDX virtual disk with online resize for dynamically growing and shrinking the VHDX file</a:t>
            </a:r>
          </a:p>
          <a:p>
            <a:pPr>
              <a:spcBef>
                <a:spcPts val="600"/>
              </a:spcBef>
              <a:defRPr/>
            </a:pPr>
            <a:r>
              <a:rPr lang="en-US" sz="1176" dirty="0">
                <a:solidFill>
                  <a:srgbClr val="505050"/>
                </a:solidFill>
                <a:ea typeface="Segoe UI" pitchFamily="34" charset="0"/>
              </a:rPr>
              <a:t>Hyper-V Network Virtualization and multi-tenant VPN gateway for  inbox software-defined networking (SDN) solution</a:t>
            </a:r>
            <a:endParaRPr lang="en-US" sz="1176" dirty="0">
              <a:solidFill>
                <a:srgbClr val="505050"/>
              </a:solidFill>
            </a:endParaRPr>
          </a:p>
        </p:txBody>
      </p:sp>
      <p:sp>
        <p:nvSpPr>
          <p:cNvPr id="20" name="Rectangle 19"/>
          <p:cNvSpPr/>
          <p:nvPr/>
        </p:nvSpPr>
        <p:spPr bwMode="auto">
          <a:xfrm>
            <a:off x="3285841" y="3968098"/>
            <a:ext cx="2782693" cy="277891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pPr>
              <a:spcBef>
                <a:spcPts val="600"/>
              </a:spcBef>
              <a:defRPr/>
            </a:pPr>
            <a:r>
              <a:rPr lang="en-US" sz="1176" dirty="0">
                <a:solidFill>
                  <a:srgbClr val="505050"/>
                </a:solidFill>
                <a:ea typeface="Segoe UI" pitchFamily="34" charset="0"/>
              </a:rPr>
              <a:t>SMB traffic offload to RDMA-capable NICs for dramatic performance improvements</a:t>
            </a:r>
          </a:p>
          <a:p>
            <a:pPr>
              <a:spcBef>
                <a:spcPts val="600"/>
              </a:spcBef>
              <a:defRPr/>
            </a:pPr>
            <a:r>
              <a:rPr lang="en-US" sz="1176" dirty="0">
                <a:solidFill>
                  <a:srgbClr val="505050"/>
                </a:solidFill>
                <a:ea typeface="Segoe UI" pitchFamily="34" charset="0"/>
              </a:rPr>
              <a:t>Flexible guest clustering options for file and block storage with shared VHDX files that preserve dynamic memory, live migration and storage live migration for guest virtual machines.</a:t>
            </a:r>
          </a:p>
          <a:p>
            <a:pPr>
              <a:spcBef>
                <a:spcPts val="600"/>
              </a:spcBef>
              <a:defRPr/>
            </a:pPr>
            <a:r>
              <a:rPr lang="en-US" sz="1176" dirty="0">
                <a:solidFill>
                  <a:srgbClr val="505050"/>
                </a:solidFill>
                <a:ea typeface="Segoe UI" pitchFamily="34" charset="0"/>
              </a:rPr>
              <a:t>Integration with Windows Azure Backup for reliable and cost-effective backup to the cloud.</a:t>
            </a:r>
          </a:p>
          <a:p>
            <a:pPr>
              <a:spcBef>
                <a:spcPts val="600"/>
              </a:spcBef>
              <a:defRPr/>
            </a:pPr>
            <a:r>
              <a:rPr lang="en-US" sz="1176" dirty="0">
                <a:solidFill>
                  <a:srgbClr val="505050"/>
                </a:solidFill>
                <a:ea typeface="Segoe UI" pitchFamily="34" charset="0"/>
              </a:rPr>
              <a:t>VDI storage de-duplication</a:t>
            </a:r>
          </a:p>
        </p:txBody>
      </p:sp>
      <p:sp>
        <p:nvSpPr>
          <p:cNvPr id="25" name="Rectangle 24"/>
          <p:cNvSpPr/>
          <p:nvPr/>
        </p:nvSpPr>
        <p:spPr bwMode="auto">
          <a:xfrm>
            <a:off x="6123468" y="3968098"/>
            <a:ext cx="2782693" cy="277891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pPr>
              <a:spcBef>
                <a:spcPts val="600"/>
              </a:spcBef>
              <a:defRPr/>
            </a:pPr>
            <a:r>
              <a:rPr lang="en-US" sz="1176" dirty="0">
                <a:solidFill>
                  <a:srgbClr val="505050"/>
                </a:solidFill>
                <a:ea typeface="Segoe UI" pitchFamily="34" charset="0"/>
              </a:rPr>
              <a:t>Complete VM portability between Windows Server and Windows Azure without the need for VM conversion</a:t>
            </a:r>
          </a:p>
          <a:p>
            <a:pPr>
              <a:spcBef>
                <a:spcPts val="600"/>
              </a:spcBef>
              <a:defRPr/>
            </a:pPr>
            <a:r>
              <a:rPr lang="en-US" sz="1176" dirty="0">
                <a:solidFill>
                  <a:srgbClr val="505050"/>
                </a:solidFill>
                <a:ea typeface="Segoe UI" pitchFamily="34" charset="0"/>
              </a:rPr>
              <a:t>Same development model between Windows Server and Windows Azure</a:t>
            </a:r>
          </a:p>
          <a:p>
            <a:pPr>
              <a:spcBef>
                <a:spcPts val="600"/>
              </a:spcBef>
              <a:defRPr/>
            </a:pPr>
            <a:r>
              <a:rPr lang="en-US" sz="1176" dirty="0">
                <a:solidFill>
                  <a:srgbClr val="505050"/>
                </a:solidFill>
                <a:ea typeface="Segoe UI" pitchFamily="34" charset="0"/>
              </a:rPr>
              <a:t>Common development tools between Windows Server and Windows Azure for a rich and complete environment to build applications on-premises and for the cloud</a:t>
            </a:r>
          </a:p>
        </p:txBody>
      </p:sp>
      <p:sp>
        <p:nvSpPr>
          <p:cNvPr id="26" name="Rectangle 25"/>
          <p:cNvSpPr/>
          <p:nvPr/>
        </p:nvSpPr>
        <p:spPr bwMode="auto">
          <a:xfrm>
            <a:off x="8961095" y="3968098"/>
            <a:ext cx="2782693" cy="277891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pPr>
              <a:spcBef>
                <a:spcPts val="600"/>
              </a:spcBef>
              <a:defRPr/>
            </a:pPr>
            <a:r>
              <a:rPr lang="en-US" sz="1176" spc="-29" dirty="0">
                <a:solidFill>
                  <a:srgbClr val="505050"/>
                </a:solidFill>
              </a:rPr>
              <a:t>Always-on remote access to corporate information from trusted devices</a:t>
            </a:r>
          </a:p>
          <a:p>
            <a:pPr>
              <a:spcBef>
                <a:spcPts val="600"/>
              </a:spcBef>
              <a:defRPr/>
            </a:pPr>
            <a:r>
              <a:rPr lang="en-US" sz="1176" spc="-30" dirty="0">
                <a:solidFill>
                  <a:srgbClr val="505050"/>
                </a:solidFill>
              </a:rPr>
              <a:t>Consistent, inbox Windows experience for remote users virtually anywhere on any device </a:t>
            </a:r>
          </a:p>
          <a:p>
            <a:pPr>
              <a:spcBef>
                <a:spcPts val="600"/>
              </a:spcBef>
              <a:defRPr/>
            </a:pPr>
            <a:r>
              <a:rPr lang="en-US" sz="1176" spc="-30" dirty="0">
                <a:solidFill>
                  <a:srgbClr val="505050"/>
                </a:solidFill>
              </a:rPr>
              <a:t>Unified application and device management with common identity on-premises and in the cloud</a:t>
            </a:r>
          </a:p>
          <a:p>
            <a:pPr>
              <a:spcBef>
                <a:spcPts val="600"/>
              </a:spcBef>
              <a:defRPr/>
            </a:pPr>
            <a:r>
              <a:rPr lang="en-US" sz="1176" dirty="0">
                <a:solidFill>
                  <a:srgbClr val="505050"/>
                </a:solidFill>
              </a:rPr>
              <a:t>Granular, policy-based data protection and regulatory compliance</a:t>
            </a:r>
          </a:p>
        </p:txBody>
      </p:sp>
      <p:sp>
        <p:nvSpPr>
          <p:cNvPr id="2" name="Rectangle 1"/>
          <p:cNvSpPr/>
          <p:nvPr/>
        </p:nvSpPr>
        <p:spPr bwMode="auto">
          <a:xfrm>
            <a:off x="503149" y="1473200"/>
            <a:ext cx="2727758" cy="244421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r>
              <a:rPr lang="en-US" sz="2549" dirty="0">
                <a:solidFill>
                  <a:srgbClr val="FFFFFF"/>
                </a:solidFill>
              </a:rPr>
              <a:t>Enterprise-class.</a:t>
            </a:r>
          </a:p>
        </p:txBody>
      </p:sp>
      <p:sp>
        <p:nvSpPr>
          <p:cNvPr id="15" name="Rectangle 14"/>
          <p:cNvSpPr/>
          <p:nvPr/>
        </p:nvSpPr>
        <p:spPr bwMode="auto">
          <a:xfrm>
            <a:off x="3285841" y="1473200"/>
            <a:ext cx="2782693" cy="244421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r>
              <a:rPr lang="en-US" sz="2549" dirty="0">
                <a:solidFill>
                  <a:srgbClr val="FFFFFF"/>
                </a:solidFill>
              </a:rPr>
              <a:t>Simple and </a:t>
            </a:r>
            <a:br>
              <a:rPr lang="en-US" sz="2549" dirty="0">
                <a:solidFill>
                  <a:srgbClr val="FFFFFF"/>
                </a:solidFill>
              </a:rPr>
            </a:br>
            <a:r>
              <a:rPr lang="en-US" sz="2549" dirty="0">
                <a:solidFill>
                  <a:srgbClr val="FFFFFF"/>
                </a:solidFill>
              </a:rPr>
              <a:t>cost-effective</a:t>
            </a:r>
          </a:p>
        </p:txBody>
      </p:sp>
      <p:sp>
        <p:nvSpPr>
          <p:cNvPr id="16" name="Rectangle 15"/>
          <p:cNvSpPr/>
          <p:nvPr/>
        </p:nvSpPr>
        <p:spPr bwMode="auto">
          <a:xfrm>
            <a:off x="6123468" y="1473200"/>
            <a:ext cx="2782693" cy="244421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r>
              <a:rPr lang="en-US" sz="2549" dirty="0">
                <a:solidFill>
                  <a:srgbClr val="FFFFFF"/>
                </a:solidFill>
              </a:rPr>
              <a:t>Application </a:t>
            </a:r>
            <a:br>
              <a:rPr lang="en-US" sz="2549" dirty="0">
                <a:solidFill>
                  <a:srgbClr val="FFFFFF"/>
                </a:solidFill>
              </a:rPr>
            </a:br>
            <a:r>
              <a:rPr lang="en-US" sz="2549" dirty="0">
                <a:solidFill>
                  <a:srgbClr val="FFFFFF"/>
                </a:solidFill>
              </a:rPr>
              <a:t>focused </a:t>
            </a:r>
          </a:p>
        </p:txBody>
      </p:sp>
      <p:sp>
        <p:nvSpPr>
          <p:cNvPr id="17" name="Rectangle 16"/>
          <p:cNvSpPr/>
          <p:nvPr/>
        </p:nvSpPr>
        <p:spPr bwMode="auto">
          <a:xfrm>
            <a:off x="8961095" y="1473200"/>
            <a:ext cx="2782693" cy="244421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28" tIns="89642" rIns="143428" bIns="89642" numCol="1" rtlCol="0" anchor="t" anchorCtr="0" compatLnSpc="1">
            <a:prstTxWarp prst="textNoShape">
              <a:avLst/>
            </a:prstTxWarp>
          </a:bodyPr>
          <a:lstStyle/>
          <a:p>
            <a:r>
              <a:rPr lang="en-US" sz="2549" dirty="0">
                <a:solidFill>
                  <a:srgbClr val="FFFFFF"/>
                </a:solidFill>
              </a:rPr>
              <a:t>User centric </a:t>
            </a:r>
          </a:p>
        </p:txBody>
      </p:sp>
    </p:spTree>
    <p:extLst>
      <p:ext uri="{BB962C8B-B14F-4D97-AF65-F5344CB8AC3E}">
        <p14:creationId xmlns:p14="http://schemas.microsoft.com/office/powerpoint/2010/main" val="1133742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70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5"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invGray">
          <a:xfrm>
            <a:off x="269239" y="2980789"/>
            <a:ext cx="3575287" cy="765878"/>
          </a:xfrm>
          <a:prstGeom prst="rect">
            <a:avLst/>
          </a:prstGeom>
        </p:spPr>
      </p:pic>
      <p:sp>
        <p:nvSpPr>
          <p:cNvPr id="12" name="Text Box 3"/>
          <p:cNvSpPr txBox="1">
            <a:spLocks noChangeArrowheads="1"/>
          </p:cNvSpPr>
          <p:nvPr/>
        </p:nvSpPr>
        <p:spPr bwMode="blackWhite">
          <a:xfrm>
            <a:off x="251621" y="6151170"/>
            <a:ext cx="10384123" cy="407316"/>
          </a:xfrm>
          <a:prstGeom prst="rect">
            <a:avLst/>
          </a:prstGeom>
          <a:noFill/>
          <a:ln w="12700">
            <a:noFill/>
            <a:miter lim="800000"/>
            <a:headEnd type="none" w="sm" len="sm"/>
            <a:tailEnd type="none" w="sm" len="sm"/>
          </a:ln>
          <a:effectLst/>
        </p:spPr>
        <p:txBody>
          <a:bodyPr vert="horz" wrap="square" lIns="89607" tIns="44805" rIns="89607" bIns="44805" numCol="1" anchor="t" anchorCtr="0" compatLnSpc="1">
            <a:prstTxWarp prst="textNoShape">
              <a:avLst/>
            </a:prstTxWarp>
            <a:spAutoFit/>
          </a:bodyPr>
          <a:lstStyle/>
          <a:p>
            <a:pPr defTabSz="895888" eaLnBrk="0" hangingPunct="0"/>
            <a:r>
              <a:rPr lang="en-US" sz="686" dirty="0">
                <a:gradFill>
                  <a:gsLst>
                    <a:gs pos="11940">
                      <a:srgbClr val="FFFFFF"/>
                    </a:gs>
                    <a:gs pos="24000">
                      <a:srgbClr val="FFFFFF"/>
                    </a:gs>
                  </a:gsLst>
                  <a:lin ang="5400000" scaled="0"/>
                </a:gradFill>
                <a:cs typeface="Arial" charset="0"/>
              </a:rPr>
              <a:t>© 2013 Microsoft Corporation. All rights reserved. Microsoft, Windows, Windows Vista and other product names are or may be registered trademarks and/or trademarks in the U.S. and/or other countries.</a:t>
            </a:r>
          </a:p>
          <a:p>
            <a:pPr defTabSz="895888" eaLnBrk="0" hangingPunct="0"/>
            <a:r>
              <a:rPr lang="en-US" sz="686" dirty="0">
                <a:gradFill>
                  <a:gsLst>
                    <a:gs pos="11940">
                      <a:srgbClr val="FFFFFF"/>
                    </a:gs>
                    <a:gs pos="24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3206683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50459">
                      <a:schemeClr val="tx1"/>
                    </a:gs>
                    <a:gs pos="30000">
                      <a:schemeClr val="tx1"/>
                    </a:gs>
                  </a:gsLst>
                  <a:lin ang="5400000" scaled="0"/>
                </a:gradFill>
              </a:rPr>
              <a:t>Top Features to Answer Challenges</a:t>
            </a:r>
            <a:endParaRPr lang="en-US" dirty="0">
              <a:gradFill>
                <a:gsLst>
                  <a:gs pos="50459">
                    <a:schemeClr val="tx1"/>
                  </a:gs>
                  <a:gs pos="30000">
                    <a:schemeClr val="tx1"/>
                  </a:gs>
                </a:gsLst>
                <a:lin ang="5400000" scaled="0"/>
              </a:gradFill>
            </a:endParaRPr>
          </a:p>
        </p:txBody>
      </p:sp>
      <p:grpSp>
        <p:nvGrpSpPr>
          <p:cNvPr id="4" name="Group 5"/>
          <p:cNvGrpSpPr>
            <a:grpSpLocks/>
          </p:cNvGrpSpPr>
          <p:nvPr/>
        </p:nvGrpSpPr>
        <p:grpSpPr bwMode="auto">
          <a:xfrm>
            <a:off x="1080736" y="1215268"/>
            <a:ext cx="1968500" cy="877390"/>
            <a:chOff x="528" y="2159"/>
            <a:chExt cx="1488" cy="1055"/>
          </a:xfrm>
          <a:solidFill>
            <a:schemeClr val="accent1"/>
          </a:solidFill>
        </p:grpSpPr>
        <p:sp>
          <p:nvSpPr>
            <p:cNvPr id="5"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833" dirty="0">
                <a:gradFill>
                  <a:gsLst>
                    <a:gs pos="100000">
                      <a:schemeClr val="bg1"/>
                    </a:gs>
                    <a:gs pos="0">
                      <a:schemeClr val="bg1"/>
                    </a:gs>
                  </a:gsLst>
                  <a:lin ang="5400000" scaled="0"/>
                </a:gradFill>
              </a:endParaRPr>
            </a:p>
          </p:txBody>
        </p:sp>
        <p:sp>
          <p:nvSpPr>
            <p:cNvPr id="6" name="Text Box 10"/>
            <p:cNvSpPr txBox="1">
              <a:spLocks noChangeArrowheads="1"/>
            </p:cNvSpPr>
            <p:nvPr/>
          </p:nvSpPr>
          <p:spPr bwMode="auto">
            <a:xfrm>
              <a:off x="647" y="2308"/>
              <a:ext cx="1242" cy="789"/>
            </a:xfrm>
            <a:prstGeom prst="rect">
              <a:avLst/>
            </a:prstGeom>
            <a:grpFill/>
            <a:ln w="9525">
              <a:noFill/>
              <a:miter lim="800000"/>
              <a:headEnd/>
              <a:tailEnd/>
            </a:ln>
          </p:spPr>
          <p:txBody>
            <a:bodyPr>
              <a:spAutoFit/>
            </a:bodyPr>
            <a:lstStyle/>
            <a:p>
              <a:pPr algn="ctr" defTabSz="914448"/>
              <a:r>
                <a:rPr lang="en-US" sz="1833" spc="-51" dirty="0" smtClean="0">
                  <a:gradFill>
                    <a:gsLst>
                      <a:gs pos="100000">
                        <a:schemeClr val="bg1"/>
                      </a:gs>
                      <a:gs pos="0">
                        <a:schemeClr val="bg1"/>
                      </a:gs>
                    </a:gsLst>
                    <a:lin ang="5400000" scaled="0"/>
                  </a:gradFill>
                </a:rPr>
                <a:t>Scalability</a:t>
              </a:r>
              <a:r>
                <a:rPr lang="en-US" sz="1833" spc="-51" dirty="0">
                  <a:gradFill>
                    <a:gsLst>
                      <a:gs pos="100000">
                        <a:schemeClr val="bg1"/>
                      </a:gs>
                      <a:gs pos="0">
                        <a:schemeClr val="bg1"/>
                      </a:gs>
                    </a:gsLst>
                    <a:lin ang="5400000" scaled="0"/>
                  </a:gradFill>
                </a:rPr>
                <a:t> </a:t>
              </a:r>
              <a:r>
                <a:rPr lang="en-US" sz="1833" spc="-51" dirty="0" smtClean="0">
                  <a:gradFill>
                    <a:gsLst>
                      <a:gs pos="100000">
                        <a:schemeClr val="bg1"/>
                      </a:gs>
                      <a:gs pos="0">
                        <a:schemeClr val="bg1"/>
                      </a:gs>
                    </a:gsLst>
                    <a:lin ang="5400000" scaled="0"/>
                  </a:gradFill>
                </a:rPr>
                <a:t>&amp; Performance</a:t>
              </a:r>
              <a:endParaRPr lang="en-US" sz="1833" spc="-51" dirty="0">
                <a:gradFill>
                  <a:gsLst>
                    <a:gs pos="100000">
                      <a:schemeClr val="bg1"/>
                    </a:gs>
                    <a:gs pos="0">
                      <a:schemeClr val="bg1"/>
                    </a:gs>
                  </a:gsLst>
                  <a:lin ang="5400000" scaled="0"/>
                </a:gradFill>
              </a:endParaRPr>
            </a:p>
          </p:txBody>
        </p:sp>
      </p:grpSp>
      <p:grpSp>
        <p:nvGrpSpPr>
          <p:cNvPr id="7" name="Group 6"/>
          <p:cNvGrpSpPr/>
          <p:nvPr/>
        </p:nvGrpSpPr>
        <p:grpSpPr>
          <a:xfrm>
            <a:off x="3109340" y="1214605"/>
            <a:ext cx="1968500" cy="877806"/>
            <a:chOff x="4916938" y="3198283"/>
            <a:chExt cx="2362200" cy="1675608"/>
          </a:xfrm>
          <a:solidFill>
            <a:schemeClr val="accent1"/>
          </a:solidFill>
        </p:grpSpPr>
        <p:sp>
          <p:nvSpPr>
            <p:cNvPr id="8" name="Rectangle 21"/>
            <p:cNvSpPr>
              <a:spLocks noChangeArrowheads="1"/>
            </p:cNvSpPr>
            <p:nvPr/>
          </p:nvSpPr>
          <p:spPr bwMode="auto">
            <a:xfrm rot="10800000">
              <a:off x="4916938" y="3198283"/>
              <a:ext cx="2362200" cy="1675608"/>
            </a:xfrm>
            <a:prstGeom prst="rect">
              <a:avLst/>
            </a:prstGeom>
            <a:grpFill/>
            <a:ln w="9525">
              <a:noFill/>
              <a:miter lim="800000"/>
              <a:headEnd/>
              <a:tailEnd/>
            </a:ln>
          </p:spPr>
          <p:txBody>
            <a:bodyPr rot="10800000" wrap="none" anchor="ctr"/>
            <a:lstStyle/>
            <a:p>
              <a:pPr defTabSz="914448"/>
              <a:endParaRPr lang="en-US" sz="1833" dirty="0">
                <a:gradFill>
                  <a:gsLst>
                    <a:gs pos="100000">
                      <a:schemeClr val="bg1"/>
                    </a:gs>
                    <a:gs pos="0">
                      <a:schemeClr val="bg1"/>
                    </a:gs>
                  </a:gsLst>
                  <a:lin ang="5400000" scaled="0"/>
                </a:gradFill>
              </a:endParaRPr>
            </a:p>
          </p:txBody>
        </p:sp>
        <p:sp>
          <p:nvSpPr>
            <p:cNvPr id="9" name="Text Box 11"/>
            <p:cNvSpPr txBox="1">
              <a:spLocks noChangeArrowheads="1"/>
            </p:cNvSpPr>
            <p:nvPr/>
          </p:nvSpPr>
          <p:spPr bwMode="auto">
            <a:xfrm>
              <a:off x="5031238" y="3444346"/>
              <a:ext cx="2133600" cy="1253093"/>
            </a:xfrm>
            <a:prstGeom prst="rect">
              <a:avLst/>
            </a:prstGeom>
            <a:grpFill/>
            <a:ln w="9525">
              <a:noFill/>
              <a:miter lim="800000"/>
              <a:headEnd/>
              <a:tailEnd/>
            </a:ln>
          </p:spPr>
          <p:txBody>
            <a:bodyPr>
              <a:spAutoFit/>
            </a:bodyPr>
            <a:lstStyle/>
            <a:p>
              <a:pPr algn="ctr" defTabSz="914448"/>
              <a:r>
                <a:rPr lang="en-US" sz="1833" spc="-51" dirty="0" smtClean="0">
                  <a:gradFill>
                    <a:gsLst>
                      <a:gs pos="100000">
                        <a:schemeClr val="bg1"/>
                      </a:gs>
                      <a:gs pos="0">
                        <a:schemeClr val="bg1"/>
                      </a:gs>
                    </a:gsLst>
                    <a:lin ang="5400000" scaled="0"/>
                  </a:gradFill>
                </a:rPr>
                <a:t>Security &amp; </a:t>
              </a:r>
              <a:r>
                <a:rPr lang="en-US" sz="1833" spc="-51" dirty="0">
                  <a:gradFill>
                    <a:gsLst>
                      <a:gs pos="100000">
                        <a:schemeClr val="bg1"/>
                      </a:gs>
                      <a:gs pos="0">
                        <a:schemeClr val="bg1"/>
                      </a:gs>
                    </a:gsLst>
                    <a:lin ang="5400000" scaled="0"/>
                  </a:gradFill>
                </a:rPr>
                <a:t>Multitenancy</a:t>
              </a:r>
            </a:p>
          </p:txBody>
        </p:sp>
      </p:grpSp>
      <p:grpSp>
        <p:nvGrpSpPr>
          <p:cNvPr id="10" name="Group 9"/>
          <p:cNvGrpSpPr/>
          <p:nvPr/>
        </p:nvGrpSpPr>
        <p:grpSpPr>
          <a:xfrm>
            <a:off x="5145246" y="1214605"/>
            <a:ext cx="1968500" cy="878221"/>
            <a:chOff x="7351263" y="3198284"/>
            <a:chExt cx="2362200" cy="1676400"/>
          </a:xfrm>
          <a:solidFill>
            <a:schemeClr val="accent1"/>
          </a:solidFill>
        </p:grpSpPr>
        <p:sp>
          <p:nvSpPr>
            <p:cNvPr id="11" name="Rectangle 22"/>
            <p:cNvSpPr>
              <a:spLocks noChangeArrowheads="1"/>
            </p:cNvSpPr>
            <p:nvPr/>
          </p:nvSpPr>
          <p:spPr bwMode="auto">
            <a:xfrm rot="10800000">
              <a:off x="7351263" y="3198284"/>
              <a:ext cx="2362200" cy="1676400"/>
            </a:xfrm>
            <a:prstGeom prst="rect">
              <a:avLst/>
            </a:prstGeom>
            <a:grpFill/>
            <a:ln w="9525">
              <a:noFill/>
              <a:miter lim="800000"/>
              <a:headEnd/>
              <a:tailEnd/>
            </a:ln>
          </p:spPr>
          <p:txBody>
            <a:bodyPr rot="10800000" wrap="none" anchor="ctr"/>
            <a:lstStyle/>
            <a:p>
              <a:pPr defTabSz="914448"/>
              <a:endParaRPr lang="en-US" sz="1833" dirty="0">
                <a:gradFill>
                  <a:gsLst>
                    <a:gs pos="100000">
                      <a:schemeClr val="bg1"/>
                    </a:gs>
                    <a:gs pos="0">
                      <a:schemeClr val="bg1"/>
                    </a:gs>
                  </a:gsLst>
                  <a:lin ang="5400000" scaled="0"/>
                </a:gradFill>
              </a:endParaRPr>
            </a:p>
          </p:txBody>
        </p:sp>
        <p:sp>
          <p:nvSpPr>
            <p:cNvPr id="12" name="Text Box 12"/>
            <p:cNvSpPr txBox="1">
              <a:spLocks noChangeArrowheads="1"/>
            </p:cNvSpPr>
            <p:nvPr/>
          </p:nvSpPr>
          <p:spPr bwMode="auto">
            <a:xfrm>
              <a:off x="7522713" y="3441171"/>
              <a:ext cx="2057400" cy="1253093"/>
            </a:xfrm>
            <a:prstGeom prst="rect">
              <a:avLst/>
            </a:prstGeom>
            <a:grpFill/>
            <a:ln w="9525">
              <a:noFill/>
              <a:miter lim="800000"/>
              <a:headEnd/>
              <a:tailEnd/>
            </a:ln>
          </p:spPr>
          <p:txBody>
            <a:bodyPr wrap="square">
              <a:spAutoFit/>
            </a:bodyPr>
            <a:lstStyle/>
            <a:p>
              <a:pPr algn="ctr" defTabSz="914448"/>
              <a:r>
                <a:rPr lang="en-US" sz="1833" spc="-51" dirty="0">
                  <a:gradFill>
                    <a:gsLst>
                      <a:gs pos="100000">
                        <a:schemeClr val="bg1"/>
                      </a:gs>
                      <a:gs pos="0">
                        <a:schemeClr val="bg1"/>
                      </a:gs>
                    </a:gsLst>
                    <a:lin ang="5400000" scaled="0"/>
                  </a:gradFill>
                </a:rPr>
                <a:t>Flexible Infrastructure</a:t>
              </a:r>
            </a:p>
          </p:txBody>
        </p:sp>
      </p:grpSp>
      <p:grpSp>
        <p:nvGrpSpPr>
          <p:cNvPr id="13" name="Group 12"/>
          <p:cNvGrpSpPr/>
          <p:nvPr/>
        </p:nvGrpSpPr>
        <p:grpSpPr>
          <a:xfrm>
            <a:off x="7166548" y="1214606"/>
            <a:ext cx="1968500" cy="877805"/>
            <a:chOff x="9785587" y="3198284"/>
            <a:chExt cx="2362200" cy="1675607"/>
          </a:xfrm>
          <a:solidFill>
            <a:schemeClr val="accent1"/>
          </a:solidFill>
        </p:grpSpPr>
        <p:sp>
          <p:nvSpPr>
            <p:cNvPr id="14" name="Rectangle 13"/>
            <p:cNvSpPr>
              <a:spLocks noChangeArrowheads="1"/>
            </p:cNvSpPr>
            <p:nvPr/>
          </p:nvSpPr>
          <p:spPr bwMode="auto">
            <a:xfrm rot="10800000">
              <a:off x="9785587" y="3198284"/>
              <a:ext cx="2362200" cy="1675607"/>
            </a:xfrm>
            <a:prstGeom prst="rect">
              <a:avLst/>
            </a:prstGeom>
            <a:grpFill/>
            <a:ln w="9525">
              <a:noFill/>
              <a:miter lim="800000"/>
              <a:headEnd/>
              <a:tailEnd/>
            </a:ln>
          </p:spPr>
          <p:txBody>
            <a:bodyPr rot="10800000" wrap="none" anchor="ctr"/>
            <a:lstStyle/>
            <a:p>
              <a:pPr defTabSz="914448"/>
              <a:endParaRPr lang="en-US" sz="1833" dirty="0">
                <a:gradFill>
                  <a:gsLst>
                    <a:gs pos="100000">
                      <a:schemeClr val="bg1"/>
                    </a:gs>
                    <a:gs pos="0">
                      <a:schemeClr val="bg1"/>
                    </a:gs>
                  </a:gsLst>
                  <a:lin ang="5400000" scaled="0"/>
                </a:gradFill>
              </a:endParaRPr>
            </a:p>
          </p:txBody>
        </p:sp>
        <p:sp>
          <p:nvSpPr>
            <p:cNvPr id="15" name="Text Box 13"/>
            <p:cNvSpPr txBox="1">
              <a:spLocks noChangeArrowheads="1"/>
            </p:cNvSpPr>
            <p:nvPr/>
          </p:nvSpPr>
          <p:spPr bwMode="auto">
            <a:xfrm>
              <a:off x="9934825" y="3441171"/>
              <a:ext cx="2157352" cy="1253094"/>
            </a:xfrm>
            <a:prstGeom prst="rect">
              <a:avLst/>
            </a:prstGeom>
            <a:grpFill/>
            <a:ln w="9525">
              <a:noFill/>
              <a:miter lim="800000"/>
              <a:headEnd/>
              <a:tailEnd/>
            </a:ln>
          </p:spPr>
          <p:txBody>
            <a:bodyPr wrap="square">
              <a:spAutoFit/>
            </a:bodyPr>
            <a:lstStyle/>
            <a:p>
              <a:pPr algn="ctr" defTabSz="914448"/>
              <a:r>
                <a:rPr lang="en-US" sz="1833" spc="-51" dirty="0">
                  <a:gradFill>
                    <a:gsLst>
                      <a:gs pos="100000">
                        <a:schemeClr val="bg1"/>
                      </a:gs>
                      <a:gs pos="0">
                        <a:schemeClr val="bg1"/>
                      </a:gs>
                    </a:gsLst>
                    <a:lin ang="5400000" scaled="0"/>
                  </a:gradFill>
                </a:rPr>
                <a:t>High </a:t>
              </a:r>
              <a:r>
                <a:rPr lang="en-US" sz="1833" spc="-51" dirty="0" smtClean="0">
                  <a:gradFill>
                    <a:gsLst>
                      <a:gs pos="100000">
                        <a:schemeClr val="bg1"/>
                      </a:gs>
                      <a:gs pos="0">
                        <a:schemeClr val="bg1"/>
                      </a:gs>
                    </a:gsLst>
                    <a:lin ang="5400000" scaled="0"/>
                  </a:gradFill>
                </a:rPr>
                <a:t>Availability </a:t>
              </a:r>
              <a:r>
                <a:rPr lang="en-US" sz="1833" spc="-51" dirty="0">
                  <a:gradFill>
                    <a:gsLst>
                      <a:gs pos="100000">
                        <a:schemeClr val="bg1"/>
                      </a:gs>
                      <a:gs pos="0">
                        <a:schemeClr val="bg1"/>
                      </a:gs>
                    </a:gsLst>
                    <a:lin ang="5400000" scaled="0"/>
                  </a:gradFill>
                </a:rPr>
                <a:t>&amp; Resiliency</a:t>
              </a:r>
            </a:p>
          </p:txBody>
        </p:sp>
      </p:grpSp>
      <p:grpSp>
        <p:nvGrpSpPr>
          <p:cNvPr id="16" name="Group 5"/>
          <p:cNvGrpSpPr>
            <a:grpSpLocks/>
          </p:cNvGrpSpPr>
          <p:nvPr/>
        </p:nvGrpSpPr>
        <p:grpSpPr bwMode="auto">
          <a:xfrm>
            <a:off x="9206857" y="1215048"/>
            <a:ext cx="1968500" cy="877390"/>
            <a:chOff x="528" y="2148"/>
            <a:chExt cx="1488" cy="1055"/>
          </a:xfrm>
          <a:solidFill>
            <a:schemeClr val="accent1"/>
          </a:solidFill>
        </p:grpSpPr>
        <p:sp>
          <p:nvSpPr>
            <p:cNvPr id="17" name="Rectangle 20"/>
            <p:cNvSpPr>
              <a:spLocks noChangeArrowheads="1"/>
            </p:cNvSpPr>
            <p:nvPr/>
          </p:nvSpPr>
          <p:spPr bwMode="auto">
            <a:xfrm rot="10800000">
              <a:off x="528" y="2148"/>
              <a:ext cx="1488" cy="1055"/>
            </a:xfrm>
            <a:prstGeom prst="rect">
              <a:avLst/>
            </a:prstGeom>
            <a:grpFill/>
            <a:ln w="9525">
              <a:noFill/>
              <a:miter lim="800000"/>
              <a:headEnd/>
              <a:tailEnd/>
            </a:ln>
          </p:spPr>
          <p:txBody>
            <a:bodyPr rot="10800000" wrap="none" anchor="ctr"/>
            <a:lstStyle/>
            <a:p>
              <a:pPr defTabSz="914448"/>
              <a:endParaRPr lang="en-US" sz="1833" dirty="0">
                <a:gradFill>
                  <a:gsLst>
                    <a:gs pos="100000">
                      <a:schemeClr val="bg1"/>
                    </a:gs>
                    <a:gs pos="0">
                      <a:schemeClr val="bg1"/>
                    </a:gs>
                  </a:gsLst>
                  <a:lin ang="5400000" scaled="0"/>
                </a:gradFill>
              </a:endParaRPr>
            </a:p>
          </p:txBody>
        </p:sp>
        <p:sp>
          <p:nvSpPr>
            <p:cNvPr id="18" name="Text Box 10"/>
            <p:cNvSpPr txBox="1">
              <a:spLocks noChangeArrowheads="1"/>
            </p:cNvSpPr>
            <p:nvPr/>
          </p:nvSpPr>
          <p:spPr bwMode="auto">
            <a:xfrm>
              <a:off x="647" y="2308"/>
              <a:ext cx="1242" cy="789"/>
            </a:xfrm>
            <a:prstGeom prst="rect">
              <a:avLst/>
            </a:prstGeom>
            <a:grpFill/>
            <a:ln w="9525">
              <a:noFill/>
              <a:miter lim="800000"/>
              <a:headEnd/>
              <a:tailEnd/>
            </a:ln>
          </p:spPr>
          <p:txBody>
            <a:bodyPr>
              <a:spAutoFit/>
            </a:bodyPr>
            <a:lstStyle/>
            <a:p>
              <a:pPr algn="ctr" defTabSz="914448"/>
              <a:r>
                <a:rPr lang="en-US" sz="1833" spc="-51" dirty="0" smtClean="0">
                  <a:gradFill>
                    <a:gsLst>
                      <a:gs pos="100000">
                        <a:schemeClr val="bg1"/>
                      </a:gs>
                      <a:gs pos="0">
                        <a:schemeClr val="bg1"/>
                      </a:gs>
                    </a:gsLst>
                    <a:lin ang="5400000" scaled="0"/>
                  </a:gradFill>
                </a:rPr>
                <a:t>Virtualization</a:t>
              </a:r>
              <a:br>
                <a:rPr lang="en-US" sz="1833" spc="-51" dirty="0" smtClean="0">
                  <a:gradFill>
                    <a:gsLst>
                      <a:gs pos="100000">
                        <a:schemeClr val="bg1"/>
                      </a:gs>
                      <a:gs pos="0">
                        <a:schemeClr val="bg1"/>
                      </a:gs>
                    </a:gsLst>
                    <a:lin ang="5400000" scaled="0"/>
                  </a:gradFill>
                </a:rPr>
              </a:br>
              <a:r>
                <a:rPr lang="en-US" sz="1833" spc="-51" dirty="0" smtClean="0">
                  <a:gradFill>
                    <a:gsLst>
                      <a:gs pos="100000">
                        <a:schemeClr val="bg1"/>
                      </a:gs>
                      <a:gs pos="0">
                        <a:schemeClr val="bg1"/>
                      </a:gs>
                    </a:gsLst>
                    <a:lin ang="5400000" scaled="0"/>
                  </a:gradFill>
                </a:rPr>
                <a:t>Innovation</a:t>
              </a:r>
              <a:endParaRPr lang="en-US" sz="1833" spc="-51" dirty="0">
                <a:gradFill>
                  <a:gsLst>
                    <a:gs pos="100000">
                      <a:schemeClr val="bg1"/>
                    </a:gs>
                    <a:gs pos="0">
                      <a:schemeClr val="bg1"/>
                    </a:gs>
                  </a:gsLst>
                  <a:lin ang="5400000" scaled="0"/>
                </a:gradFill>
              </a:endParaRPr>
            </a:p>
          </p:txBody>
        </p:sp>
      </p:grpSp>
      <p:grpSp>
        <p:nvGrpSpPr>
          <p:cNvPr id="19" name="Group 5"/>
          <p:cNvGrpSpPr>
            <a:grpSpLocks/>
          </p:cNvGrpSpPr>
          <p:nvPr/>
        </p:nvGrpSpPr>
        <p:grpSpPr bwMode="auto">
          <a:xfrm>
            <a:off x="1080735" y="2115420"/>
            <a:ext cx="1968500" cy="346295"/>
            <a:chOff x="528" y="2159"/>
            <a:chExt cx="1488" cy="1055"/>
          </a:xfrm>
          <a:solidFill>
            <a:schemeClr val="accent1"/>
          </a:solidFill>
        </p:grpSpPr>
        <p:sp>
          <p:nvSpPr>
            <p:cNvPr id="20"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21"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Massive Scale</a:t>
              </a:r>
              <a:endParaRPr lang="en-US" sz="1200" spc="-51" dirty="0">
                <a:gradFill>
                  <a:gsLst>
                    <a:gs pos="100000">
                      <a:schemeClr val="bg1"/>
                    </a:gs>
                    <a:gs pos="0">
                      <a:schemeClr val="bg1"/>
                    </a:gs>
                  </a:gsLst>
                  <a:lin ang="5400000" scaled="0"/>
                </a:gradFill>
              </a:endParaRPr>
            </a:p>
          </p:txBody>
        </p:sp>
      </p:grpSp>
      <p:grpSp>
        <p:nvGrpSpPr>
          <p:cNvPr id="34" name="Group 5"/>
          <p:cNvGrpSpPr>
            <a:grpSpLocks/>
          </p:cNvGrpSpPr>
          <p:nvPr/>
        </p:nvGrpSpPr>
        <p:grpSpPr bwMode="auto">
          <a:xfrm>
            <a:off x="1075443" y="2484476"/>
            <a:ext cx="1968500" cy="346295"/>
            <a:chOff x="528" y="2159"/>
            <a:chExt cx="1488" cy="1055"/>
          </a:xfrm>
          <a:solidFill>
            <a:schemeClr val="accent1"/>
          </a:solidFill>
        </p:grpSpPr>
        <p:sp>
          <p:nvSpPr>
            <p:cNvPr id="35"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36"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Virtual NUMA</a:t>
              </a:r>
              <a:endParaRPr lang="en-US" sz="1200" spc="-51" dirty="0">
                <a:gradFill>
                  <a:gsLst>
                    <a:gs pos="100000">
                      <a:schemeClr val="bg1"/>
                    </a:gs>
                    <a:gs pos="0">
                      <a:schemeClr val="bg1"/>
                    </a:gs>
                  </a:gsLst>
                  <a:lin ang="5400000" scaled="0"/>
                </a:gradFill>
              </a:endParaRPr>
            </a:p>
          </p:txBody>
        </p:sp>
      </p:grpSp>
      <p:grpSp>
        <p:nvGrpSpPr>
          <p:cNvPr id="37" name="Group 5"/>
          <p:cNvGrpSpPr>
            <a:grpSpLocks/>
          </p:cNvGrpSpPr>
          <p:nvPr/>
        </p:nvGrpSpPr>
        <p:grpSpPr bwMode="auto">
          <a:xfrm>
            <a:off x="1075443" y="2853532"/>
            <a:ext cx="1968500" cy="346295"/>
            <a:chOff x="528" y="2159"/>
            <a:chExt cx="1488" cy="1055"/>
          </a:xfrm>
          <a:solidFill>
            <a:schemeClr val="accent1"/>
          </a:solidFill>
        </p:grpSpPr>
        <p:sp>
          <p:nvSpPr>
            <p:cNvPr id="38"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39"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a:gradFill>
                    <a:gsLst>
                      <a:gs pos="100000">
                        <a:schemeClr val="bg1"/>
                      </a:gs>
                      <a:gs pos="0">
                        <a:schemeClr val="bg1"/>
                      </a:gs>
                    </a:gsLst>
                    <a:lin ang="5400000" scaled="0"/>
                  </a:gradFill>
                </a:rPr>
                <a:t>64TB VHDX File Format</a:t>
              </a:r>
            </a:p>
          </p:txBody>
        </p:sp>
      </p:grpSp>
      <p:grpSp>
        <p:nvGrpSpPr>
          <p:cNvPr id="40" name="Group 5"/>
          <p:cNvGrpSpPr>
            <a:grpSpLocks/>
          </p:cNvGrpSpPr>
          <p:nvPr/>
        </p:nvGrpSpPr>
        <p:grpSpPr bwMode="auto">
          <a:xfrm>
            <a:off x="1075443" y="3222588"/>
            <a:ext cx="1968500" cy="346295"/>
            <a:chOff x="528" y="2159"/>
            <a:chExt cx="1488" cy="1055"/>
          </a:xfrm>
          <a:solidFill>
            <a:schemeClr val="accent3"/>
          </a:solidFill>
        </p:grpSpPr>
        <p:sp>
          <p:nvSpPr>
            <p:cNvPr id="41"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42"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Online VHDX Resize</a:t>
              </a:r>
              <a:endParaRPr lang="en-US" sz="1200" b="1" spc="-51" dirty="0">
                <a:gradFill>
                  <a:gsLst>
                    <a:gs pos="100000">
                      <a:schemeClr val="bg1"/>
                    </a:gs>
                    <a:gs pos="0">
                      <a:schemeClr val="bg1"/>
                    </a:gs>
                  </a:gsLst>
                  <a:lin ang="5400000" scaled="0"/>
                </a:gradFill>
              </a:endParaRPr>
            </a:p>
          </p:txBody>
        </p:sp>
      </p:grpSp>
      <p:grpSp>
        <p:nvGrpSpPr>
          <p:cNvPr id="43" name="Group 5"/>
          <p:cNvGrpSpPr>
            <a:grpSpLocks/>
          </p:cNvGrpSpPr>
          <p:nvPr/>
        </p:nvGrpSpPr>
        <p:grpSpPr bwMode="auto">
          <a:xfrm>
            <a:off x="1074527" y="3591644"/>
            <a:ext cx="1968500" cy="346295"/>
            <a:chOff x="528" y="2159"/>
            <a:chExt cx="1488" cy="1055"/>
          </a:xfrm>
          <a:solidFill>
            <a:schemeClr val="accent1"/>
          </a:solidFill>
        </p:grpSpPr>
        <p:sp>
          <p:nvSpPr>
            <p:cNvPr id="44"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45"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Offloaded Data Transfer</a:t>
              </a:r>
              <a:endParaRPr lang="en-US" sz="1200" spc="-51" dirty="0">
                <a:gradFill>
                  <a:gsLst>
                    <a:gs pos="100000">
                      <a:schemeClr val="bg1"/>
                    </a:gs>
                    <a:gs pos="0">
                      <a:schemeClr val="bg1"/>
                    </a:gs>
                  </a:gsLst>
                  <a:lin ang="5400000" scaled="0"/>
                </a:gradFill>
              </a:endParaRPr>
            </a:p>
          </p:txBody>
        </p:sp>
      </p:grpSp>
      <p:grpSp>
        <p:nvGrpSpPr>
          <p:cNvPr id="46" name="Group 5"/>
          <p:cNvGrpSpPr>
            <a:grpSpLocks/>
          </p:cNvGrpSpPr>
          <p:nvPr/>
        </p:nvGrpSpPr>
        <p:grpSpPr bwMode="auto">
          <a:xfrm>
            <a:off x="1074527" y="3960700"/>
            <a:ext cx="1968500" cy="346295"/>
            <a:chOff x="528" y="2159"/>
            <a:chExt cx="1488" cy="1055"/>
          </a:xfrm>
          <a:solidFill>
            <a:schemeClr val="accent1"/>
          </a:solidFill>
        </p:grpSpPr>
        <p:sp>
          <p:nvSpPr>
            <p:cNvPr id="47"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48"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Virtual Fiber Channel</a:t>
              </a:r>
              <a:endParaRPr lang="en-US" sz="1200" spc="-51" dirty="0">
                <a:gradFill>
                  <a:gsLst>
                    <a:gs pos="100000">
                      <a:schemeClr val="bg1"/>
                    </a:gs>
                    <a:gs pos="0">
                      <a:schemeClr val="bg1"/>
                    </a:gs>
                  </a:gsLst>
                  <a:lin ang="5400000" scaled="0"/>
                </a:gradFill>
              </a:endParaRPr>
            </a:p>
          </p:txBody>
        </p:sp>
      </p:grpSp>
      <p:grpSp>
        <p:nvGrpSpPr>
          <p:cNvPr id="49" name="Group 5"/>
          <p:cNvGrpSpPr>
            <a:grpSpLocks/>
          </p:cNvGrpSpPr>
          <p:nvPr/>
        </p:nvGrpSpPr>
        <p:grpSpPr bwMode="auto">
          <a:xfrm>
            <a:off x="1074527" y="4329756"/>
            <a:ext cx="1968500" cy="346295"/>
            <a:chOff x="528" y="2159"/>
            <a:chExt cx="1488" cy="1055"/>
          </a:xfrm>
          <a:solidFill>
            <a:schemeClr val="accent3"/>
          </a:solidFill>
        </p:grpSpPr>
        <p:sp>
          <p:nvSpPr>
            <p:cNvPr id="50"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51"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vRSS &amp; DVMQ</a:t>
              </a:r>
              <a:endParaRPr lang="en-US" sz="1200" b="1" spc="-51" dirty="0">
                <a:gradFill>
                  <a:gsLst>
                    <a:gs pos="100000">
                      <a:schemeClr val="bg1"/>
                    </a:gs>
                    <a:gs pos="0">
                      <a:schemeClr val="bg1"/>
                    </a:gs>
                  </a:gsLst>
                  <a:lin ang="5400000" scaled="0"/>
                </a:gradFill>
              </a:endParaRPr>
            </a:p>
          </p:txBody>
        </p:sp>
      </p:grpSp>
      <p:grpSp>
        <p:nvGrpSpPr>
          <p:cNvPr id="52" name="Group 5"/>
          <p:cNvGrpSpPr>
            <a:grpSpLocks/>
          </p:cNvGrpSpPr>
          <p:nvPr/>
        </p:nvGrpSpPr>
        <p:grpSpPr bwMode="auto">
          <a:xfrm>
            <a:off x="1074527" y="5067868"/>
            <a:ext cx="1968500" cy="346295"/>
            <a:chOff x="528" y="2159"/>
            <a:chExt cx="1488" cy="1055"/>
          </a:xfrm>
          <a:solidFill>
            <a:schemeClr val="accent1"/>
          </a:solidFill>
        </p:grpSpPr>
        <p:sp>
          <p:nvSpPr>
            <p:cNvPr id="53"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54"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Dynamic Memory</a:t>
              </a:r>
              <a:endParaRPr lang="en-US" sz="1200" spc="-51" dirty="0">
                <a:gradFill>
                  <a:gsLst>
                    <a:gs pos="100000">
                      <a:schemeClr val="bg1"/>
                    </a:gs>
                    <a:gs pos="0">
                      <a:schemeClr val="bg1"/>
                    </a:gs>
                  </a:gsLst>
                  <a:lin ang="5400000" scaled="0"/>
                </a:gradFill>
              </a:endParaRPr>
            </a:p>
          </p:txBody>
        </p:sp>
      </p:grpSp>
      <p:grpSp>
        <p:nvGrpSpPr>
          <p:cNvPr id="55" name="Group 5"/>
          <p:cNvGrpSpPr>
            <a:grpSpLocks/>
          </p:cNvGrpSpPr>
          <p:nvPr/>
        </p:nvGrpSpPr>
        <p:grpSpPr bwMode="auto">
          <a:xfrm>
            <a:off x="1074527" y="5436924"/>
            <a:ext cx="1968500" cy="346295"/>
            <a:chOff x="528" y="2159"/>
            <a:chExt cx="1488" cy="1055"/>
          </a:xfrm>
          <a:solidFill>
            <a:schemeClr val="accent3"/>
          </a:solidFill>
        </p:grpSpPr>
        <p:sp>
          <p:nvSpPr>
            <p:cNvPr id="5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57"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Resource Metering</a:t>
              </a:r>
              <a:endParaRPr lang="en-US" sz="1200" b="1" spc="-51" dirty="0">
                <a:gradFill>
                  <a:gsLst>
                    <a:gs pos="100000">
                      <a:schemeClr val="bg1"/>
                    </a:gs>
                    <a:gs pos="0">
                      <a:schemeClr val="bg1"/>
                    </a:gs>
                  </a:gsLst>
                  <a:lin ang="5400000" scaled="0"/>
                </a:gradFill>
              </a:endParaRPr>
            </a:p>
          </p:txBody>
        </p:sp>
      </p:grpSp>
      <p:grpSp>
        <p:nvGrpSpPr>
          <p:cNvPr id="58" name="Group 5"/>
          <p:cNvGrpSpPr>
            <a:grpSpLocks/>
          </p:cNvGrpSpPr>
          <p:nvPr/>
        </p:nvGrpSpPr>
        <p:grpSpPr bwMode="auto">
          <a:xfrm>
            <a:off x="1074527" y="5805980"/>
            <a:ext cx="1968500" cy="346295"/>
            <a:chOff x="528" y="2159"/>
            <a:chExt cx="1488" cy="1055"/>
          </a:xfrm>
          <a:solidFill>
            <a:schemeClr val="accent1"/>
          </a:solidFill>
        </p:grpSpPr>
        <p:sp>
          <p:nvSpPr>
            <p:cNvPr id="59"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60"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Network QoS</a:t>
              </a:r>
              <a:endParaRPr lang="en-US" sz="1200" spc="-51" dirty="0">
                <a:gradFill>
                  <a:gsLst>
                    <a:gs pos="100000">
                      <a:schemeClr val="bg1"/>
                    </a:gs>
                    <a:gs pos="0">
                      <a:schemeClr val="bg1"/>
                    </a:gs>
                  </a:gsLst>
                  <a:lin ang="5400000" scaled="0"/>
                </a:gradFill>
              </a:endParaRPr>
            </a:p>
          </p:txBody>
        </p:sp>
      </p:grpSp>
      <p:grpSp>
        <p:nvGrpSpPr>
          <p:cNvPr id="61" name="Group 5"/>
          <p:cNvGrpSpPr>
            <a:grpSpLocks/>
          </p:cNvGrpSpPr>
          <p:nvPr/>
        </p:nvGrpSpPr>
        <p:grpSpPr bwMode="auto">
          <a:xfrm>
            <a:off x="1074527" y="6175036"/>
            <a:ext cx="1968500" cy="346295"/>
            <a:chOff x="528" y="2159"/>
            <a:chExt cx="1488" cy="1055"/>
          </a:xfrm>
          <a:solidFill>
            <a:schemeClr val="accent3"/>
          </a:solidFill>
        </p:grpSpPr>
        <p:sp>
          <p:nvSpPr>
            <p:cNvPr id="62"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63"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Storage QoS</a:t>
              </a:r>
              <a:endParaRPr lang="en-US" sz="1200" b="1" spc="-51" dirty="0">
                <a:gradFill>
                  <a:gsLst>
                    <a:gs pos="100000">
                      <a:schemeClr val="bg1"/>
                    </a:gs>
                    <a:gs pos="0">
                      <a:schemeClr val="bg1"/>
                    </a:gs>
                  </a:gsLst>
                  <a:lin ang="5400000" scaled="0"/>
                </a:gradFill>
              </a:endParaRPr>
            </a:p>
          </p:txBody>
        </p:sp>
      </p:grpSp>
      <p:grpSp>
        <p:nvGrpSpPr>
          <p:cNvPr id="64" name="Group 5"/>
          <p:cNvGrpSpPr>
            <a:grpSpLocks/>
          </p:cNvGrpSpPr>
          <p:nvPr/>
        </p:nvGrpSpPr>
        <p:grpSpPr bwMode="auto">
          <a:xfrm>
            <a:off x="1074527" y="4698812"/>
            <a:ext cx="1968500" cy="346295"/>
            <a:chOff x="528" y="2159"/>
            <a:chExt cx="1488" cy="1055"/>
          </a:xfrm>
          <a:solidFill>
            <a:schemeClr val="accent1"/>
          </a:solidFill>
        </p:grpSpPr>
        <p:sp>
          <p:nvSpPr>
            <p:cNvPr id="65"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66"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SR-IOV</a:t>
              </a:r>
              <a:endParaRPr lang="en-US" sz="1200" spc="-51" dirty="0">
                <a:gradFill>
                  <a:gsLst>
                    <a:gs pos="100000">
                      <a:schemeClr val="bg1"/>
                    </a:gs>
                    <a:gs pos="0">
                      <a:schemeClr val="bg1"/>
                    </a:gs>
                  </a:gsLst>
                  <a:lin ang="5400000" scaled="0"/>
                </a:gradFill>
              </a:endParaRPr>
            </a:p>
          </p:txBody>
        </p:sp>
      </p:grpSp>
      <p:grpSp>
        <p:nvGrpSpPr>
          <p:cNvPr id="67" name="Group 5"/>
          <p:cNvGrpSpPr>
            <a:grpSpLocks/>
          </p:cNvGrpSpPr>
          <p:nvPr/>
        </p:nvGrpSpPr>
        <p:grpSpPr bwMode="auto">
          <a:xfrm>
            <a:off x="3109340" y="2116791"/>
            <a:ext cx="1968500" cy="346295"/>
            <a:chOff x="528" y="2159"/>
            <a:chExt cx="1488" cy="1055"/>
          </a:xfrm>
          <a:solidFill>
            <a:schemeClr val="accent3"/>
          </a:solidFill>
        </p:grpSpPr>
        <p:sp>
          <p:nvSpPr>
            <p:cNvPr id="68"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69"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Extensible Switch</a:t>
              </a:r>
              <a:endParaRPr lang="en-US" sz="1200" b="1" spc="-51" dirty="0">
                <a:gradFill>
                  <a:gsLst>
                    <a:gs pos="100000">
                      <a:schemeClr val="bg1"/>
                    </a:gs>
                    <a:gs pos="0">
                      <a:schemeClr val="bg1"/>
                    </a:gs>
                  </a:gsLst>
                  <a:lin ang="5400000" scaled="0"/>
                </a:gradFill>
              </a:endParaRPr>
            </a:p>
          </p:txBody>
        </p:sp>
      </p:grpSp>
      <p:grpSp>
        <p:nvGrpSpPr>
          <p:cNvPr id="70" name="Group 5"/>
          <p:cNvGrpSpPr>
            <a:grpSpLocks/>
          </p:cNvGrpSpPr>
          <p:nvPr/>
        </p:nvGrpSpPr>
        <p:grpSpPr bwMode="auto">
          <a:xfrm>
            <a:off x="3104048" y="2485847"/>
            <a:ext cx="1968500" cy="346295"/>
            <a:chOff x="528" y="2159"/>
            <a:chExt cx="1488" cy="1055"/>
          </a:xfrm>
          <a:solidFill>
            <a:schemeClr val="accent1"/>
          </a:solidFill>
        </p:grpSpPr>
        <p:sp>
          <p:nvSpPr>
            <p:cNvPr id="71"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72"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ARP/ND Protection</a:t>
              </a:r>
              <a:endParaRPr lang="en-US" sz="1200" spc="-51" dirty="0">
                <a:gradFill>
                  <a:gsLst>
                    <a:gs pos="100000">
                      <a:schemeClr val="bg1"/>
                    </a:gs>
                    <a:gs pos="0">
                      <a:schemeClr val="bg1"/>
                    </a:gs>
                  </a:gsLst>
                  <a:lin ang="5400000" scaled="0"/>
                </a:gradFill>
              </a:endParaRPr>
            </a:p>
          </p:txBody>
        </p:sp>
      </p:grpSp>
      <p:grpSp>
        <p:nvGrpSpPr>
          <p:cNvPr id="73" name="Group 5"/>
          <p:cNvGrpSpPr>
            <a:grpSpLocks/>
          </p:cNvGrpSpPr>
          <p:nvPr/>
        </p:nvGrpSpPr>
        <p:grpSpPr bwMode="auto">
          <a:xfrm>
            <a:off x="3104048" y="2854903"/>
            <a:ext cx="1968500" cy="346295"/>
            <a:chOff x="528" y="2159"/>
            <a:chExt cx="1488" cy="1055"/>
          </a:xfrm>
          <a:solidFill>
            <a:schemeClr val="accent1"/>
          </a:solidFill>
        </p:grpSpPr>
        <p:sp>
          <p:nvSpPr>
            <p:cNvPr id="74"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75"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Virtual Port ACLs</a:t>
              </a:r>
              <a:endParaRPr lang="en-US" sz="1200" spc="-51" dirty="0">
                <a:gradFill>
                  <a:gsLst>
                    <a:gs pos="100000">
                      <a:schemeClr val="bg1"/>
                    </a:gs>
                    <a:gs pos="0">
                      <a:schemeClr val="bg1"/>
                    </a:gs>
                  </a:gsLst>
                  <a:lin ang="5400000" scaled="0"/>
                </a:gradFill>
              </a:endParaRPr>
            </a:p>
          </p:txBody>
        </p:sp>
      </p:grpSp>
      <p:grpSp>
        <p:nvGrpSpPr>
          <p:cNvPr id="76" name="Group 5"/>
          <p:cNvGrpSpPr>
            <a:grpSpLocks/>
          </p:cNvGrpSpPr>
          <p:nvPr/>
        </p:nvGrpSpPr>
        <p:grpSpPr bwMode="auto">
          <a:xfrm>
            <a:off x="3104048" y="3223959"/>
            <a:ext cx="1968500" cy="346295"/>
            <a:chOff x="528" y="2159"/>
            <a:chExt cx="1488" cy="1055"/>
          </a:xfrm>
          <a:solidFill>
            <a:schemeClr val="accent1"/>
          </a:solidFill>
        </p:grpSpPr>
        <p:sp>
          <p:nvSpPr>
            <p:cNvPr id="77"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78"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Trunk Mode to VMs</a:t>
              </a:r>
              <a:endParaRPr lang="en-US" sz="1200" spc="-51" dirty="0">
                <a:gradFill>
                  <a:gsLst>
                    <a:gs pos="100000">
                      <a:schemeClr val="bg1"/>
                    </a:gs>
                    <a:gs pos="0">
                      <a:schemeClr val="bg1"/>
                    </a:gs>
                  </a:gsLst>
                  <a:lin ang="5400000" scaled="0"/>
                </a:gradFill>
              </a:endParaRPr>
            </a:p>
          </p:txBody>
        </p:sp>
      </p:grpSp>
      <p:grpSp>
        <p:nvGrpSpPr>
          <p:cNvPr id="79" name="Group 5"/>
          <p:cNvGrpSpPr>
            <a:grpSpLocks/>
          </p:cNvGrpSpPr>
          <p:nvPr/>
        </p:nvGrpSpPr>
        <p:grpSpPr bwMode="auto">
          <a:xfrm>
            <a:off x="3103132" y="3593015"/>
            <a:ext cx="1968500" cy="346295"/>
            <a:chOff x="528" y="2159"/>
            <a:chExt cx="1488" cy="1055"/>
          </a:xfrm>
          <a:solidFill>
            <a:schemeClr val="accent1"/>
          </a:solidFill>
        </p:grpSpPr>
        <p:sp>
          <p:nvSpPr>
            <p:cNvPr id="80"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81"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Network Traffic Monitoring</a:t>
              </a:r>
              <a:endParaRPr lang="en-US" sz="1200" spc="-51" dirty="0">
                <a:gradFill>
                  <a:gsLst>
                    <a:gs pos="100000">
                      <a:schemeClr val="bg1"/>
                    </a:gs>
                    <a:gs pos="0">
                      <a:schemeClr val="bg1"/>
                    </a:gs>
                  </a:gsLst>
                  <a:lin ang="5400000" scaled="0"/>
                </a:gradFill>
              </a:endParaRPr>
            </a:p>
          </p:txBody>
        </p:sp>
      </p:grpSp>
      <p:grpSp>
        <p:nvGrpSpPr>
          <p:cNvPr id="82" name="Group 5"/>
          <p:cNvGrpSpPr>
            <a:grpSpLocks/>
          </p:cNvGrpSpPr>
          <p:nvPr/>
        </p:nvGrpSpPr>
        <p:grpSpPr bwMode="auto">
          <a:xfrm>
            <a:off x="3103132" y="3962071"/>
            <a:ext cx="1968500" cy="346295"/>
            <a:chOff x="528" y="2159"/>
            <a:chExt cx="1488" cy="1055"/>
          </a:xfrm>
          <a:solidFill>
            <a:schemeClr val="accent1"/>
          </a:solidFill>
        </p:grpSpPr>
        <p:sp>
          <p:nvSpPr>
            <p:cNvPr id="83"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84"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PVLANS</a:t>
              </a:r>
              <a:endParaRPr lang="en-US" sz="1200" spc="-51" dirty="0">
                <a:gradFill>
                  <a:gsLst>
                    <a:gs pos="100000">
                      <a:schemeClr val="bg1"/>
                    </a:gs>
                    <a:gs pos="0">
                      <a:schemeClr val="bg1"/>
                    </a:gs>
                  </a:gsLst>
                  <a:lin ang="5400000" scaled="0"/>
                </a:gradFill>
              </a:endParaRPr>
            </a:p>
          </p:txBody>
        </p:sp>
      </p:grpSp>
      <p:grpSp>
        <p:nvGrpSpPr>
          <p:cNvPr id="85" name="Group 5"/>
          <p:cNvGrpSpPr>
            <a:grpSpLocks/>
          </p:cNvGrpSpPr>
          <p:nvPr/>
        </p:nvGrpSpPr>
        <p:grpSpPr bwMode="auto">
          <a:xfrm>
            <a:off x="3103132" y="4331127"/>
            <a:ext cx="1968500" cy="346295"/>
            <a:chOff x="528" y="2159"/>
            <a:chExt cx="1488" cy="1055"/>
          </a:xfrm>
          <a:solidFill>
            <a:schemeClr val="accent1"/>
          </a:solidFill>
        </p:grpSpPr>
        <p:sp>
          <p:nvSpPr>
            <p:cNvPr id="8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87"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BitLocker Drive Encryption</a:t>
              </a:r>
              <a:endParaRPr lang="en-US" sz="1200" spc="-51" dirty="0">
                <a:gradFill>
                  <a:gsLst>
                    <a:gs pos="100000">
                      <a:schemeClr val="bg1"/>
                    </a:gs>
                    <a:gs pos="0">
                      <a:schemeClr val="bg1"/>
                    </a:gs>
                  </a:gsLst>
                  <a:lin ang="5400000" scaled="0"/>
                </a:gradFill>
              </a:endParaRPr>
            </a:p>
          </p:txBody>
        </p:sp>
      </p:grpSp>
      <p:grpSp>
        <p:nvGrpSpPr>
          <p:cNvPr id="103" name="Group 5"/>
          <p:cNvGrpSpPr>
            <a:grpSpLocks/>
          </p:cNvGrpSpPr>
          <p:nvPr/>
        </p:nvGrpSpPr>
        <p:grpSpPr bwMode="auto">
          <a:xfrm>
            <a:off x="5151454" y="2115421"/>
            <a:ext cx="1968500" cy="346295"/>
            <a:chOff x="528" y="2159"/>
            <a:chExt cx="1488" cy="1055"/>
          </a:xfrm>
          <a:solidFill>
            <a:schemeClr val="accent1"/>
          </a:solidFill>
        </p:grpSpPr>
        <p:sp>
          <p:nvSpPr>
            <p:cNvPr id="104"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05"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Live Migration</a:t>
              </a:r>
              <a:endParaRPr lang="en-US" sz="1200" spc="-51" dirty="0">
                <a:gradFill>
                  <a:gsLst>
                    <a:gs pos="100000">
                      <a:schemeClr val="bg1"/>
                    </a:gs>
                    <a:gs pos="0">
                      <a:schemeClr val="bg1"/>
                    </a:gs>
                  </a:gsLst>
                  <a:lin ang="5400000" scaled="0"/>
                </a:gradFill>
              </a:endParaRPr>
            </a:p>
          </p:txBody>
        </p:sp>
      </p:grpSp>
      <p:grpSp>
        <p:nvGrpSpPr>
          <p:cNvPr id="106" name="Group 5"/>
          <p:cNvGrpSpPr>
            <a:grpSpLocks/>
          </p:cNvGrpSpPr>
          <p:nvPr/>
        </p:nvGrpSpPr>
        <p:grpSpPr bwMode="auto">
          <a:xfrm>
            <a:off x="5146162" y="2484477"/>
            <a:ext cx="1968500" cy="346295"/>
            <a:chOff x="528" y="2159"/>
            <a:chExt cx="1488" cy="1055"/>
          </a:xfrm>
          <a:solidFill>
            <a:schemeClr val="accent3"/>
          </a:solidFill>
        </p:grpSpPr>
        <p:sp>
          <p:nvSpPr>
            <p:cNvPr id="107"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08"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LM with Compression</a:t>
              </a:r>
              <a:endParaRPr lang="en-US" sz="1200" b="1" spc="-51" dirty="0">
                <a:gradFill>
                  <a:gsLst>
                    <a:gs pos="100000">
                      <a:schemeClr val="bg1"/>
                    </a:gs>
                    <a:gs pos="0">
                      <a:schemeClr val="bg1"/>
                    </a:gs>
                  </a:gsLst>
                  <a:lin ang="5400000" scaled="0"/>
                </a:gradFill>
              </a:endParaRPr>
            </a:p>
          </p:txBody>
        </p:sp>
      </p:grpSp>
      <p:grpSp>
        <p:nvGrpSpPr>
          <p:cNvPr id="109" name="Group 5"/>
          <p:cNvGrpSpPr>
            <a:grpSpLocks/>
          </p:cNvGrpSpPr>
          <p:nvPr/>
        </p:nvGrpSpPr>
        <p:grpSpPr bwMode="auto">
          <a:xfrm>
            <a:off x="5146162" y="2853533"/>
            <a:ext cx="1968500" cy="346295"/>
            <a:chOff x="528" y="2159"/>
            <a:chExt cx="1488" cy="1055"/>
          </a:xfrm>
          <a:solidFill>
            <a:schemeClr val="accent3"/>
          </a:solidFill>
        </p:grpSpPr>
        <p:sp>
          <p:nvSpPr>
            <p:cNvPr id="110"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11"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LM over SMB</a:t>
              </a:r>
              <a:endParaRPr lang="en-US" sz="1200" b="1" spc="-51" dirty="0">
                <a:gradFill>
                  <a:gsLst>
                    <a:gs pos="100000">
                      <a:schemeClr val="bg1"/>
                    </a:gs>
                    <a:gs pos="0">
                      <a:schemeClr val="bg1"/>
                    </a:gs>
                  </a:gsLst>
                  <a:lin ang="5400000" scaled="0"/>
                </a:gradFill>
              </a:endParaRPr>
            </a:p>
          </p:txBody>
        </p:sp>
      </p:grpSp>
      <p:grpSp>
        <p:nvGrpSpPr>
          <p:cNvPr id="112" name="Group 5"/>
          <p:cNvGrpSpPr>
            <a:grpSpLocks/>
          </p:cNvGrpSpPr>
          <p:nvPr/>
        </p:nvGrpSpPr>
        <p:grpSpPr bwMode="auto">
          <a:xfrm>
            <a:off x="5146162" y="3222589"/>
            <a:ext cx="1968500" cy="346295"/>
            <a:chOff x="528" y="2159"/>
            <a:chExt cx="1488" cy="1055"/>
          </a:xfrm>
          <a:solidFill>
            <a:schemeClr val="accent1"/>
          </a:solidFill>
        </p:grpSpPr>
        <p:sp>
          <p:nvSpPr>
            <p:cNvPr id="113"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14"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Storage LM</a:t>
              </a:r>
              <a:endParaRPr lang="en-US" sz="1200" spc="-51" dirty="0">
                <a:gradFill>
                  <a:gsLst>
                    <a:gs pos="100000">
                      <a:schemeClr val="bg1"/>
                    </a:gs>
                    <a:gs pos="0">
                      <a:schemeClr val="bg1"/>
                    </a:gs>
                  </a:gsLst>
                  <a:lin ang="5400000" scaled="0"/>
                </a:gradFill>
              </a:endParaRPr>
            </a:p>
          </p:txBody>
        </p:sp>
      </p:grpSp>
      <p:grpSp>
        <p:nvGrpSpPr>
          <p:cNvPr id="115" name="Group 5"/>
          <p:cNvGrpSpPr>
            <a:grpSpLocks/>
          </p:cNvGrpSpPr>
          <p:nvPr/>
        </p:nvGrpSpPr>
        <p:grpSpPr bwMode="auto">
          <a:xfrm>
            <a:off x="5145246" y="3591645"/>
            <a:ext cx="1968500" cy="346295"/>
            <a:chOff x="528" y="2159"/>
            <a:chExt cx="1488" cy="1055"/>
          </a:xfrm>
          <a:solidFill>
            <a:schemeClr val="accent1"/>
          </a:solidFill>
        </p:grpSpPr>
        <p:sp>
          <p:nvSpPr>
            <p:cNvPr id="11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17"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Shared Nothing LM</a:t>
              </a:r>
              <a:endParaRPr lang="en-US" sz="1200" spc="-51" dirty="0">
                <a:gradFill>
                  <a:gsLst>
                    <a:gs pos="100000">
                      <a:schemeClr val="bg1"/>
                    </a:gs>
                    <a:gs pos="0">
                      <a:schemeClr val="bg1"/>
                    </a:gs>
                  </a:gsLst>
                  <a:lin ang="5400000" scaled="0"/>
                </a:gradFill>
              </a:endParaRPr>
            </a:p>
          </p:txBody>
        </p:sp>
      </p:grpSp>
      <p:grpSp>
        <p:nvGrpSpPr>
          <p:cNvPr id="118" name="Group 5"/>
          <p:cNvGrpSpPr>
            <a:grpSpLocks/>
          </p:cNvGrpSpPr>
          <p:nvPr/>
        </p:nvGrpSpPr>
        <p:grpSpPr bwMode="auto">
          <a:xfrm>
            <a:off x="5145246" y="3960701"/>
            <a:ext cx="1968500" cy="346295"/>
            <a:chOff x="528" y="2159"/>
            <a:chExt cx="1488" cy="1055"/>
          </a:xfrm>
          <a:solidFill>
            <a:schemeClr val="accent3"/>
          </a:solidFill>
        </p:grpSpPr>
        <p:sp>
          <p:nvSpPr>
            <p:cNvPr id="119"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20"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VM Live Cloning</a:t>
              </a:r>
              <a:endParaRPr lang="en-US" sz="1200" b="1" spc="-51" dirty="0">
                <a:gradFill>
                  <a:gsLst>
                    <a:gs pos="100000">
                      <a:schemeClr val="bg1"/>
                    </a:gs>
                    <a:gs pos="0">
                      <a:schemeClr val="bg1"/>
                    </a:gs>
                  </a:gsLst>
                  <a:lin ang="5400000" scaled="0"/>
                </a:gradFill>
              </a:endParaRPr>
            </a:p>
          </p:txBody>
        </p:sp>
      </p:grpSp>
      <p:grpSp>
        <p:nvGrpSpPr>
          <p:cNvPr id="121" name="Group 5"/>
          <p:cNvGrpSpPr>
            <a:grpSpLocks/>
          </p:cNvGrpSpPr>
          <p:nvPr/>
        </p:nvGrpSpPr>
        <p:grpSpPr bwMode="auto">
          <a:xfrm>
            <a:off x="5145246" y="4329757"/>
            <a:ext cx="1968500" cy="346295"/>
            <a:chOff x="528" y="2159"/>
            <a:chExt cx="1488" cy="1055"/>
          </a:xfrm>
          <a:solidFill>
            <a:schemeClr val="accent3"/>
          </a:solidFill>
        </p:grpSpPr>
        <p:sp>
          <p:nvSpPr>
            <p:cNvPr id="122"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23"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Enhanced Linux Support</a:t>
              </a:r>
              <a:endParaRPr lang="en-US" sz="1200" b="1" spc="-51" dirty="0">
                <a:gradFill>
                  <a:gsLst>
                    <a:gs pos="100000">
                      <a:schemeClr val="bg1"/>
                    </a:gs>
                    <a:gs pos="0">
                      <a:schemeClr val="bg1"/>
                    </a:gs>
                  </a:gsLst>
                  <a:lin ang="5400000" scaled="0"/>
                </a:gradFill>
              </a:endParaRPr>
            </a:p>
          </p:txBody>
        </p:sp>
      </p:grpSp>
      <p:grpSp>
        <p:nvGrpSpPr>
          <p:cNvPr id="124" name="Group 5"/>
          <p:cNvGrpSpPr>
            <a:grpSpLocks/>
          </p:cNvGrpSpPr>
          <p:nvPr/>
        </p:nvGrpSpPr>
        <p:grpSpPr bwMode="auto">
          <a:xfrm>
            <a:off x="5145246" y="5067869"/>
            <a:ext cx="1968500" cy="346295"/>
            <a:chOff x="528" y="2159"/>
            <a:chExt cx="1488" cy="1055"/>
          </a:xfrm>
          <a:solidFill>
            <a:schemeClr val="accent3"/>
          </a:solidFill>
        </p:grpSpPr>
        <p:sp>
          <p:nvSpPr>
            <p:cNvPr id="125"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26" name="Text Box 10"/>
            <p:cNvSpPr txBox="1">
              <a:spLocks noChangeArrowheads="1"/>
            </p:cNvSpPr>
            <p:nvPr/>
          </p:nvSpPr>
          <p:spPr bwMode="auto">
            <a:xfrm>
              <a:off x="528" y="2308"/>
              <a:ext cx="1488" cy="797"/>
            </a:xfrm>
            <a:prstGeom prst="rect">
              <a:avLst/>
            </a:prstGeom>
            <a:grpFill/>
            <a:ln w="9525">
              <a:noFill/>
              <a:miter lim="800000"/>
              <a:headEnd/>
              <a:tailEnd/>
            </a:ln>
          </p:spPr>
          <p:txBody>
            <a:bodyPr wrap="square">
              <a:spAutoFit/>
            </a:bodyPr>
            <a:lstStyle/>
            <a:p>
              <a:pPr algn="ctr" defTabSz="914448"/>
              <a:r>
                <a:rPr lang="en-US" sz="1100" b="1" spc="-51" dirty="0" smtClean="0">
                  <a:gradFill>
                    <a:gsLst>
                      <a:gs pos="100000">
                        <a:schemeClr val="bg1"/>
                      </a:gs>
                      <a:gs pos="0">
                        <a:schemeClr val="bg1"/>
                      </a:gs>
                    </a:gsLst>
                    <a:lin ang="5400000" scaled="0"/>
                  </a:gradFill>
                </a:rPr>
                <a:t>Multi-Tenant HNV Gateway</a:t>
              </a:r>
              <a:endParaRPr lang="en-US" sz="1100" b="1" spc="-51" dirty="0">
                <a:gradFill>
                  <a:gsLst>
                    <a:gs pos="100000">
                      <a:schemeClr val="bg1"/>
                    </a:gs>
                    <a:gs pos="0">
                      <a:schemeClr val="bg1"/>
                    </a:gs>
                  </a:gsLst>
                  <a:lin ang="5400000" scaled="0"/>
                </a:gradFill>
              </a:endParaRPr>
            </a:p>
          </p:txBody>
        </p:sp>
      </p:grpSp>
      <p:grpSp>
        <p:nvGrpSpPr>
          <p:cNvPr id="136" name="Group 5"/>
          <p:cNvGrpSpPr>
            <a:grpSpLocks/>
          </p:cNvGrpSpPr>
          <p:nvPr/>
        </p:nvGrpSpPr>
        <p:grpSpPr bwMode="auto">
          <a:xfrm>
            <a:off x="5145246" y="4698813"/>
            <a:ext cx="1968500" cy="346295"/>
            <a:chOff x="528" y="2159"/>
            <a:chExt cx="1488" cy="1055"/>
          </a:xfrm>
          <a:solidFill>
            <a:schemeClr val="accent3"/>
          </a:solidFill>
        </p:grpSpPr>
        <p:sp>
          <p:nvSpPr>
            <p:cNvPr id="137"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38"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Network Virtualization</a:t>
              </a:r>
              <a:endParaRPr lang="en-US" sz="1200" b="1" spc="-51" dirty="0">
                <a:gradFill>
                  <a:gsLst>
                    <a:gs pos="100000">
                      <a:schemeClr val="bg1"/>
                    </a:gs>
                    <a:gs pos="0">
                      <a:schemeClr val="bg1"/>
                    </a:gs>
                  </a:gsLst>
                  <a:lin ang="5400000" scaled="0"/>
                </a:gradFill>
              </a:endParaRPr>
            </a:p>
          </p:txBody>
        </p:sp>
      </p:grpSp>
      <p:grpSp>
        <p:nvGrpSpPr>
          <p:cNvPr id="139" name="Group 5"/>
          <p:cNvGrpSpPr>
            <a:grpSpLocks/>
          </p:cNvGrpSpPr>
          <p:nvPr/>
        </p:nvGrpSpPr>
        <p:grpSpPr bwMode="auto">
          <a:xfrm>
            <a:off x="7166548" y="2117445"/>
            <a:ext cx="1968500" cy="346295"/>
            <a:chOff x="528" y="2159"/>
            <a:chExt cx="1488" cy="1055"/>
          </a:xfrm>
          <a:solidFill>
            <a:schemeClr val="accent3"/>
          </a:solidFill>
        </p:grpSpPr>
        <p:sp>
          <p:nvSpPr>
            <p:cNvPr id="140"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41"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NIC Teaming</a:t>
              </a:r>
              <a:endParaRPr lang="en-US" sz="1200" b="1" spc="-51" dirty="0">
                <a:gradFill>
                  <a:gsLst>
                    <a:gs pos="100000">
                      <a:schemeClr val="bg1"/>
                    </a:gs>
                    <a:gs pos="0">
                      <a:schemeClr val="bg1"/>
                    </a:gs>
                  </a:gsLst>
                  <a:lin ang="5400000" scaled="0"/>
                </a:gradFill>
              </a:endParaRPr>
            </a:p>
          </p:txBody>
        </p:sp>
      </p:grpSp>
      <p:grpSp>
        <p:nvGrpSpPr>
          <p:cNvPr id="142" name="Group 5"/>
          <p:cNvGrpSpPr>
            <a:grpSpLocks/>
          </p:cNvGrpSpPr>
          <p:nvPr/>
        </p:nvGrpSpPr>
        <p:grpSpPr bwMode="auto">
          <a:xfrm>
            <a:off x="7161256" y="2486501"/>
            <a:ext cx="1968500" cy="346295"/>
            <a:chOff x="528" y="2159"/>
            <a:chExt cx="1488" cy="1055"/>
          </a:xfrm>
          <a:solidFill>
            <a:schemeClr val="accent3"/>
          </a:solidFill>
        </p:grpSpPr>
        <p:sp>
          <p:nvSpPr>
            <p:cNvPr id="143"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44"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64 Node Failover Clusters</a:t>
              </a:r>
              <a:endParaRPr lang="en-US" sz="1200" b="1" spc="-51" dirty="0">
                <a:gradFill>
                  <a:gsLst>
                    <a:gs pos="100000">
                      <a:schemeClr val="bg1"/>
                    </a:gs>
                    <a:gs pos="0">
                      <a:schemeClr val="bg1"/>
                    </a:gs>
                  </a:gsLst>
                  <a:lin ang="5400000" scaled="0"/>
                </a:gradFill>
              </a:endParaRPr>
            </a:p>
          </p:txBody>
        </p:sp>
      </p:grpSp>
      <p:grpSp>
        <p:nvGrpSpPr>
          <p:cNvPr id="145" name="Group 5"/>
          <p:cNvGrpSpPr>
            <a:grpSpLocks/>
          </p:cNvGrpSpPr>
          <p:nvPr/>
        </p:nvGrpSpPr>
        <p:grpSpPr bwMode="auto">
          <a:xfrm>
            <a:off x="7161256" y="2855557"/>
            <a:ext cx="1968500" cy="346295"/>
            <a:chOff x="528" y="2159"/>
            <a:chExt cx="1488" cy="1055"/>
          </a:xfrm>
          <a:solidFill>
            <a:schemeClr val="accent1"/>
          </a:solidFill>
        </p:grpSpPr>
        <p:sp>
          <p:nvSpPr>
            <p:cNvPr id="14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47"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Enhanced Guest Clustering</a:t>
              </a:r>
              <a:endParaRPr lang="en-US" sz="1200" spc="-51" dirty="0">
                <a:gradFill>
                  <a:gsLst>
                    <a:gs pos="100000">
                      <a:schemeClr val="bg1"/>
                    </a:gs>
                    <a:gs pos="0">
                      <a:schemeClr val="bg1"/>
                    </a:gs>
                  </a:gsLst>
                  <a:lin ang="5400000" scaled="0"/>
                </a:gradFill>
              </a:endParaRPr>
            </a:p>
          </p:txBody>
        </p:sp>
      </p:grpSp>
      <p:grpSp>
        <p:nvGrpSpPr>
          <p:cNvPr id="148" name="Group 5"/>
          <p:cNvGrpSpPr>
            <a:grpSpLocks/>
          </p:cNvGrpSpPr>
          <p:nvPr/>
        </p:nvGrpSpPr>
        <p:grpSpPr bwMode="auto">
          <a:xfrm>
            <a:off x="7161256" y="3224613"/>
            <a:ext cx="1968500" cy="346295"/>
            <a:chOff x="528" y="2159"/>
            <a:chExt cx="1488" cy="1055"/>
          </a:xfrm>
          <a:solidFill>
            <a:schemeClr val="accent3"/>
          </a:solidFill>
        </p:grpSpPr>
        <p:sp>
          <p:nvSpPr>
            <p:cNvPr id="149"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50"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Shared VHDX</a:t>
              </a:r>
              <a:endParaRPr lang="en-US" sz="1200" b="1" spc="-51" dirty="0">
                <a:gradFill>
                  <a:gsLst>
                    <a:gs pos="100000">
                      <a:schemeClr val="bg1"/>
                    </a:gs>
                    <a:gs pos="0">
                      <a:schemeClr val="bg1"/>
                    </a:gs>
                  </a:gsLst>
                  <a:lin ang="5400000" scaled="0"/>
                </a:gradFill>
              </a:endParaRPr>
            </a:p>
          </p:txBody>
        </p:sp>
      </p:grpSp>
      <p:grpSp>
        <p:nvGrpSpPr>
          <p:cNvPr id="151" name="Group 5"/>
          <p:cNvGrpSpPr>
            <a:grpSpLocks/>
          </p:cNvGrpSpPr>
          <p:nvPr/>
        </p:nvGrpSpPr>
        <p:grpSpPr bwMode="auto">
          <a:xfrm>
            <a:off x="7160340" y="3593669"/>
            <a:ext cx="1968500" cy="346295"/>
            <a:chOff x="528" y="2159"/>
            <a:chExt cx="1488" cy="1055"/>
          </a:xfrm>
          <a:solidFill>
            <a:schemeClr val="accent1"/>
          </a:solidFill>
        </p:grpSpPr>
        <p:sp>
          <p:nvSpPr>
            <p:cNvPr id="152"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53"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Virtual Machine Monitoring</a:t>
              </a:r>
              <a:endParaRPr lang="en-US" sz="1200" spc="-51" dirty="0">
                <a:gradFill>
                  <a:gsLst>
                    <a:gs pos="100000">
                      <a:schemeClr val="bg1"/>
                    </a:gs>
                    <a:gs pos="0">
                      <a:schemeClr val="bg1"/>
                    </a:gs>
                  </a:gsLst>
                  <a:lin ang="5400000" scaled="0"/>
                </a:gradFill>
              </a:endParaRPr>
            </a:p>
          </p:txBody>
        </p:sp>
      </p:grpSp>
      <p:grpSp>
        <p:nvGrpSpPr>
          <p:cNvPr id="154" name="Group 5"/>
          <p:cNvGrpSpPr>
            <a:grpSpLocks/>
          </p:cNvGrpSpPr>
          <p:nvPr/>
        </p:nvGrpSpPr>
        <p:grpSpPr bwMode="auto">
          <a:xfrm>
            <a:off x="7160340" y="3962725"/>
            <a:ext cx="1968500" cy="346295"/>
            <a:chOff x="528" y="2159"/>
            <a:chExt cx="1488" cy="1055"/>
          </a:xfrm>
          <a:solidFill>
            <a:schemeClr val="accent1"/>
          </a:solidFill>
        </p:grpSpPr>
        <p:sp>
          <p:nvSpPr>
            <p:cNvPr id="155"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56"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Cluster Aware Updating</a:t>
              </a:r>
              <a:endParaRPr lang="en-US" sz="1200" spc="-51" dirty="0">
                <a:gradFill>
                  <a:gsLst>
                    <a:gs pos="100000">
                      <a:schemeClr val="bg1"/>
                    </a:gs>
                    <a:gs pos="0">
                      <a:schemeClr val="bg1"/>
                    </a:gs>
                  </a:gsLst>
                  <a:lin ang="5400000" scaled="0"/>
                </a:gradFill>
              </a:endParaRPr>
            </a:p>
          </p:txBody>
        </p:sp>
      </p:grpSp>
      <p:grpSp>
        <p:nvGrpSpPr>
          <p:cNvPr id="157" name="Group 5"/>
          <p:cNvGrpSpPr>
            <a:grpSpLocks/>
          </p:cNvGrpSpPr>
          <p:nvPr/>
        </p:nvGrpSpPr>
        <p:grpSpPr bwMode="auto">
          <a:xfrm>
            <a:off x="7160340" y="4331781"/>
            <a:ext cx="1968500" cy="346295"/>
            <a:chOff x="528" y="2159"/>
            <a:chExt cx="1488" cy="1055"/>
          </a:xfrm>
          <a:solidFill>
            <a:schemeClr val="accent1"/>
          </a:solidFill>
        </p:grpSpPr>
        <p:sp>
          <p:nvSpPr>
            <p:cNvPr id="158"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59"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Priority &amp; Affinity</a:t>
              </a:r>
              <a:endParaRPr lang="en-US" sz="1200" spc="-51" dirty="0">
                <a:gradFill>
                  <a:gsLst>
                    <a:gs pos="100000">
                      <a:schemeClr val="bg1"/>
                    </a:gs>
                    <a:gs pos="0">
                      <a:schemeClr val="bg1"/>
                    </a:gs>
                  </a:gsLst>
                  <a:lin ang="5400000" scaled="0"/>
                </a:gradFill>
              </a:endParaRPr>
            </a:p>
          </p:txBody>
        </p:sp>
      </p:grpSp>
      <p:grpSp>
        <p:nvGrpSpPr>
          <p:cNvPr id="160" name="Group 5"/>
          <p:cNvGrpSpPr>
            <a:grpSpLocks/>
          </p:cNvGrpSpPr>
          <p:nvPr/>
        </p:nvGrpSpPr>
        <p:grpSpPr bwMode="auto">
          <a:xfrm>
            <a:off x="7160340" y="5069893"/>
            <a:ext cx="1968500" cy="346295"/>
            <a:chOff x="528" y="2159"/>
            <a:chExt cx="1488" cy="1055"/>
          </a:xfrm>
          <a:solidFill>
            <a:schemeClr val="accent1"/>
          </a:solidFill>
        </p:grpSpPr>
        <p:sp>
          <p:nvSpPr>
            <p:cNvPr id="161"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62"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Windows Azure Backup</a:t>
              </a:r>
              <a:endParaRPr lang="en-US" sz="1200" spc="-51" dirty="0">
                <a:gradFill>
                  <a:gsLst>
                    <a:gs pos="100000">
                      <a:schemeClr val="bg1"/>
                    </a:gs>
                    <a:gs pos="0">
                      <a:schemeClr val="bg1"/>
                    </a:gs>
                  </a:gsLst>
                  <a:lin ang="5400000" scaled="0"/>
                </a:gradFill>
              </a:endParaRPr>
            </a:p>
          </p:txBody>
        </p:sp>
      </p:grpSp>
      <p:grpSp>
        <p:nvGrpSpPr>
          <p:cNvPr id="163" name="Group 5"/>
          <p:cNvGrpSpPr>
            <a:grpSpLocks/>
          </p:cNvGrpSpPr>
          <p:nvPr/>
        </p:nvGrpSpPr>
        <p:grpSpPr bwMode="auto">
          <a:xfrm>
            <a:off x="7160340" y="5438949"/>
            <a:ext cx="1968500" cy="346295"/>
            <a:chOff x="528" y="2159"/>
            <a:chExt cx="1488" cy="1055"/>
          </a:xfrm>
          <a:solidFill>
            <a:schemeClr val="accent3"/>
          </a:solidFill>
        </p:grpSpPr>
        <p:sp>
          <p:nvSpPr>
            <p:cNvPr id="164"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65"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Hyper-V Replica</a:t>
              </a:r>
              <a:endParaRPr lang="en-US" sz="1200" b="1" spc="-51" dirty="0">
                <a:gradFill>
                  <a:gsLst>
                    <a:gs pos="100000">
                      <a:schemeClr val="bg1"/>
                    </a:gs>
                    <a:gs pos="0">
                      <a:schemeClr val="bg1"/>
                    </a:gs>
                  </a:gsLst>
                  <a:lin ang="5400000" scaled="0"/>
                </a:gradFill>
              </a:endParaRPr>
            </a:p>
          </p:txBody>
        </p:sp>
      </p:grpSp>
      <p:grpSp>
        <p:nvGrpSpPr>
          <p:cNvPr id="166" name="Group 5"/>
          <p:cNvGrpSpPr>
            <a:grpSpLocks/>
          </p:cNvGrpSpPr>
          <p:nvPr/>
        </p:nvGrpSpPr>
        <p:grpSpPr bwMode="auto">
          <a:xfrm>
            <a:off x="7160340" y="5808005"/>
            <a:ext cx="1968500" cy="366974"/>
            <a:chOff x="528" y="2159"/>
            <a:chExt cx="1488" cy="1118"/>
          </a:xfrm>
          <a:solidFill>
            <a:schemeClr val="accent3"/>
          </a:solidFill>
        </p:grpSpPr>
        <p:sp>
          <p:nvSpPr>
            <p:cNvPr id="167" name="Rectangle 20"/>
            <p:cNvSpPr>
              <a:spLocks noChangeArrowheads="1"/>
            </p:cNvSpPr>
            <p:nvPr/>
          </p:nvSpPr>
          <p:spPr bwMode="auto">
            <a:xfrm rot="10800000">
              <a:off x="528" y="2159"/>
              <a:ext cx="1488" cy="1118"/>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68" name="Text Box 10"/>
            <p:cNvSpPr txBox="1">
              <a:spLocks noChangeArrowheads="1"/>
            </p:cNvSpPr>
            <p:nvPr/>
          </p:nvSpPr>
          <p:spPr bwMode="auto">
            <a:xfrm>
              <a:off x="528" y="2308"/>
              <a:ext cx="1488" cy="797"/>
            </a:xfrm>
            <a:prstGeom prst="rect">
              <a:avLst/>
            </a:prstGeom>
            <a:grpFill/>
            <a:ln w="9525">
              <a:noFill/>
              <a:miter lim="800000"/>
              <a:headEnd/>
              <a:tailEnd/>
            </a:ln>
          </p:spPr>
          <p:txBody>
            <a:bodyPr wrap="square">
              <a:spAutoFit/>
            </a:bodyPr>
            <a:lstStyle/>
            <a:p>
              <a:pPr algn="ctr" defTabSz="914448"/>
              <a:r>
                <a:rPr lang="en-US" sz="1100" b="1" spc="-51" dirty="0" smtClean="0">
                  <a:gradFill>
                    <a:gsLst>
                      <a:gs pos="100000">
                        <a:schemeClr val="bg1"/>
                      </a:gs>
                      <a:gs pos="0">
                        <a:schemeClr val="bg1"/>
                      </a:gs>
                    </a:gsLst>
                    <a:lin ang="5400000" scaled="0"/>
                  </a:gradFill>
                </a:rPr>
                <a:t>Hyper-V Recovery Manager</a:t>
              </a:r>
              <a:endParaRPr lang="en-US" sz="1100" b="1" spc="-51" dirty="0">
                <a:gradFill>
                  <a:gsLst>
                    <a:gs pos="100000">
                      <a:schemeClr val="bg1"/>
                    </a:gs>
                    <a:gs pos="0">
                      <a:schemeClr val="bg1"/>
                    </a:gs>
                  </a:gsLst>
                  <a:lin ang="5400000" scaled="0"/>
                </a:gradFill>
              </a:endParaRPr>
            </a:p>
          </p:txBody>
        </p:sp>
      </p:grpSp>
      <p:grpSp>
        <p:nvGrpSpPr>
          <p:cNvPr id="172" name="Group 5"/>
          <p:cNvGrpSpPr>
            <a:grpSpLocks/>
          </p:cNvGrpSpPr>
          <p:nvPr/>
        </p:nvGrpSpPr>
        <p:grpSpPr bwMode="auto">
          <a:xfrm>
            <a:off x="7160340" y="4700837"/>
            <a:ext cx="1968500" cy="346295"/>
            <a:chOff x="528" y="2159"/>
            <a:chExt cx="1488" cy="1055"/>
          </a:xfrm>
          <a:solidFill>
            <a:schemeClr val="accent1"/>
          </a:solidFill>
        </p:grpSpPr>
        <p:sp>
          <p:nvSpPr>
            <p:cNvPr id="173"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74"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spc="-51" dirty="0" smtClean="0">
                  <a:gradFill>
                    <a:gsLst>
                      <a:gs pos="100000">
                        <a:schemeClr val="bg1"/>
                      </a:gs>
                      <a:gs pos="0">
                        <a:schemeClr val="bg1"/>
                      </a:gs>
                    </a:gsLst>
                    <a:lin ang="5400000" scaled="0"/>
                  </a:gradFill>
                </a:rPr>
                <a:t>Windows Server Backup</a:t>
              </a:r>
              <a:endParaRPr lang="en-US" sz="1200" spc="-51" dirty="0">
                <a:gradFill>
                  <a:gsLst>
                    <a:gs pos="100000">
                      <a:schemeClr val="bg1"/>
                    </a:gs>
                    <a:gs pos="0">
                      <a:schemeClr val="bg1"/>
                    </a:gs>
                  </a:gsLst>
                  <a:lin ang="5400000" scaled="0"/>
                </a:gradFill>
              </a:endParaRPr>
            </a:p>
          </p:txBody>
        </p:sp>
      </p:grpSp>
      <p:grpSp>
        <p:nvGrpSpPr>
          <p:cNvPr id="175" name="Group 5"/>
          <p:cNvGrpSpPr>
            <a:grpSpLocks/>
          </p:cNvGrpSpPr>
          <p:nvPr/>
        </p:nvGrpSpPr>
        <p:grpSpPr bwMode="auto">
          <a:xfrm>
            <a:off x="9203370" y="2116741"/>
            <a:ext cx="1968500" cy="346295"/>
            <a:chOff x="528" y="2159"/>
            <a:chExt cx="1488" cy="1055"/>
          </a:xfrm>
          <a:solidFill>
            <a:schemeClr val="accent3"/>
          </a:solidFill>
        </p:grpSpPr>
        <p:sp>
          <p:nvSpPr>
            <p:cNvPr id="17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77"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Generation 2 VMs</a:t>
              </a:r>
              <a:endParaRPr lang="en-US" sz="1200" b="1" spc="-51" dirty="0">
                <a:gradFill>
                  <a:gsLst>
                    <a:gs pos="100000">
                      <a:schemeClr val="bg1"/>
                    </a:gs>
                    <a:gs pos="0">
                      <a:schemeClr val="bg1"/>
                    </a:gs>
                  </a:gsLst>
                  <a:lin ang="5400000" scaled="0"/>
                </a:gradFill>
              </a:endParaRPr>
            </a:p>
          </p:txBody>
        </p:sp>
      </p:grpSp>
      <p:grpSp>
        <p:nvGrpSpPr>
          <p:cNvPr id="178" name="Group 5"/>
          <p:cNvGrpSpPr>
            <a:grpSpLocks/>
          </p:cNvGrpSpPr>
          <p:nvPr/>
        </p:nvGrpSpPr>
        <p:grpSpPr bwMode="auto">
          <a:xfrm>
            <a:off x="9198078" y="2485797"/>
            <a:ext cx="1968500" cy="346295"/>
            <a:chOff x="528" y="2159"/>
            <a:chExt cx="1488" cy="1055"/>
          </a:xfrm>
          <a:solidFill>
            <a:schemeClr val="accent3"/>
          </a:solidFill>
        </p:grpSpPr>
        <p:sp>
          <p:nvSpPr>
            <p:cNvPr id="179"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80"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Enhanced Session Mode</a:t>
              </a:r>
              <a:endParaRPr lang="en-US" sz="1200" b="1" spc="-51" dirty="0">
                <a:gradFill>
                  <a:gsLst>
                    <a:gs pos="100000">
                      <a:schemeClr val="bg1"/>
                    </a:gs>
                    <a:gs pos="0">
                      <a:schemeClr val="bg1"/>
                    </a:gs>
                  </a:gsLst>
                  <a:lin ang="5400000" scaled="0"/>
                </a:gradFill>
              </a:endParaRPr>
            </a:p>
          </p:txBody>
        </p:sp>
      </p:grpSp>
      <p:grpSp>
        <p:nvGrpSpPr>
          <p:cNvPr id="181" name="Group 5"/>
          <p:cNvGrpSpPr>
            <a:grpSpLocks/>
          </p:cNvGrpSpPr>
          <p:nvPr/>
        </p:nvGrpSpPr>
        <p:grpSpPr bwMode="auto">
          <a:xfrm>
            <a:off x="9198078" y="2854853"/>
            <a:ext cx="1968500" cy="346295"/>
            <a:chOff x="528" y="2159"/>
            <a:chExt cx="1488" cy="1055"/>
          </a:xfrm>
          <a:solidFill>
            <a:schemeClr val="accent3"/>
          </a:solidFill>
        </p:grpSpPr>
        <p:sp>
          <p:nvSpPr>
            <p:cNvPr id="182"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pPr defTabSz="914448"/>
              <a:endParaRPr lang="en-US" sz="1200" b="1" dirty="0">
                <a:gradFill>
                  <a:gsLst>
                    <a:gs pos="100000">
                      <a:schemeClr val="bg1"/>
                    </a:gs>
                    <a:gs pos="0">
                      <a:schemeClr val="bg1"/>
                    </a:gs>
                  </a:gsLst>
                  <a:lin ang="5400000" scaled="0"/>
                </a:gradFill>
              </a:endParaRPr>
            </a:p>
          </p:txBody>
        </p:sp>
        <p:sp>
          <p:nvSpPr>
            <p:cNvPr id="183" name="Text Box 10"/>
            <p:cNvSpPr txBox="1">
              <a:spLocks noChangeArrowheads="1"/>
            </p:cNvSpPr>
            <p:nvPr/>
          </p:nvSpPr>
          <p:spPr bwMode="auto">
            <a:xfrm>
              <a:off x="528" y="2308"/>
              <a:ext cx="1488" cy="844"/>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VM Auto Activation</a:t>
              </a:r>
              <a:endParaRPr lang="en-US" sz="1200" b="1" spc="-51" dirty="0">
                <a:gradFill>
                  <a:gsLst>
                    <a:gs pos="100000">
                      <a:schemeClr val="bg1"/>
                    </a:gs>
                    <a:gs pos="0">
                      <a:schemeClr val="bg1"/>
                    </a:gs>
                  </a:gsLst>
                  <a:lin ang="5400000" scaled="0"/>
                </a:gradFill>
              </a:endParaRPr>
            </a:p>
          </p:txBody>
        </p:sp>
      </p:grpSp>
      <p:grpSp>
        <p:nvGrpSpPr>
          <p:cNvPr id="184" name="Group 5"/>
          <p:cNvGrpSpPr>
            <a:grpSpLocks/>
          </p:cNvGrpSpPr>
          <p:nvPr/>
        </p:nvGrpSpPr>
        <p:grpSpPr bwMode="auto">
          <a:xfrm>
            <a:off x="10023097" y="6118521"/>
            <a:ext cx="1968500" cy="596087"/>
            <a:chOff x="528" y="2159"/>
            <a:chExt cx="1488" cy="1816"/>
          </a:xfrm>
          <a:solidFill>
            <a:schemeClr val="accent3"/>
          </a:solidFill>
        </p:grpSpPr>
        <p:sp>
          <p:nvSpPr>
            <p:cNvPr id="185" name="Rectangle 20"/>
            <p:cNvSpPr>
              <a:spLocks noChangeArrowheads="1"/>
            </p:cNvSpPr>
            <p:nvPr/>
          </p:nvSpPr>
          <p:spPr bwMode="auto">
            <a:xfrm rot="10800000">
              <a:off x="528" y="2159"/>
              <a:ext cx="1488" cy="1816"/>
            </a:xfrm>
            <a:prstGeom prst="rect">
              <a:avLst/>
            </a:prstGeom>
            <a:grpFill/>
            <a:ln w="9525">
              <a:noFill/>
              <a:miter lim="800000"/>
              <a:headEnd/>
              <a:tailEnd/>
            </a:ln>
          </p:spPr>
          <p:txBody>
            <a:bodyPr rot="10800000" wrap="none" anchor="ctr"/>
            <a:lstStyle/>
            <a:p>
              <a:pPr defTabSz="914448"/>
              <a:endParaRPr lang="en-US" sz="1200" dirty="0">
                <a:gradFill>
                  <a:gsLst>
                    <a:gs pos="100000">
                      <a:schemeClr val="bg1"/>
                    </a:gs>
                    <a:gs pos="0">
                      <a:schemeClr val="bg1"/>
                    </a:gs>
                  </a:gsLst>
                  <a:lin ang="5400000" scaled="0"/>
                </a:gradFill>
              </a:endParaRPr>
            </a:p>
          </p:txBody>
        </p:sp>
        <p:sp>
          <p:nvSpPr>
            <p:cNvPr id="186" name="Text Box 10"/>
            <p:cNvSpPr txBox="1">
              <a:spLocks noChangeArrowheads="1"/>
            </p:cNvSpPr>
            <p:nvPr/>
          </p:nvSpPr>
          <p:spPr bwMode="auto">
            <a:xfrm>
              <a:off x="528" y="2308"/>
              <a:ext cx="1488" cy="1406"/>
            </a:xfrm>
            <a:prstGeom prst="rect">
              <a:avLst/>
            </a:prstGeom>
            <a:grpFill/>
            <a:ln w="9525">
              <a:noFill/>
              <a:miter lim="800000"/>
              <a:headEnd/>
              <a:tailEnd/>
            </a:ln>
          </p:spPr>
          <p:txBody>
            <a:bodyPr wrap="square">
              <a:spAutoFit/>
            </a:bodyPr>
            <a:lstStyle/>
            <a:p>
              <a:pPr algn="ctr" defTabSz="914448"/>
              <a:r>
                <a:rPr lang="en-US" sz="1200" b="1" spc="-51" dirty="0" smtClean="0">
                  <a:gradFill>
                    <a:gsLst>
                      <a:gs pos="100000">
                        <a:schemeClr val="bg1"/>
                      </a:gs>
                      <a:gs pos="0">
                        <a:schemeClr val="bg1"/>
                      </a:gs>
                    </a:gsLst>
                    <a:lin ang="5400000" scaled="0"/>
                  </a:gradFill>
                </a:rPr>
                <a:t>New/Improved in Windows Server 2012 R2</a:t>
              </a:r>
              <a:endParaRPr lang="en-US" sz="1200" b="1" spc="-51" dirty="0">
                <a:gradFill>
                  <a:gsLst>
                    <a:gs pos="100000">
                      <a:schemeClr val="bg1"/>
                    </a:gs>
                    <a:gs pos="0">
                      <a:schemeClr val="bg1"/>
                    </a:gs>
                  </a:gsLst>
                  <a:lin ang="5400000" scaled="0"/>
                </a:gradFill>
              </a:endParaRPr>
            </a:p>
          </p:txBody>
        </p:sp>
      </p:grpSp>
    </p:spTree>
    <p:extLst>
      <p:ext uri="{BB962C8B-B14F-4D97-AF65-F5344CB8AC3E}">
        <p14:creationId xmlns:p14="http://schemas.microsoft.com/office/powerpoint/2010/main" val="236638013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325710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21" dirty="0"/>
              <a:t>Windows Server 2012 R2: Cloud optimize your business</a:t>
            </a:r>
          </a:p>
        </p:txBody>
      </p:sp>
      <p:sp useBgFill="1">
        <p:nvSpPr>
          <p:cNvPr id="3" name="Rectangle 2"/>
          <p:cNvSpPr/>
          <p:nvPr/>
        </p:nvSpPr>
        <p:spPr bwMode="auto">
          <a:xfrm>
            <a:off x="2" y="6301970"/>
            <a:ext cx="12192000" cy="55554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102" fontAlgn="base">
              <a:lnSpc>
                <a:spcPct val="90000"/>
              </a:lnSpc>
              <a:spcBef>
                <a:spcPct val="0"/>
              </a:spcBef>
              <a:spcAft>
                <a:spcPct val="0"/>
              </a:spcAft>
            </a:pPr>
            <a:endParaRPr lang="en-US" sz="1961" spc="-50" dirty="0">
              <a:gradFill>
                <a:gsLst>
                  <a:gs pos="0">
                    <a:srgbClr val="505050"/>
                  </a:gs>
                  <a:gs pos="100000">
                    <a:srgbClr val="505050"/>
                  </a:gs>
                </a:gsLst>
                <a:lin ang="5400000" scaled="0"/>
              </a:gradFill>
            </a:endParaRPr>
          </a:p>
        </p:txBody>
      </p:sp>
      <p:sp>
        <p:nvSpPr>
          <p:cNvPr id="38" name="Rectangle 37"/>
          <p:cNvSpPr/>
          <p:nvPr/>
        </p:nvSpPr>
        <p:spPr bwMode="auto">
          <a:xfrm>
            <a:off x="743890" y="5726834"/>
            <a:ext cx="10703495" cy="756638"/>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31" tIns="45667" rIns="45667" bIns="91331" numCol="1" spcCol="0" rtlCol="0" fromWordArt="0" anchor="b" anchorCtr="0" forceAA="0" compatLnSpc="1">
            <a:prstTxWarp prst="textNoShape">
              <a:avLst/>
            </a:prstTxWarp>
            <a:noAutofit/>
          </a:bodyPr>
          <a:lstStyle/>
          <a:p>
            <a:pPr algn="ctr" defTabSz="913043" fontAlgn="base">
              <a:spcBef>
                <a:spcPct val="0"/>
              </a:spcBef>
              <a:spcAft>
                <a:spcPct val="0"/>
              </a:spcAft>
            </a:pPr>
            <a:r>
              <a:rPr lang="en-US" sz="4000" spc="-51" dirty="0">
                <a:gradFill>
                  <a:gsLst>
                    <a:gs pos="0">
                      <a:srgbClr val="FFFFFF"/>
                    </a:gs>
                    <a:gs pos="100000">
                      <a:srgbClr val="FFFFFF"/>
                    </a:gs>
                  </a:gsLst>
                  <a:lin ang="5400000" scaled="0"/>
                </a:gradFill>
                <a:ea typeface="Segoe UI" pitchFamily="34" charset="0"/>
                <a:cs typeface="Segoe UI" pitchFamily="34" charset="0"/>
              </a:rPr>
              <a:t>Top Windows Server 2012 R2 features   </a:t>
            </a:r>
          </a:p>
        </p:txBody>
      </p:sp>
      <p:sp>
        <p:nvSpPr>
          <p:cNvPr id="39" name="Rectangle 38"/>
          <p:cNvSpPr/>
          <p:nvPr/>
        </p:nvSpPr>
        <p:spPr bwMode="auto">
          <a:xfrm>
            <a:off x="743890" y="3346631"/>
            <a:ext cx="10703495" cy="2103310"/>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79285" rIns="45667" bIns="91331" numCol="2" spcCol="685121" rtlCol="0" fromWordArt="0" anchor="ctr" anchorCtr="0" forceAA="0" compatLnSpc="1">
            <a:prstTxWarp prst="textNoShape">
              <a:avLst/>
            </a:prstTxWarp>
            <a:noAutofit/>
          </a:bodyPr>
          <a:lstStyle/>
          <a:p>
            <a:pPr marL="456645" indent="-456645">
              <a:spcAft>
                <a:spcPts val="300"/>
              </a:spcAft>
              <a:buFont typeface="+mj-lt"/>
              <a:buAutoNum type="arabicPeriod"/>
            </a:pPr>
            <a:endParaRPr lang="en-US" sz="2000" dirty="0">
              <a:solidFill>
                <a:srgbClr val="FFFFFF"/>
              </a:solidFill>
            </a:endParaRPr>
          </a:p>
          <a:p>
            <a:pPr marL="456645" indent="-456645">
              <a:spcAft>
                <a:spcPts val="300"/>
              </a:spcAft>
              <a:buFont typeface="+mj-lt"/>
              <a:buAutoNum type="arabicPeriod"/>
            </a:pPr>
            <a:endParaRPr lang="en-US" sz="2000" dirty="0">
              <a:solidFill>
                <a:srgbClr val="FFFFFF"/>
              </a:solidFill>
            </a:endParaRPr>
          </a:p>
          <a:p>
            <a:pPr marL="456645" indent="-456645">
              <a:spcAft>
                <a:spcPts val="300"/>
              </a:spcAft>
              <a:buFont typeface="+mj-lt"/>
              <a:buAutoNum type="arabicPeriod"/>
            </a:pPr>
            <a:r>
              <a:rPr lang="en-US" sz="1961" dirty="0">
                <a:solidFill>
                  <a:srgbClr val="505050"/>
                </a:solidFill>
              </a:rPr>
              <a:t>Live migration with RDMA</a:t>
            </a:r>
          </a:p>
          <a:p>
            <a:pPr marL="456645" indent="-456645">
              <a:spcAft>
                <a:spcPts val="300"/>
              </a:spcAft>
              <a:buFont typeface="+mj-lt"/>
              <a:buAutoNum type="arabicPeriod"/>
            </a:pPr>
            <a:r>
              <a:rPr lang="en-US" sz="1961" dirty="0">
                <a:solidFill>
                  <a:srgbClr val="505050"/>
                </a:solidFill>
              </a:rPr>
              <a:t>Multi-node Hyper-V Replica  </a:t>
            </a:r>
          </a:p>
          <a:p>
            <a:pPr marL="456645" indent="-456645">
              <a:spcAft>
                <a:spcPts val="300"/>
              </a:spcAft>
              <a:buFont typeface="+mj-lt"/>
              <a:buAutoNum type="arabicPeriod"/>
            </a:pPr>
            <a:r>
              <a:rPr lang="en-US" sz="1961" dirty="0">
                <a:solidFill>
                  <a:srgbClr val="505050"/>
                </a:solidFill>
              </a:rPr>
              <a:t>Shared VHDX guest clustering</a:t>
            </a:r>
          </a:p>
          <a:p>
            <a:pPr marL="456645" indent="-456645">
              <a:spcAft>
                <a:spcPts val="300"/>
              </a:spcAft>
              <a:buFont typeface="+mj-lt"/>
              <a:buAutoNum type="arabicPeriod"/>
            </a:pPr>
            <a:r>
              <a:rPr lang="en-US" sz="1961" dirty="0">
                <a:solidFill>
                  <a:srgbClr val="505050"/>
                </a:solidFill>
              </a:rPr>
              <a:t>Enhanced Linux integration services</a:t>
            </a:r>
          </a:p>
          <a:p>
            <a:pPr marL="456645" indent="-456645">
              <a:spcAft>
                <a:spcPts val="300"/>
              </a:spcAft>
              <a:buFont typeface="+mj-lt"/>
              <a:buAutoNum type="arabicPeriod"/>
            </a:pPr>
            <a:r>
              <a:rPr lang="en-US" sz="1961" dirty="0">
                <a:solidFill>
                  <a:srgbClr val="505050"/>
                </a:solidFill>
              </a:rPr>
              <a:t>Hyper-V network virtualization</a:t>
            </a:r>
          </a:p>
          <a:p>
            <a:pPr marL="456645" indent="-456645">
              <a:spcAft>
                <a:spcPts val="300"/>
              </a:spcAft>
              <a:buFont typeface="+mj-lt"/>
              <a:buAutoNum type="arabicPeriod"/>
            </a:pPr>
            <a:endParaRPr lang="en-US" sz="1961" dirty="0">
              <a:solidFill>
                <a:srgbClr val="505050"/>
              </a:solidFill>
            </a:endParaRPr>
          </a:p>
          <a:p>
            <a:pPr marL="456645" indent="-456645">
              <a:spcAft>
                <a:spcPts val="300"/>
              </a:spcAft>
              <a:buFont typeface="+mj-lt"/>
              <a:buAutoNum type="arabicPeriod"/>
            </a:pPr>
            <a:endParaRPr lang="en-US" sz="1961" dirty="0">
              <a:solidFill>
                <a:srgbClr val="505050"/>
              </a:solidFill>
            </a:endParaRPr>
          </a:p>
          <a:p>
            <a:pPr>
              <a:spcAft>
                <a:spcPts val="300"/>
              </a:spcAft>
            </a:pPr>
            <a:endParaRPr lang="en-US" sz="1961" dirty="0">
              <a:solidFill>
                <a:srgbClr val="505050"/>
              </a:solidFill>
            </a:endParaRPr>
          </a:p>
          <a:p>
            <a:pPr marL="456645" indent="-456645">
              <a:spcAft>
                <a:spcPts val="300"/>
              </a:spcAft>
              <a:buFont typeface="+mj-lt"/>
              <a:buAutoNum type="arabicPeriod"/>
            </a:pPr>
            <a:endParaRPr lang="en-US" sz="1961" dirty="0">
              <a:solidFill>
                <a:srgbClr val="505050"/>
              </a:solidFill>
            </a:endParaRPr>
          </a:p>
          <a:p>
            <a:pPr marL="456645" indent="-456645">
              <a:spcAft>
                <a:spcPts val="300"/>
              </a:spcAft>
              <a:buFont typeface="+mj-lt"/>
              <a:buAutoNum type="arabicPeriod"/>
            </a:pPr>
            <a:endParaRPr lang="en-US" sz="1961" dirty="0">
              <a:solidFill>
                <a:srgbClr val="505050"/>
              </a:solidFill>
            </a:endParaRPr>
          </a:p>
          <a:p>
            <a:pPr marL="456645" indent="-456645">
              <a:spcAft>
                <a:spcPts val="300"/>
              </a:spcAft>
              <a:buFont typeface="+mj-lt"/>
              <a:buAutoNum type="arabicPeriod" startAt="6"/>
            </a:pPr>
            <a:r>
              <a:rPr lang="en-US" sz="1961" dirty="0">
                <a:solidFill>
                  <a:srgbClr val="505050"/>
                </a:solidFill>
              </a:rPr>
              <a:t>Multi-tenant VPN gateway</a:t>
            </a:r>
          </a:p>
          <a:p>
            <a:pPr marL="456645" indent="-456645">
              <a:spcAft>
                <a:spcPts val="300"/>
              </a:spcAft>
              <a:buFont typeface="+mj-lt"/>
              <a:buAutoNum type="arabicPeriod" startAt="6"/>
            </a:pPr>
            <a:r>
              <a:rPr lang="en-US" sz="1961" dirty="0">
                <a:solidFill>
                  <a:srgbClr val="505050"/>
                </a:solidFill>
              </a:rPr>
              <a:t>Low-cost, highly available file-based storage </a:t>
            </a:r>
          </a:p>
          <a:p>
            <a:pPr marL="456645" indent="-456645">
              <a:spcAft>
                <a:spcPts val="300"/>
              </a:spcAft>
              <a:buFont typeface="+mj-lt"/>
              <a:buAutoNum type="arabicPeriod" startAt="6"/>
            </a:pPr>
            <a:r>
              <a:rPr lang="en-US" sz="1961" dirty="0">
                <a:solidFill>
                  <a:srgbClr val="505050"/>
                </a:solidFill>
              </a:rPr>
              <a:t>Storage Spaces with automatic tiering</a:t>
            </a:r>
          </a:p>
          <a:p>
            <a:pPr marL="456645" indent="-456645">
              <a:spcAft>
                <a:spcPts val="300"/>
              </a:spcAft>
              <a:buFont typeface="+mj-lt"/>
              <a:buAutoNum type="arabicPeriod" startAt="6"/>
            </a:pPr>
            <a:r>
              <a:rPr lang="en-US" sz="1961" dirty="0">
                <a:solidFill>
                  <a:srgbClr val="505050"/>
                </a:solidFill>
              </a:rPr>
              <a:t>Storage de-duplication for VDI</a:t>
            </a:r>
          </a:p>
          <a:p>
            <a:pPr marL="456645" indent="-456645">
              <a:spcAft>
                <a:spcPts val="300"/>
              </a:spcAft>
              <a:buFont typeface="+mj-lt"/>
              <a:buAutoNum type="arabicPeriod" startAt="6"/>
            </a:pPr>
            <a:r>
              <a:rPr lang="en-US" sz="1961" dirty="0">
                <a:solidFill>
                  <a:srgbClr val="505050"/>
                </a:solidFill>
              </a:rPr>
              <a:t>Cross-version live migration</a:t>
            </a:r>
          </a:p>
          <a:p>
            <a:pPr marL="456645" indent="-456645">
              <a:spcAft>
                <a:spcPts val="300"/>
              </a:spcAft>
              <a:buFont typeface="+mj-lt"/>
              <a:buAutoNum type="arabicPeriod" startAt="6"/>
            </a:pPr>
            <a:endParaRPr lang="en-US" sz="2000" dirty="0">
              <a:solidFill>
                <a:srgbClr val="FFFFFF"/>
              </a:solidFill>
            </a:endParaRPr>
          </a:p>
          <a:p>
            <a:pPr marL="456645" indent="-456645">
              <a:spcAft>
                <a:spcPts val="300"/>
              </a:spcAft>
              <a:buFont typeface="+mj-lt"/>
              <a:buAutoNum type="arabicPeriod" startAt="6"/>
            </a:pPr>
            <a:endParaRPr lang="en-US" sz="2000" dirty="0">
              <a:solidFill>
                <a:srgbClr val="FFFFFF"/>
              </a:solidFill>
            </a:endParaRPr>
          </a:p>
        </p:txBody>
      </p:sp>
      <p:sp>
        <p:nvSpPr>
          <p:cNvPr id="66" name="Freeform 8"/>
          <p:cNvSpPr>
            <a:spLocks/>
          </p:cNvSpPr>
          <p:nvPr/>
        </p:nvSpPr>
        <p:spPr bwMode="auto">
          <a:xfrm>
            <a:off x="743889" y="1389281"/>
            <a:ext cx="2509335" cy="1676264"/>
          </a:xfrm>
          <a:prstGeom prst="rect">
            <a:avLst/>
          </a:prstGeom>
          <a:solidFill>
            <a:srgbClr val="1B54A5"/>
          </a:solidFill>
          <a:ln>
            <a:noFill/>
          </a:ln>
        </p:spPr>
        <p:txBody>
          <a:bodyPr vert="horz" wrap="square" lIns="182889" tIns="182889" rIns="91444" bIns="182889" numCol="1" anchor="b" anchorCtr="0" compatLnSpc="1">
            <a:prstTxWarp prst="textNoShape">
              <a:avLst/>
            </a:prstTxWarp>
            <a:noAutofit/>
          </a:bodyPr>
          <a:lstStyle/>
          <a:p>
            <a:pPr defTabSz="914102" fontAlgn="base">
              <a:lnSpc>
                <a:spcPct val="90000"/>
              </a:lnSpc>
              <a:spcBef>
                <a:spcPct val="0"/>
              </a:spcBef>
              <a:spcAft>
                <a:spcPct val="0"/>
              </a:spcAft>
            </a:pPr>
            <a:r>
              <a:rPr lang="en-US" sz="1765" spc="-100" dirty="0">
                <a:gradFill>
                  <a:gsLst>
                    <a:gs pos="9167">
                      <a:srgbClr val="EFEFEF"/>
                    </a:gs>
                    <a:gs pos="21000">
                      <a:srgbClr val="EFEFEF"/>
                    </a:gs>
                  </a:gsLst>
                  <a:lin ang="5400000" scaled="0"/>
                </a:gradFill>
              </a:rPr>
              <a:t>Enterprise-class</a:t>
            </a:r>
          </a:p>
        </p:txBody>
      </p:sp>
      <p:sp>
        <p:nvSpPr>
          <p:cNvPr id="54" name="Freeform 8"/>
          <p:cNvSpPr>
            <a:spLocks/>
          </p:cNvSpPr>
          <p:nvPr/>
        </p:nvSpPr>
        <p:spPr bwMode="auto">
          <a:xfrm>
            <a:off x="3485799" y="1378761"/>
            <a:ext cx="2509335" cy="1676264"/>
          </a:xfrm>
          <a:prstGeom prst="rect">
            <a:avLst/>
          </a:prstGeom>
          <a:solidFill>
            <a:srgbClr val="1B54A5"/>
          </a:solidFill>
          <a:ln>
            <a:noFill/>
          </a:ln>
        </p:spPr>
        <p:txBody>
          <a:bodyPr vert="horz" wrap="square" lIns="182889" tIns="182889" rIns="91444" bIns="182889" numCol="1" anchor="b" anchorCtr="0" compatLnSpc="1">
            <a:prstTxWarp prst="textNoShape">
              <a:avLst/>
            </a:prstTxWarp>
            <a:noAutofit/>
          </a:bodyPr>
          <a:lstStyle/>
          <a:p>
            <a:pPr defTabSz="914102" fontAlgn="base">
              <a:lnSpc>
                <a:spcPct val="90000"/>
              </a:lnSpc>
              <a:spcBef>
                <a:spcPct val="0"/>
              </a:spcBef>
              <a:spcAft>
                <a:spcPct val="0"/>
              </a:spcAft>
            </a:pPr>
            <a:r>
              <a:rPr lang="en-US" sz="1765" spc="-100" dirty="0">
                <a:gradFill>
                  <a:gsLst>
                    <a:gs pos="9167">
                      <a:srgbClr val="EFEFEF"/>
                    </a:gs>
                    <a:gs pos="21000">
                      <a:srgbClr val="EFEFEF"/>
                    </a:gs>
                  </a:gsLst>
                  <a:lin ang="5400000" scaled="0"/>
                </a:gradFill>
              </a:rPr>
              <a:t>Simple and cost-effective</a:t>
            </a:r>
          </a:p>
        </p:txBody>
      </p:sp>
      <p:grpSp>
        <p:nvGrpSpPr>
          <p:cNvPr id="9" name="Group 8"/>
          <p:cNvGrpSpPr/>
          <p:nvPr/>
        </p:nvGrpSpPr>
        <p:grpSpPr>
          <a:xfrm>
            <a:off x="6225603" y="1391387"/>
            <a:ext cx="2509335" cy="1676264"/>
            <a:chOff x="6350439" y="1418790"/>
            <a:chExt cx="2559652" cy="1709877"/>
          </a:xfrm>
          <a:solidFill>
            <a:srgbClr val="1B54A5"/>
          </a:solidFill>
        </p:grpSpPr>
        <p:sp>
          <p:nvSpPr>
            <p:cNvPr id="55" name="Freeform 8"/>
            <p:cNvSpPr>
              <a:spLocks/>
            </p:cNvSpPr>
            <p:nvPr/>
          </p:nvSpPr>
          <p:spPr bwMode="auto">
            <a:xfrm>
              <a:off x="6350439" y="1418790"/>
              <a:ext cx="2559652" cy="1709877"/>
            </a:xfrm>
            <a:prstGeom prst="rect">
              <a:avLst/>
            </a:prstGeom>
            <a:grpFill/>
            <a:ln>
              <a:noFill/>
            </a:ln>
          </p:spPr>
          <p:txBody>
            <a:bodyPr vert="horz" wrap="square" lIns="182889" tIns="182889" rIns="91444" bIns="182889" numCol="1" anchor="b" anchorCtr="0" compatLnSpc="1">
              <a:prstTxWarp prst="textNoShape">
                <a:avLst/>
              </a:prstTxWarp>
              <a:noAutofit/>
            </a:bodyPr>
            <a:lstStyle/>
            <a:p>
              <a:pPr defTabSz="914102" fontAlgn="base">
                <a:lnSpc>
                  <a:spcPct val="90000"/>
                </a:lnSpc>
                <a:spcBef>
                  <a:spcPct val="0"/>
                </a:spcBef>
                <a:spcAft>
                  <a:spcPct val="0"/>
                </a:spcAft>
              </a:pPr>
              <a:r>
                <a:rPr lang="en-US" sz="1961" spc="-100" dirty="0">
                  <a:gradFill>
                    <a:gsLst>
                      <a:gs pos="9167">
                        <a:srgbClr val="EFEFEF"/>
                      </a:gs>
                      <a:gs pos="21000">
                        <a:srgbClr val="EFEFEF"/>
                      </a:gs>
                    </a:gsLst>
                    <a:lin ang="5400000" scaled="0"/>
                  </a:gradFill>
                </a:rPr>
                <a:t>Application focused</a:t>
              </a:r>
            </a:p>
          </p:txBody>
        </p:sp>
        <p:sp>
          <p:nvSpPr>
            <p:cNvPr id="26" name="Freeform 352"/>
            <p:cNvSpPr>
              <a:spLocks/>
            </p:cNvSpPr>
            <p:nvPr/>
          </p:nvSpPr>
          <p:spPr bwMode="auto">
            <a:xfrm>
              <a:off x="7413411" y="1764366"/>
              <a:ext cx="433707" cy="568786"/>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50"/>
              <a:endParaRPr lang="en-US" sz="1765">
                <a:solidFill>
                  <a:srgbClr val="FFFFFF"/>
                </a:solidFill>
              </a:endParaRPr>
            </a:p>
          </p:txBody>
        </p:sp>
      </p:grpSp>
      <p:grpSp>
        <p:nvGrpSpPr>
          <p:cNvPr id="12" name="Group 11"/>
          <p:cNvGrpSpPr/>
          <p:nvPr/>
        </p:nvGrpSpPr>
        <p:grpSpPr>
          <a:xfrm>
            <a:off x="8938050" y="1389281"/>
            <a:ext cx="2509335" cy="1676264"/>
            <a:chOff x="9117276" y="1416642"/>
            <a:chExt cx="2559652" cy="1709877"/>
          </a:xfrm>
          <a:solidFill>
            <a:srgbClr val="1B54A5"/>
          </a:solidFill>
        </p:grpSpPr>
        <p:sp>
          <p:nvSpPr>
            <p:cNvPr id="56" name="Freeform 8"/>
            <p:cNvSpPr>
              <a:spLocks/>
            </p:cNvSpPr>
            <p:nvPr/>
          </p:nvSpPr>
          <p:spPr bwMode="auto">
            <a:xfrm>
              <a:off x="9117276" y="1416642"/>
              <a:ext cx="2559652" cy="1709877"/>
            </a:xfrm>
            <a:prstGeom prst="rect">
              <a:avLst/>
            </a:prstGeom>
            <a:grpFill/>
            <a:ln>
              <a:noFill/>
            </a:ln>
          </p:spPr>
          <p:txBody>
            <a:bodyPr vert="horz" wrap="square" lIns="182889" tIns="182889" rIns="91444" bIns="182889" numCol="1" anchor="b" anchorCtr="0" compatLnSpc="1">
              <a:prstTxWarp prst="textNoShape">
                <a:avLst/>
              </a:prstTxWarp>
              <a:noAutofit/>
            </a:bodyPr>
            <a:lstStyle/>
            <a:p>
              <a:pPr defTabSz="914102" fontAlgn="base">
                <a:lnSpc>
                  <a:spcPct val="90000"/>
                </a:lnSpc>
                <a:spcBef>
                  <a:spcPct val="0"/>
                </a:spcBef>
                <a:spcAft>
                  <a:spcPct val="0"/>
                </a:spcAft>
              </a:pPr>
              <a:r>
                <a:rPr lang="en-US" sz="1961" spc="-100" dirty="0">
                  <a:gradFill>
                    <a:gsLst>
                      <a:gs pos="9167">
                        <a:srgbClr val="EFEFEF"/>
                      </a:gs>
                      <a:gs pos="21000">
                        <a:srgbClr val="EFEFEF"/>
                      </a:gs>
                    </a:gsLst>
                    <a:lin ang="5400000" scaled="0"/>
                  </a:gradFill>
                </a:rPr>
                <a:t>User centric</a:t>
              </a:r>
            </a:p>
          </p:txBody>
        </p:sp>
        <p:sp>
          <p:nvSpPr>
            <p:cNvPr id="27" name="Freeform 19"/>
            <p:cNvSpPr>
              <a:spLocks/>
            </p:cNvSpPr>
            <p:nvPr/>
          </p:nvSpPr>
          <p:spPr bwMode="auto">
            <a:xfrm flipH="1">
              <a:off x="10196555" y="1747537"/>
              <a:ext cx="387938" cy="610667"/>
            </a:xfrm>
            <a:custGeom>
              <a:avLst/>
              <a:gdLst>
                <a:gd name="T0" fmla="*/ 76 w 291"/>
                <a:gd name="T1" fmla="*/ 251 h 396"/>
                <a:gd name="T2" fmla="*/ 80 w 291"/>
                <a:gd name="T3" fmla="*/ 252 h 396"/>
                <a:gd name="T4" fmla="*/ 90 w 291"/>
                <a:gd name="T5" fmla="*/ 174 h 396"/>
                <a:gd name="T6" fmla="*/ 70 w 291"/>
                <a:gd name="T7" fmla="*/ 69 h 396"/>
                <a:gd name="T8" fmla="*/ 169 w 291"/>
                <a:gd name="T9" fmla="*/ 1 h 396"/>
                <a:gd name="T10" fmla="*/ 243 w 291"/>
                <a:gd name="T11" fmla="*/ 25 h 396"/>
                <a:gd name="T12" fmla="*/ 243 w 291"/>
                <a:gd name="T13" fmla="*/ 38 h 396"/>
                <a:gd name="T14" fmla="*/ 259 w 291"/>
                <a:gd name="T15" fmla="*/ 83 h 396"/>
                <a:gd name="T16" fmla="*/ 265 w 291"/>
                <a:gd name="T17" fmla="*/ 99 h 396"/>
                <a:gd name="T18" fmla="*/ 266 w 291"/>
                <a:gd name="T19" fmla="*/ 120 h 396"/>
                <a:gd name="T20" fmla="*/ 286 w 291"/>
                <a:gd name="T21" fmla="*/ 151 h 396"/>
                <a:gd name="T22" fmla="*/ 269 w 291"/>
                <a:gd name="T23" fmla="*/ 165 h 396"/>
                <a:gd name="T24" fmla="*/ 274 w 291"/>
                <a:gd name="T25" fmla="*/ 176 h 396"/>
                <a:gd name="T26" fmla="*/ 268 w 291"/>
                <a:gd name="T27" fmla="*/ 183 h 396"/>
                <a:gd name="T28" fmla="*/ 272 w 291"/>
                <a:gd name="T29" fmla="*/ 190 h 396"/>
                <a:gd name="T30" fmla="*/ 264 w 291"/>
                <a:gd name="T31" fmla="*/ 203 h 396"/>
                <a:gd name="T32" fmla="*/ 259 w 291"/>
                <a:gd name="T33" fmla="*/ 228 h 396"/>
                <a:gd name="T34" fmla="*/ 190 w 291"/>
                <a:gd name="T35" fmla="*/ 261 h 396"/>
                <a:gd name="T36" fmla="*/ 190 w 291"/>
                <a:gd name="T37" fmla="*/ 279 h 396"/>
                <a:gd name="T38" fmla="*/ 198 w 291"/>
                <a:gd name="T39" fmla="*/ 281 h 396"/>
                <a:gd name="T40" fmla="*/ 203 w 291"/>
                <a:gd name="T41" fmla="*/ 307 h 396"/>
                <a:gd name="T42" fmla="*/ 209 w 291"/>
                <a:gd name="T43" fmla="*/ 315 h 396"/>
                <a:gd name="T44" fmla="*/ 244 w 291"/>
                <a:gd name="T45" fmla="*/ 376 h 396"/>
                <a:gd name="T46" fmla="*/ 247 w 291"/>
                <a:gd name="T47" fmla="*/ 396 h 396"/>
                <a:gd name="T48" fmla="*/ 7 w 291"/>
                <a:gd name="T49" fmla="*/ 396 h 396"/>
                <a:gd name="T50" fmla="*/ 54 w 291"/>
                <a:gd name="T51" fmla="*/ 279 h 396"/>
                <a:gd name="T52" fmla="*/ 56 w 291"/>
                <a:gd name="T53" fmla="*/ 278 h 396"/>
                <a:gd name="T54" fmla="*/ 76 w 291"/>
                <a:gd name="T55" fmla="*/ 25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1" h="396">
                  <a:moveTo>
                    <a:pt x="76" y="251"/>
                  </a:moveTo>
                  <a:cubicBezTo>
                    <a:pt x="80" y="252"/>
                    <a:pt x="80" y="252"/>
                    <a:pt x="80" y="252"/>
                  </a:cubicBezTo>
                  <a:cubicBezTo>
                    <a:pt x="97" y="231"/>
                    <a:pt x="111" y="203"/>
                    <a:pt x="90" y="174"/>
                  </a:cubicBezTo>
                  <a:cubicBezTo>
                    <a:pt x="69" y="144"/>
                    <a:pt x="60" y="106"/>
                    <a:pt x="70" y="69"/>
                  </a:cubicBezTo>
                  <a:cubicBezTo>
                    <a:pt x="85" y="11"/>
                    <a:pt x="110" y="0"/>
                    <a:pt x="169" y="1"/>
                  </a:cubicBezTo>
                  <a:cubicBezTo>
                    <a:pt x="189" y="1"/>
                    <a:pt x="230" y="8"/>
                    <a:pt x="243" y="25"/>
                  </a:cubicBezTo>
                  <a:cubicBezTo>
                    <a:pt x="246" y="30"/>
                    <a:pt x="241" y="35"/>
                    <a:pt x="243" y="38"/>
                  </a:cubicBezTo>
                  <a:cubicBezTo>
                    <a:pt x="251" y="47"/>
                    <a:pt x="256" y="65"/>
                    <a:pt x="259" y="83"/>
                  </a:cubicBezTo>
                  <a:cubicBezTo>
                    <a:pt x="259" y="87"/>
                    <a:pt x="267" y="96"/>
                    <a:pt x="265" y="99"/>
                  </a:cubicBezTo>
                  <a:cubicBezTo>
                    <a:pt x="261" y="107"/>
                    <a:pt x="259" y="110"/>
                    <a:pt x="266" y="120"/>
                  </a:cubicBezTo>
                  <a:cubicBezTo>
                    <a:pt x="270" y="127"/>
                    <a:pt x="284" y="146"/>
                    <a:pt x="286" y="151"/>
                  </a:cubicBezTo>
                  <a:cubicBezTo>
                    <a:pt x="291" y="159"/>
                    <a:pt x="267" y="159"/>
                    <a:pt x="269" y="165"/>
                  </a:cubicBezTo>
                  <a:cubicBezTo>
                    <a:pt x="270" y="167"/>
                    <a:pt x="273" y="174"/>
                    <a:pt x="274" y="176"/>
                  </a:cubicBezTo>
                  <a:cubicBezTo>
                    <a:pt x="275" y="179"/>
                    <a:pt x="268" y="181"/>
                    <a:pt x="268" y="183"/>
                  </a:cubicBezTo>
                  <a:cubicBezTo>
                    <a:pt x="268" y="184"/>
                    <a:pt x="273" y="185"/>
                    <a:pt x="272" y="190"/>
                  </a:cubicBezTo>
                  <a:cubicBezTo>
                    <a:pt x="271" y="193"/>
                    <a:pt x="265" y="191"/>
                    <a:pt x="264" y="203"/>
                  </a:cubicBezTo>
                  <a:cubicBezTo>
                    <a:pt x="264" y="210"/>
                    <a:pt x="272" y="219"/>
                    <a:pt x="259" y="228"/>
                  </a:cubicBezTo>
                  <a:cubicBezTo>
                    <a:pt x="244" y="237"/>
                    <a:pt x="194" y="210"/>
                    <a:pt x="190" y="261"/>
                  </a:cubicBezTo>
                  <a:cubicBezTo>
                    <a:pt x="189" y="268"/>
                    <a:pt x="189" y="274"/>
                    <a:pt x="190" y="279"/>
                  </a:cubicBezTo>
                  <a:cubicBezTo>
                    <a:pt x="198" y="281"/>
                    <a:pt x="198" y="281"/>
                    <a:pt x="198" y="281"/>
                  </a:cubicBezTo>
                  <a:cubicBezTo>
                    <a:pt x="198" y="281"/>
                    <a:pt x="200" y="294"/>
                    <a:pt x="203" y="307"/>
                  </a:cubicBezTo>
                  <a:cubicBezTo>
                    <a:pt x="205" y="310"/>
                    <a:pt x="207" y="312"/>
                    <a:pt x="209" y="315"/>
                  </a:cubicBezTo>
                  <a:cubicBezTo>
                    <a:pt x="219" y="332"/>
                    <a:pt x="240" y="354"/>
                    <a:pt x="244" y="376"/>
                  </a:cubicBezTo>
                  <a:cubicBezTo>
                    <a:pt x="246" y="386"/>
                    <a:pt x="246" y="392"/>
                    <a:pt x="247" y="396"/>
                  </a:cubicBezTo>
                  <a:cubicBezTo>
                    <a:pt x="7" y="396"/>
                    <a:pt x="7" y="396"/>
                    <a:pt x="7" y="396"/>
                  </a:cubicBezTo>
                  <a:cubicBezTo>
                    <a:pt x="7" y="382"/>
                    <a:pt x="0" y="336"/>
                    <a:pt x="54" y="279"/>
                  </a:cubicBezTo>
                  <a:cubicBezTo>
                    <a:pt x="56" y="278"/>
                    <a:pt x="56" y="278"/>
                    <a:pt x="56" y="278"/>
                  </a:cubicBezTo>
                  <a:cubicBezTo>
                    <a:pt x="76" y="251"/>
                    <a:pt x="76" y="251"/>
                    <a:pt x="76" y="251"/>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rgbClr val="FFFFFF"/>
                </a:solidFill>
              </a:endParaRPr>
            </a:p>
          </p:txBody>
        </p:sp>
      </p:grpSp>
    </p:spTree>
    <p:extLst>
      <p:ext uri="{BB962C8B-B14F-4D97-AF65-F5344CB8AC3E}">
        <p14:creationId xmlns:p14="http://schemas.microsoft.com/office/powerpoint/2010/main" val="1886263946"/>
      </p:ext>
    </p:extLst>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195129" y="2680652"/>
            <a:ext cx="5776632" cy="1075710"/>
            <a:chOff x="6252119" y="2895272"/>
            <a:chExt cx="5892465" cy="1097280"/>
          </a:xfrm>
        </p:grpSpPr>
        <p:sp>
          <p:nvSpPr>
            <p:cNvPr id="22" name="Rectangle 21"/>
            <p:cNvSpPr/>
            <p:nvPr/>
          </p:nvSpPr>
          <p:spPr>
            <a:xfrm>
              <a:off x="7431413" y="2895272"/>
              <a:ext cx="4713171" cy="1097280"/>
            </a:xfrm>
            <a:prstGeom prst="rect">
              <a:avLst/>
            </a:prstGeom>
            <a:solidFill>
              <a:schemeClr val="bg1">
                <a:lumMod val="20000"/>
                <a:lumOff val="80000"/>
              </a:schemeClr>
            </a:solidFill>
          </p:spPr>
          <p:txBody>
            <a:bodyPr wrap="square" lIns="89642" tIns="89642" rIns="89642" bIns="89642">
              <a:noAutofit/>
            </a:bodyPr>
            <a:lstStyle/>
            <a:p>
              <a:pPr marL="0" lvl="1" fontAlgn="base">
                <a:lnSpc>
                  <a:spcPct val="90000"/>
                </a:lnSpc>
                <a:spcBef>
                  <a:spcPct val="0"/>
                </a:spcBef>
                <a:spcAft>
                  <a:spcPts val="588"/>
                </a:spcAft>
              </a:pPr>
              <a:r>
                <a:rPr lang="en-US" sz="1176" dirty="0">
                  <a:gradFill>
                    <a:gsLst>
                      <a:gs pos="87611">
                        <a:srgbClr val="000000"/>
                      </a:gs>
                      <a:gs pos="66000">
                        <a:srgbClr val="000000"/>
                      </a:gs>
                    </a:gsLst>
                    <a:lin ang="5400000" scaled="0"/>
                  </a:gradFill>
                </a:rPr>
                <a:t>“…Preconceived notions about Microsoft versus VMware for the virtualization layer need to be re-examined.”</a:t>
              </a:r>
            </a:p>
          </p:txBody>
        </p:sp>
        <p:grpSp>
          <p:nvGrpSpPr>
            <p:cNvPr id="9" name="Group 8"/>
            <p:cNvGrpSpPr/>
            <p:nvPr/>
          </p:nvGrpSpPr>
          <p:grpSpPr>
            <a:xfrm>
              <a:off x="6252119" y="2895272"/>
              <a:ext cx="1188720" cy="1097280"/>
              <a:chOff x="6284722" y="2905442"/>
              <a:chExt cx="1188720" cy="1097280"/>
            </a:xfrm>
          </p:grpSpPr>
          <p:sp>
            <p:nvSpPr>
              <p:cNvPr id="41" name="Rectangle 40"/>
              <p:cNvSpPr/>
              <p:nvPr/>
            </p:nvSpPr>
            <p:spPr bwMode="auto">
              <a:xfrm>
                <a:off x="6284722" y="2905442"/>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sp>
            <p:nvSpPr>
              <p:cNvPr id="53" name="Freeform 35"/>
              <p:cNvSpPr>
                <a:spLocks noChangeAspect="1" noEditPoints="1"/>
              </p:cNvSpPr>
              <p:nvPr/>
            </p:nvSpPr>
            <p:spPr bwMode="auto">
              <a:xfrm>
                <a:off x="6368633" y="3282118"/>
                <a:ext cx="1020898" cy="343928"/>
              </a:xfrm>
              <a:custGeom>
                <a:avLst/>
                <a:gdLst>
                  <a:gd name="T0" fmla="*/ 95 w 703"/>
                  <a:gd name="T1" fmla="*/ 138 h 235"/>
                  <a:gd name="T2" fmla="*/ 118 w 703"/>
                  <a:gd name="T3" fmla="*/ 149 h 235"/>
                  <a:gd name="T4" fmla="*/ 130 w 703"/>
                  <a:gd name="T5" fmla="*/ 123 h 235"/>
                  <a:gd name="T6" fmla="*/ 132 w 703"/>
                  <a:gd name="T7" fmla="*/ 98 h 235"/>
                  <a:gd name="T8" fmla="*/ 113 w 703"/>
                  <a:gd name="T9" fmla="*/ 79 h 235"/>
                  <a:gd name="T10" fmla="*/ 134 w 703"/>
                  <a:gd name="T11" fmla="*/ 75 h 235"/>
                  <a:gd name="T12" fmla="*/ 89 w 703"/>
                  <a:gd name="T13" fmla="*/ 79 h 235"/>
                  <a:gd name="T14" fmla="*/ 196 w 703"/>
                  <a:gd name="T15" fmla="*/ 134 h 235"/>
                  <a:gd name="T16" fmla="*/ 175 w 703"/>
                  <a:gd name="T17" fmla="*/ 88 h 235"/>
                  <a:gd name="T18" fmla="*/ 141 w 703"/>
                  <a:gd name="T19" fmla="*/ 118 h 235"/>
                  <a:gd name="T20" fmla="*/ 234 w 703"/>
                  <a:gd name="T21" fmla="*/ 147 h 235"/>
                  <a:gd name="T22" fmla="*/ 213 w 703"/>
                  <a:gd name="T23" fmla="*/ 147 h 235"/>
                  <a:gd name="T24" fmla="*/ 267 w 703"/>
                  <a:gd name="T25" fmla="*/ 147 h 235"/>
                  <a:gd name="T26" fmla="*/ 244 w 703"/>
                  <a:gd name="T27" fmla="*/ 133 h 235"/>
                  <a:gd name="T28" fmla="*/ 213 w 703"/>
                  <a:gd name="T29" fmla="*/ 86 h 235"/>
                  <a:gd name="T30" fmla="*/ 257 w 703"/>
                  <a:gd name="T31" fmla="*/ 133 h 235"/>
                  <a:gd name="T32" fmla="*/ 229 w 703"/>
                  <a:gd name="T33" fmla="*/ 95 h 235"/>
                  <a:gd name="T34" fmla="*/ 284 w 703"/>
                  <a:gd name="T35" fmla="*/ 133 h 235"/>
                  <a:gd name="T36" fmla="*/ 290 w 703"/>
                  <a:gd name="T37" fmla="*/ 150 h 235"/>
                  <a:gd name="T38" fmla="*/ 309 w 703"/>
                  <a:gd name="T39" fmla="*/ 133 h 235"/>
                  <a:gd name="T40" fmla="*/ 326 w 703"/>
                  <a:gd name="T41" fmla="*/ 150 h 235"/>
                  <a:gd name="T42" fmla="*/ 284 w 703"/>
                  <a:gd name="T43" fmla="*/ 96 h 235"/>
                  <a:gd name="T44" fmla="*/ 326 w 703"/>
                  <a:gd name="T45" fmla="*/ 102 h 235"/>
                  <a:gd name="T46" fmla="*/ 297 w 703"/>
                  <a:gd name="T47" fmla="*/ 119 h 235"/>
                  <a:gd name="T48" fmla="*/ 314 w 703"/>
                  <a:gd name="T49" fmla="*/ 103 h 235"/>
                  <a:gd name="T50" fmla="*/ 342 w 703"/>
                  <a:gd name="T51" fmla="*/ 150 h 235"/>
                  <a:gd name="T52" fmla="*/ 388 w 703"/>
                  <a:gd name="T53" fmla="*/ 147 h 235"/>
                  <a:gd name="T54" fmla="*/ 360 w 703"/>
                  <a:gd name="T55" fmla="*/ 121 h 235"/>
                  <a:gd name="T56" fmla="*/ 383 w 703"/>
                  <a:gd name="T57" fmla="*/ 107 h 235"/>
                  <a:gd name="T58" fmla="*/ 365 w 703"/>
                  <a:gd name="T59" fmla="*/ 90 h 235"/>
                  <a:gd name="T60" fmla="*/ 383 w 703"/>
                  <a:gd name="T61" fmla="*/ 86 h 235"/>
                  <a:gd name="T62" fmla="*/ 344 w 703"/>
                  <a:gd name="T63" fmla="*/ 89 h 235"/>
                  <a:gd name="T64" fmla="*/ 417 w 703"/>
                  <a:gd name="T65" fmla="*/ 88 h 235"/>
                  <a:gd name="T66" fmla="*/ 398 w 703"/>
                  <a:gd name="T67" fmla="*/ 103 h 235"/>
                  <a:gd name="T68" fmla="*/ 397 w 703"/>
                  <a:gd name="T69" fmla="*/ 133 h 235"/>
                  <a:gd name="T70" fmla="*/ 481 w 703"/>
                  <a:gd name="T71" fmla="*/ 90 h 235"/>
                  <a:gd name="T72" fmla="*/ 495 w 703"/>
                  <a:gd name="T73" fmla="*/ 84 h 235"/>
                  <a:gd name="T74" fmla="*/ 439 w 703"/>
                  <a:gd name="T75" fmla="*/ 99 h 235"/>
                  <a:gd name="T76" fmla="*/ 464 w 703"/>
                  <a:gd name="T77" fmla="*/ 140 h 235"/>
                  <a:gd name="T78" fmla="*/ 483 w 703"/>
                  <a:gd name="T79" fmla="*/ 149 h 235"/>
                  <a:gd name="T80" fmla="*/ 505 w 703"/>
                  <a:gd name="T81" fmla="*/ 149 h 235"/>
                  <a:gd name="T82" fmla="*/ 549 w 703"/>
                  <a:gd name="T83" fmla="*/ 150 h 235"/>
                  <a:gd name="T84" fmla="*/ 524 w 703"/>
                  <a:gd name="T85" fmla="*/ 138 h 235"/>
                  <a:gd name="T86" fmla="*/ 546 w 703"/>
                  <a:gd name="T87" fmla="*/ 121 h 235"/>
                  <a:gd name="T88" fmla="*/ 524 w 703"/>
                  <a:gd name="T89" fmla="*/ 95 h 235"/>
                  <a:gd name="T90" fmla="*/ 551 w 703"/>
                  <a:gd name="T91" fmla="*/ 86 h 235"/>
                  <a:gd name="T92" fmla="*/ 505 w 703"/>
                  <a:gd name="T93" fmla="*/ 88 h 235"/>
                  <a:gd name="T94" fmla="*/ 581 w 703"/>
                  <a:gd name="T95" fmla="*/ 140 h 235"/>
                  <a:gd name="T96" fmla="*/ 561 w 703"/>
                  <a:gd name="T97" fmla="*/ 149 h 235"/>
                  <a:gd name="T98" fmla="*/ 612 w 703"/>
                  <a:gd name="T99" fmla="*/ 141 h 235"/>
                  <a:gd name="T100" fmla="*/ 603 w 703"/>
                  <a:gd name="T101" fmla="*/ 147 h 235"/>
                  <a:gd name="T102" fmla="*/ 561 w 703"/>
                  <a:gd name="T103" fmla="*/ 88 h 235"/>
                  <a:gd name="T104" fmla="*/ 602 w 703"/>
                  <a:gd name="T105" fmla="*/ 123 h 235"/>
                  <a:gd name="T106" fmla="*/ 581 w 703"/>
                  <a:gd name="T107" fmla="*/ 133 h 235"/>
                  <a:gd name="T108" fmla="*/ 581 w 703"/>
                  <a:gd name="T109" fmla="*/ 95 h 235"/>
                  <a:gd name="T110" fmla="*/ 631 w 703"/>
                  <a:gd name="T111" fmla="*/ 75 h 235"/>
                  <a:gd name="T112" fmla="*/ 622 w 703"/>
                  <a:gd name="T113" fmla="*/ 85 h 235"/>
                  <a:gd name="T114" fmla="*/ 629 w 703"/>
                  <a:gd name="T115" fmla="*/ 79 h 235"/>
                  <a:gd name="T116" fmla="*/ 630 w 703"/>
                  <a:gd name="T117" fmla="*/ 88 h 235"/>
                  <a:gd name="T118" fmla="*/ 625 w 703"/>
                  <a:gd name="T119" fmla="*/ 87 h 235"/>
                  <a:gd name="T120" fmla="*/ 621 w 703"/>
                  <a:gd name="T121" fmla="*/ 87 h 235"/>
                  <a:gd name="T122" fmla="*/ 627 w 703"/>
                  <a:gd name="T123" fmla="*/ 80 h 235"/>
                  <a:gd name="T124" fmla="*/ 633 w 703"/>
                  <a:gd name="T12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3" h="235">
                    <a:moveTo>
                      <a:pt x="0" y="118"/>
                    </a:moveTo>
                    <a:cubicBezTo>
                      <a:pt x="0" y="53"/>
                      <a:pt x="157" y="0"/>
                      <a:pt x="352" y="0"/>
                    </a:cubicBezTo>
                    <a:cubicBezTo>
                      <a:pt x="546" y="0"/>
                      <a:pt x="703" y="53"/>
                      <a:pt x="703" y="118"/>
                    </a:cubicBezTo>
                    <a:cubicBezTo>
                      <a:pt x="703" y="182"/>
                      <a:pt x="546" y="235"/>
                      <a:pt x="352" y="235"/>
                    </a:cubicBezTo>
                    <a:cubicBezTo>
                      <a:pt x="157" y="235"/>
                      <a:pt x="0" y="182"/>
                      <a:pt x="0" y="118"/>
                    </a:cubicBezTo>
                    <a:close/>
                    <a:moveTo>
                      <a:pt x="95" y="138"/>
                    </a:moveTo>
                    <a:cubicBezTo>
                      <a:pt x="95" y="143"/>
                      <a:pt x="95" y="146"/>
                      <a:pt x="89" y="147"/>
                    </a:cubicBezTo>
                    <a:cubicBezTo>
                      <a:pt x="86" y="147"/>
                      <a:pt x="84" y="147"/>
                      <a:pt x="84" y="149"/>
                    </a:cubicBezTo>
                    <a:cubicBezTo>
                      <a:pt x="84" y="150"/>
                      <a:pt x="86" y="150"/>
                      <a:pt x="87" y="150"/>
                    </a:cubicBezTo>
                    <a:cubicBezTo>
                      <a:pt x="91" y="150"/>
                      <a:pt x="97" y="150"/>
                      <a:pt x="101" y="150"/>
                    </a:cubicBezTo>
                    <a:cubicBezTo>
                      <a:pt x="105" y="150"/>
                      <a:pt x="112" y="150"/>
                      <a:pt x="116" y="150"/>
                    </a:cubicBezTo>
                    <a:cubicBezTo>
                      <a:pt x="117" y="150"/>
                      <a:pt x="118" y="150"/>
                      <a:pt x="118" y="149"/>
                    </a:cubicBezTo>
                    <a:cubicBezTo>
                      <a:pt x="118" y="147"/>
                      <a:pt x="116" y="147"/>
                      <a:pt x="113" y="147"/>
                    </a:cubicBezTo>
                    <a:cubicBezTo>
                      <a:pt x="108" y="146"/>
                      <a:pt x="108" y="143"/>
                      <a:pt x="108" y="138"/>
                    </a:cubicBezTo>
                    <a:cubicBezTo>
                      <a:pt x="108" y="118"/>
                      <a:pt x="108" y="118"/>
                      <a:pt x="108" y="118"/>
                    </a:cubicBezTo>
                    <a:cubicBezTo>
                      <a:pt x="108" y="112"/>
                      <a:pt x="108" y="112"/>
                      <a:pt x="116" y="112"/>
                    </a:cubicBezTo>
                    <a:cubicBezTo>
                      <a:pt x="119" y="112"/>
                      <a:pt x="127" y="112"/>
                      <a:pt x="129" y="119"/>
                    </a:cubicBezTo>
                    <a:cubicBezTo>
                      <a:pt x="129" y="119"/>
                      <a:pt x="130" y="122"/>
                      <a:pt x="130" y="123"/>
                    </a:cubicBezTo>
                    <a:cubicBezTo>
                      <a:pt x="130" y="124"/>
                      <a:pt x="131" y="125"/>
                      <a:pt x="132" y="125"/>
                    </a:cubicBezTo>
                    <a:cubicBezTo>
                      <a:pt x="133" y="125"/>
                      <a:pt x="133" y="123"/>
                      <a:pt x="133" y="123"/>
                    </a:cubicBezTo>
                    <a:cubicBezTo>
                      <a:pt x="133" y="117"/>
                      <a:pt x="133" y="117"/>
                      <a:pt x="133" y="117"/>
                    </a:cubicBezTo>
                    <a:cubicBezTo>
                      <a:pt x="133" y="114"/>
                      <a:pt x="133" y="112"/>
                      <a:pt x="133" y="111"/>
                    </a:cubicBezTo>
                    <a:cubicBezTo>
                      <a:pt x="133" y="109"/>
                      <a:pt x="133" y="101"/>
                      <a:pt x="133" y="99"/>
                    </a:cubicBezTo>
                    <a:cubicBezTo>
                      <a:pt x="133" y="98"/>
                      <a:pt x="133" y="98"/>
                      <a:pt x="132" y="98"/>
                    </a:cubicBezTo>
                    <a:cubicBezTo>
                      <a:pt x="130" y="98"/>
                      <a:pt x="130" y="99"/>
                      <a:pt x="130" y="99"/>
                    </a:cubicBezTo>
                    <a:cubicBezTo>
                      <a:pt x="128" y="106"/>
                      <a:pt x="126" y="108"/>
                      <a:pt x="117" y="108"/>
                    </a:cubicBezTo>
                    <a:cubicBezTo>
                      <a:pt x="115" y="108"/>
                      <a:pt x="111" y="108"/>
                      <a:pt x="109" y="108"/>
                    </a:cubicBezTo>
                    <a:cubicBezTo>
                      <a:pt x="108" y="108"/>
                      <a:pt x="108" y="108"/>
                      <a:pt x="108" y="101"/>
                    </a:cubicBezTo>
                    <a:cubicBezTo>
                      <a:pt x="108" y="85"/>
                      <a:pt x="108" y="85"/>
                      <a:pt x="108" y="85"/>
                    </a:cubicBezTo>
                    <a:cubicBezTo>
                      <a:pt x="108" y="80"/>
                      <a:pt x="109" y="79"/>
                      <a:pt x="113" y="79"/>
                    </a:cubicBezTo>
                    <a:cubicBezTo>
                      <a:pt x="131" y="79"/>
                      <a:pt x="133" y="84"/>
                      <a:pt x="136" y="90"/>
                    </a:cubicBezTo>
                    <a:cubicBezTo>
                      <a:pt x="136" y="91"/>
                      <a:pt x="137" y="92"/>
                      <a:pt x="139" y="92"/>
                    </a:cubicBezTo>
                    <a:cubicBezTo>
                      <a:pt x="140" y="92"/>
                      <a:pt x="140" y="91"/>
                      <a:pt x="140" y="90"/>
                    </a:cubicBezTo>
                    <a:cubicBezTo>
                      <a:pt x="140" y="77"/>
                      <a:pt x="140" y="77"/>
                      <a:pt x="140" y="77"/>
                    </a:cubicBezTo>
                    <a:cubicBezTo>
                      <a:pt x="140" y="76"/>
                      <a:pt x="140" y="75"/>
                      <a:pt x="138" y="75"/>
                    </a:cubicBezTo>
                    <a:cubicBezTo>
                      <a:pt x="138" y="75"/>
                      <a:pt x="138" y="75"/>
                      <a:pt x="134" y="75"/>
                    </a:cubicBezTo>
                    <a:cubicBezTo>
                      <a:pt x="131" y="76"/>
                      <a:pt x="125" y="76"/>
                      <a:pt x="112" y="76"/>
                    </a:cubicBezTo>
                    <a:cubicBezTo>
                      <a:pt x="111" y="76"/>
                      <a:pt x="111" y="76"/>
                      <a:pt x="111" y="76"/>
                    </a:cubicBezTo>
                    <a:cubicBezTo>
                      <a:pt x="99" y="76"/>
                      <a:pt x="93" y="76"/>
                      <a:pt x="90" y="75"/>
                    </a:cubicBezTo>
                    <a:cubicBezTo>
                      <a:pt x="87" y="75"/>
                      <a:pt x="87" y="75"/>
                      <a:pt x="87" y="75"/>
                    </a:cubicBezTo>
                    <a:cubicBezTo>
                      <a:pt x="86" y="75"/>
                      <a:pt x="84" y="75"/>
                      <a:pt x="84" y="77"/>
                    </a:cubicBezTo>
                    <a:cubicBezTo>
                      <a:pt x="84" y="79"/>
                      <a:pt x="86" y="79"/>
                      <a:pt x="89" y="79"/>
                    </a:cubicBezTo>
                    <a:cubicBezTo>
                      <a:pt x="95" y="79"/>
                      <a:pt x="95" y="82"/>
                      <a:pt x="95" y="88"/>
                    </a:cubicBezTo>
                    <a:cubicBezTo>
                      <a:pt x="95" y="138"/>
                      <a:pt x="95" y="138"/>
                      <a:pt x="95" y="138"/>
                    </a:cubicBezTo>
                    <a:close/>
                    <a:moveTo>
                      <a:pt x="145" y="134"/>
                    </a:moveTo>
                    <a:cubicBezTo>
                      <a:pt x="151" y="144"/>
                      <a:pt x="163" y="151"/>
                      <a:pt x="176" y="151"/>
                    </a:cubicBezTo>
                    <a:cubicBezTo>
                      <a:pt x="188" y="151"/>
                      <a:pt x="200" y="144"/>
                      <a:pt x="206" y="134"/>
                    </a:cubicBezTo>
                    <a:cubicBezTo>
                      <a:pt x="196" y="134"/>
                      <a:pt x="196" y="134"/>
                      <a:pt x="196" y="134"/>
                    </a:cubicBezTo>
                    <a:cubicBezTo>
                      <a:pt x="192" y="142"/>
                      <a:pt x="186" y="148"/>
                      <a:pt x="177" y="148"/>
                    </a:cubicBezTo>
                    <a:cubicBezTo>
                      <a:pt x="168" y="148"/>
                      <a:pt x="161" y="142"/>
                      <a:pt x="157" y="134"/>
                    </a:cubicBezTo>
                    <a:cubicBezTo>
                      <a:pt x="145" y="134"/>
                      <a:pt x="145" y="134"/>
                      <a:pt x="145" y="134"/>
                    </a:cubicBezTo>
                    <a:close/>
                    <a:moveTo>
                      <a:pt x="157" y="134"/>
                    </a:moveTo>
                    <a:cubicBezTo>
                      <a:pt x="155" y="128"/>
                      <a:pt x="153" y="122"/>
                      <a:pt x="153" y="116"/>
                    </a:cubicBezTo>
                    <a:cubicBezTo>
                      <a:pt x="153" y="101"/>
                      <a:pt x="160" y="88"/>
                      <a:pt x="175" y="88"/>
                    </a:cubicBezTo>
                    <a:cubicBezTo>
                      <a:pt x="191" y="88"/>
                      <a:pt x="198" y="105"/>
                      <a:pt x="198" y="118"/>
                    </a:cubicBezTo>
                    <a:cubicBezTo>
                      <a:pt x="198" y="123"/>
                      <a:pt x="197" y="129"/>
                      <a:pt x="196" y="134"/>
                    </a:cubicBezTo>
                    <a:cubicBezTo>
                      <a:pt x="206" y="134"/>
                      <a:pt x="206" y="134"/>
                      <a:pt x="206" y="134"/>
                    </a:cubicBezTo>
                    <a:cubicBezTo>
                      <a:pt x="209" y="129"/>
                      <a:pt x="211" y="123"/>
                      <a:pt x="211" y="117"/>
                    </a:cubicBezTo>
                    <a:cubicBezTo>
                      <a:pt x="211" y="99"/>
                      <a:pt x="195" y="85"/>
                      <a:pt x="176" y="85"/>
                    </a:cubicBezTo>
                    <a:cubicBezTo>
                      <a:pt x="156" y="85"/>
                      <a:pt x="141" y="100"/>
                      <a:pt x="141" y="118"/>
                    </a:cubicBezTo>
                    <a:cubicBezTo>
                      <a:pt x="141" y="124"/>
                      <a:pt x="142" y="129"/>
                      <a:pt x="145" y="134"/>
                    </a:cubicBezTo>
                    <a:cubicBezTo>
                      <a:pt x="157" y="134"/>
                      <a:pt x="157" y="134"/>
                      <a:pt x="157" y="134"/>
                    </a:cubicBezTo>
                    <a:close/>
                    <a:moveTo>
                      <a:pt x="218" y="133"/>
                    </a:moveTo>
                    <a:cubicBezTo>
                      <a:pt x="229" y="133"/>
                      <a:pt x="229" y="133"/>
                      <a:pt x="229" y="133"/>
                    </a:cubicBezTo>
                    <a:cubicBezTo>
                      <a:pt x="229" y="140"/>
                      <a:pt x="229" y="140"/>
                      <a:pt x="229" y="140"/>
                    </a:cubicBezTo>
                    <a:cubicBezTo>
                      <a:pt x="229" y="144"/>
                      <a:pt x="229" y="147"/>
                      <a:pt x="234" y="147"/>
                    </a:cubicBezTo>
                    <a:cubicBezTo>
                      <a:pt x="237" y="147"/>
                      <a:pt x="238" y="147"/>
                      <a:pt x="238" y="149"/>
                    </a:cubicBezTo>
                    <a:cubicBezTo>
                      <a:pt x="238" y="150"/>
                      <a:pt x="237" y="150"/>
                      <a:pt x="236" y="150"/>
                    </a:cubicBezTo>
                    <a:cubicBezTo>
                      <a:pt x="234" y="150"/>
                      <a:pt x="224" y="150"/>
                      <a:pt x="224" y="150"/>
                    </a:cubicBezTo>
                    <a:cubicBezTo>
                      <a:pt x="222" y="150"/>
                      <a:pt x="214" y="150"/>
                      <a:pt x="212" y="150"/>
                    </a:cubicBezTo>
                    <a:cubicBezTo>
                      <a:pt x="211" y="150"/>
                      <a:pt x="210" y="150"/>
                      <a:pt x="210" y="149"/>
                    </a:cubicBezTo>
                    <a:cubicBezTo>
                      <a:pt x="210" y="147"/>
                      <a:pt x="211" y="147"/>
                      <a:pt x="213" y="147"/>
                    </a:cubicBezTo>
                    <a:cubicBezTo>
                      <a:pt x="218" y="147"/>
                      <a:pt x="218" y="144"/>
                      <a:pt x="218" y="140"/>
                    </a:cubicBezTo>
                    <a:cubicBezTo>
                      <a:pt x="218" y="133"/>
                      <a:pt x="218" y="133"/>
                      <a:pt x="218" y="133"/>
                    </a:cubicBezTo>
                    <a:close/>
                    <a:moveTo>
                      <a:pt x="244" y="133"/>
                    </a:moveTo>
                    <a:cubicBezTo>
                      <a:pt x="257" y="133"/>
                      <a:pt x="257" y="133"/>
                      <a:pt x="257" y="133"/>
                    </a:cubicBezTo>
                    <a:cubicBezTo>
                      <a:pt x="261" y="141"/>
                      <a:pt x="261" y="141"/>
                      <a:pt x="261" y="141"/>
                    </a:cubicBezTo>
                    <a:cubicBezTo>
                      <a:pt x="263" y="144"/>
                      <a:pt x="264" y="147"/>
                      <a:pt x="267" y="147"/>
                    </a:cubicBezTo>
                    <a:cubicBezTo>
                      <a:pt x="271" y="148"/>
                      <a:pt x="271" y="148"/>
                      <a:pt x="271" y="149"/>
                    </a:cubicBezTo>
                    <a:cubicBezTo>
                      <a:pt x="271" y="150"/>
                      <a:pt x="270" y="150"/>
                      <a:pt x="269" y="150"/>
                    </a:cubicBezTo>
                    <a:cubicBezTo>
                      <a:pt x="268" y="150"/>
                      <a:pt x="262" y="150"/>
                      <a:pt x="260" y="150"/>
                    </a:cubicBezTo>
                    <a:cubicBezTo>
                      <a:pt x="259" y="150"/>
                      <a:pt x="255" y="150"/>
                      <a:pt x="254" y="150"/>
                    </a:cubicBezTo>
                    <a:cubicBezTo>
                      <a:pt x="252" y="150"/>
                      <a:pt x="252" y="149"/>
                      <a:pt x="251" y="147"/>
                    </a:cubicBezTo>
                    <a:cubicBezTo>
                      <a:pt x="244" y="133"/>
                      <a:pt x="244" y="133"/>
                      <a:pt x="244" y="133"/>
                    </a:cubicBezTo>
                    <a:close/>
                    <a:moveTo>
                      <a:pt x="229" y="133"/>
                    </a:moveTo>
                    <a:cubicBezTo>
                      <a:pt x="218" y="133"/>
                      <a:pt x="218" y="133"/>
                      <a:pt x="218" y="133"/>
                    </a:cubicBezTo>
                    <a:cubicBezTo>
                      <a:pt x="218" y="96"/>
                      <a:pt x="218" y="96"/>
                      <a:pt x="218" y="96"/>
                    </a:cubicBezTo>
                    <a:cubicBezTo>
                      <a:pt x="218" y="92"/>
                      <a:pt x="218" y="89"/>
                      <a:pt x="213" y="89"/>
                    </a:cubicBezTo>
                    <a:cubicBezTo>
                      <a:pt x="211" y="89"/>
                      <a:pt x="210" y="89"/>
                      <a:pt x="210" y="88"/>
                    </a:cubicBezTo>
                    <a:cubicBezTo>
                      <a:pt x="210" y="86"/>
                      <a:pt x="210" y="86"/>
                      <a:pt x="213" y="86"/>
                    </a:cubicBezTo>
                    <a:cubicBezTo>
                      <a:pt x="214" y="86"/>
                      <a:pt x="220" y="86"/>
                      <a:pt x="221" y="86"/>
                    </a:cubicBezTo>
                    <a:cubicBezTo>
                      <a:pt x="224" y="86"/>
                      <a:pt x="237" y="86"/>
                      <a:pt x="240" y="86"/>
                    </a:cubicBezTo>
                    <a:cubicBezTo>
                      <a:pt x="258" y="86"/>
                      <a:pt x="260" y="99"/>
                      <a:pt x="260" y="102"/>
                    </a:cubicBezTo>
                    <a:cubicBezTo>
                      <a:pt x="260" y="114"/>
                      <a:pt x="249" y="117"/>
                      <a:pt x="246" y="118"/>
                    </a:cubicBezTo>
                    <a:cubicBezTo>
                      <a:pt x="247" y="118"/>
                      <a:pt x="248" y="119"/>
                      <a:pt x="251" y="123"/>
                    </a:cubicBezTo>
                    <a:cubicBezTo>
                      <a:pt x="257" y="133"/>
                      <a:pt x="257" y="133"/>
                      <a:pt x="257" y="133"/>
                    </a:cubicBezTo>
                    <a:cubicBezTo>
                      <a:pt x="244" y="133"/>
                      <a:pt x="244" y="133"/>
                      <a:pt x="244" y="133"/>
                    </a:cubicBezTo>
                    <a:cubicBezTo>
                      <a:pt x="239" y="124"/>
                      <a:pt x="239" y="124"/>
                      <a:pt x="239" y="124"/>
                    </a:cubicBezTo>
                    <a:cubicBezTo>
                      <a:pt x="237" y="119"/>
                      <a:pt x="236" y="119"/>
                      <a:pt x="231" y="119"/>
                    </a:cubicBezTo>
                    <a:cubicBezTo>
                      <a:pt x="230" y="119"/>
                      <a:pt x="229" y="120"/>
                      <a:pt x="229" y="122"/>
                    </a:cubicBezTo>
                    <a:cubicBezTo>
                      <a:pt x="229" y="133"/>
                      <a:pt x="229" y="133"/>
                      <a:pt x="229" y="133"/>
                    </a:cubicBezTo>
                    <a:close/>
                    <a:moveTo>
                      <a:pt x="229" y="95"/>
                    </a:moveTo>
                    <a:cubicBezTo>
                      <a:pt x="229" y="113"/>
                      <a:pt x="229" y="113"/>
                      <a:pt x="229" y="113"/>
                    </a:cubicBezTo>
                    <a:cubicBezTo>
                      <a:pt x="229" y="116"/>
                      <a:pt x="229" y="116"/>
                      <a:pt x="234" y="116"/>
                    </a:cubicBezTo>
                    <a:cubicBezTo>
                      <a:pt x="238" y="116"/>
                      <a:pt x="248" y="116"/>
                      <a:pt x="248" y="103"/>
                    </a:cubicBezTo>
                    <a:cubicBezTo>
                      <a:pt x="248" y="100"/>
                      <a:pt x="247" y="89"/>
                      <a:pt x="234" y="89"/>
                    </a:cubicBezTo>
                    <a:cubicBezTo>
                      <a:pt x="230" y="89"/>
                      <a:pt x="229" y="91"/>
                      <a:pt x="229" y="95"/>
                    </a:cubicBezTo>
                    <a:close/>
                    <a:moveTo>
                      <a:pt x="284" y="133"/>
                    </a:moveTo>
                    <a:cubicBezTo>
                      <a:pt x="295" y="133"/>
                      <a:pt x="295" y="133"/>
                      <a:pt x="295" y="133"/>
                    </a:cubicBezTo>
                    <a:cubicBezTo>
                      <a:pt x="295" y="140"/>
                      <a:pt x="295" y="140"/>
                      <a:pt x="295" y="140"/>
                    </a:cubicBezTo>
                    <a:cubicBezTo>
                      <a:pt x="295" y="144"/>
                      <a:pt x="295" y="147"/>
                      <a:pt x="301" y="147"/>
                    </a:cubicBezTo>
                    <a:cubicBezTo>
                      <a:pt x="303" y="147"/>
                      <a:pt x="304" y="147"/>
                      <a:pt x="304" y="149"/>
                    </a:cubicBezTo>
                    <a:cubicBezTo>
                      <a:pt x="304" y="150"/>
                      <a:pt x="303" y="150"/>
                      <a:pt x="302" y="150"/>
                    </a:cubicBezTo>
                    <a:cubicBezTo>
                      <a:pt x="300" y="150"/>
                      <a:pt x="290" y="150"/>
                      <a:pt x="290" y="150"/>
                    </a:cubicBezTo>
                    <a:cubicBezTo>
                      <a:pt x="288" y="150"/>
                      <a:pt x="279" y="150"/>
                      <a:pt x="278" y="150"/>
                    </a:cubicBezTo>
                    <a:cubicBezTo>
                      <a:pt x="277" y="150"/>
                      <a:pt x="276" y="150"/>
                      <a:pt x="276" y="149"/>
                    </a:cubicBezTo>
                    <a:cubicBezTo>
                      <a:pt x="276" y="147"/>
                      <a:pt x="277" y="147"/>
                      <a:pt x="279" y="147"/>
                    </a:cubicBezTo>
                    <a:cubicBezTo>
                      <a:pt x="284" y="147"/>
                      <a:pt x="284" y="144"/>
                      <a:pt x="284" y="140"/>
                    </a:cubicBezTo>
                    <a:cubicBezTo>
                      <a:pt x="284" y="133"/>
                      <a:pt x="284" y="133"/>
                      <a:pt x="284" y="133"/>
                    </a:cubicBezTo>
                    <a:close/>
                    <a:moveTo>
                      <a:pt x="309" y="133"/>
                    </a:moveTo>
                    <a:cubicBezTo>
                      <a:pt x="322" y="133"/>
                      <a:pt x="322" y="133"/>
                      <a:pt x="322" y="133"/>
                    </a:cubicBezTo>
                    <a:cubicBezTo>
                      <a:pt x="327" y="141"/>
                      <a:pt x="327" y="141"/>
                      <a:pt x="327" y="141"/>
                    </a:cubicBezTo>
                    <a:cubicBezTo>
                      <a:pt x="329" y="144"/>
                      <a:pt x="330" y="147"/>
                      <a:pt x="333" y="147"/>
                    </a:cubicBezTo>
                    <a:cubicBezTo>
                      <a:pt x="336" y="148"/>
                      <a:pt x="337" y="148"/>
                      <a:pt x="337" y="149"/>
                    </a:cubicBezTo>
                    <a:cubicBezTo>
                      <a:pt x="337" y="150"/>
                      <a:pt x="336" y="150"/>
                      <a:pt x="336" y="150"/>
                    </a:cubicBezTo>
                    <a:cubicBezTo>
                      <a:pt x="334" y="150"/>
                      <a:pt x="327" y="150"/>
                      <a:pt x="326" y="150"/>
                    </a:cubicBezTo>
                    <a:cubicBezTo>
                      <a:pt x="325" y="150"/>
                      <a:pt x="321" y="150"/>
                      <a:pt x="320" y="150"/>
                    </a:cubicBezTo>
                    <a:cubicBezTo>
                      <a:pt x="319" y="150"/>
                      <a:pt x="318" y="149"/>
                      <a:pt x="317" y="147"/>
                    </a:cubicBezTo>
                    <a:cubicBezTo>
                      <a:pt x="309" y="133"/>
                      <a:pt x="309" y="133"/>
                      <a:pt x="309" y="133"/>
                    </a:cubicBezTo>
                    <a:close/>
                    <a:moveTo>
                      <a:pt x="295" y="133"/>
                    </a:moveTo>
                    <a:cubicBezTo>
                      <a:pt x="284" y="133"/>
                      <a:pt x="284" y="133"/>
                      <a:pt x="284" y="133"/>
                    </a:cubicBezTo>
                    <a:cubicBezTo>
                      <a:pt x="284" y="96"/>
                      <a:pt x="284" y="96"/>
                      <a:pt x="284" y="96"/>
                    </a:cubicBezTo>
                    <a:cubicBezTo>
                      <a:pt x="284" y="92"/>
                      <a:pt x="284" y="89"/>
                      <a:pt x="279" y="89"/>
                    </a:cubicBezTo>
                    <a:cubicBezTo>
                      <a:pt x="277" y="89"/>
                      <a:pt x="276" y="89"/>
                      <a:pt x="276" y="88"/>
                    </a:cubicBezTo>
                    <a:cubicBezTo>
                      <a:pt x="276" y="86"/>
                      <a:pt x="276" y="86"/>
                      <a:pt x="279" y="86"/>
                    </a:cubicBezTo>
                    <a:cubicBezTo>
                      <a:pt x="281" y="86"/>
                      <a:pt x="285" y="86"/>
                      <a:pt x="286" y="86"/>
                    </a:cubicBezTo>
                    <a:cubicBezTo>
                      <a:pt x="289" y="86"/>
                      <a:pt x="303" y="86"/>
                      <a:pt x="306" y="86"/>
                    </a:cubicBezTo>
                    <a:cubicBezTo>
                      <a:pt x="324" y="86"/>
                      <a:pt x="326" y="99"/>
                      <a:pt x="326" y="102"/>
                    </a:cubicBezTo>
                    <a:cubicBezTo>
                      <a:pt x="326" y="114"/>
                      <a:pt x="315" y="117"/>
                      <a:pt x="312" y="118"/>
                    </a:cubicBezTo>
                    <a:cubicBezTo>
                      <a:pt x="313" y="118"/>
                      <a:pt x="314" y="119"/>
                      <a:pt x="317" y="123"/>
                    </a:cubicBezTo>
                    <a:cubicBezTo>
                      <a:pt x="322" y="133"/>
                      <a:pt x="322" y="133"/>
                      <a:pt x="322" y="133"/>
                    </a:cubicBezTo>
                    <a:cubicBezTo>
                      <a:pt x="309" y="133"/>
                      <a:pt x="309" y="133"/>
                      <a:pt x="309" y="133"/>
                    </a:cubicBezTo>
                    <a:cubicBezTo>
                      <a:pt x="305" y="124"/>
                      <a:pt x="305" y="124"/>
                      <a:pt x="305" y="124"/>
                    </a:cubicBezTo>
                    <a:cubicBezTo>
                      <a:pt x="302" y="119"/>
                      <a:pt x="302" y="119"/>
                      <a:pt x="297" y="119"/>
                    </a:cubicBezTo>
                    <a:cubicBezTo>
                      <a:pt x="295" y="119"/>
                      <a:pt x="295" y="120"/>
                      <a:pt x="295" y="122"/>
                    </a:cubicBezTo>
                    <a:cubicBezTo>
                      <a:pt x="295" y="133"/>
                      <a:pt x="295" y="133"/>
                      <a:pt x="295" y="133"/>
                    </a:cubicBezTo>
                    <a:close/>
                    <a:moveTo>
                      <a:pt x="295" y="95"/>
                    </a:moveTo>
                    <a:cubicBezTo>
                      <a:pt x="295" y="113"/>
                      <a:pt x="295" y="113"/>
                      <a:pt x="295" y="113"/>
                    </a:cubicBezTo>
                    <a:cubicBezTo>
                      <a:pt x="295" y="116"/>
                      <a:pt x="295" y="116"/>
                      <a:pt x="301" y="116"/>
                    </a:cubicBezTo>
                    <a:cubicBezTo>
                      <a:pt x="304" y="116"/>
                      <a:pt x="314" y="116"/>
                      <a:pt x="314" y="103"/>
                    </a:cubicBezTo>
                    <a:cubicBezTo>
                      <a:pt x="314" y="100"/>
                      <a:pt x="313" y="89"/>
                      <a:pt x="300" y="89"/>
                    </a:cubicBezTo>
                    <a:cubicBezTo>
                      <a:pt x="295" y="89"/>
                      <a:pt x="295" y="91"/>
                      <a:pt x="295" y="95"/>
                    </a:cubicBezTo>
                    <a:close/>
                    <a:moveTo>
                      <a:pt x="349" y="140"/>
                    </a:moveTo>
                    <a:cubicBezTo>
                      <a:pt x="349" y="144"/>
                      <a:pt x="349" y="147"/>
                      <a:pt x="344" y="147"/>
                    </a:cubicBezTo>
                    <a:cubicBezTo>
                      <a:pt x="342" y="147"/>
                      <a:pt x="340" y="147"/>
                      <a:pt x="340" y="149"/>
                    </a:cubicBezTo>
                    <a:cubicBezTo>
                      <a:pt x="340" y="150"/>
                      <a:pt x="341" y="150"/>
                      <a:pt x="342" y="150"/>
                    </a:cubicBezTo>
                    <a:cubicBezTo>
                      <a:pt x="343" y="150"/>
                      <a:pt x="344" y="150"/>
                      <a:pt x="345" y="150"/>
                    </a:cubicBezTo>
                    <a:cubicBezTo>
                      <a:pt x="347" y="150"/>
                      <a:pt x="349" y="150"/>
                      <a:pt x="354" y="150"/>
                    </a:cubicBezTo>
                    <a:cubicBezTo>
                      <a:pt x="355" y="150"/>
                      <a:pt x="355" y="150"/>
                      <a:pt x="355" y="150"/>
                    </a:cubicBezTo>
                    <a:cubicBezTo>
                      <a:pt x="356" y="150"/>
                      <a:pt x="360" y="150"/>
                      <a:pt x="366" y="150"/>
                    </a:cubicBezTo>
                    <a:cubicBezTo>
                      <a:pt x="372" y="150"/>
                      <a:pt x="379" y="150"/>
                      <a:pt x="384" y="150"/>
                    </a:cubicBezTo>
                    <a:cubicBezTo>
                      <a:pt x="387" y="150"/>
                      <a:pt x="388" y="149"/>
                      <a:pt x="388" y="147"/>
                    </a:cubicBezTo>
                    <a:cubicBezTo>
                      <a:pt x="389" y="143"/>
                      <a:pt x="390" y="137"/>
                      <a:pt x="390" y="136"/>
                    </a:cubicBezTo>
                    <a:cubicBezTo>
                      <a:pt x="390" y="135"/>
                      <a:pt x="390" y="134"/>
                      <a:pt x="389" y="134"/>
                    </a:cubicBezTo>
                    <a:cubicBezTo>
                      <a:pt x="388" y="134"/>
                      <a:pt x="388" y="135"/>
                      <a:pt x="386" y="138"/>
                    </a:cubicBezTo>
                    <a:cubicBezTo>
                      <a:pt x="381" y="147"/>
                      <a:pt x="375" y="147"/>
                      <a:pt x="370" y="147"/>
                    </a:cubicBezTo>
                    <a:cubicBezTo>
                      <a:pt x="362" y="147"/>
                      <a:pt x="360" y="146"/>
                      <a:pt x="360" y="138"/>
                    </a:cubicBezTo>
                    <a:cubicBezTo>
                      <a:pt x="360" y="121"/>
                      <a:pt x="360" y="121"/>
                      <a:pt x="360" y="121"/>
                    </a:cubicBezTo>
                    <a:cubicBezTo>
                      <a:pt x="360" y="118"/>
                      <a:pt x="360" y="118"/>
                      <a:pt x="366" y="118"/>
                    </a:cubicBezTo>
                    <a:cubicBezTo>
                      <a:pt x="374" y="118"/>
                      <a:pt x="377" y="118"/>
                      <a:pt x="379" y="126"/>
                    </a:cubicBezTo>
                    <a:cubicBezTo>
                      <a:pt x="379" y="127"/>
                      <a:pt x="380" y="128"/>
                      <a:pt x="381" y="128"/>
                    </a:cubicBezTo>
                    <a:cubicBezTo>
                      <a:pt x="382" y="128"/>
                      <a:pt x="382" y="127"/>
                      <a:pt x="382" y="126"/>
                    </a:cubicBezTo>
                    <a:cubicBezTo>
                      <a:pt x="382" y="125"/>
                      <a:pt x="382" y="122"/>
                      <a:pt x="382" y="121"/>
                    </a:cubicBezTo>
                    <a:cubicBezTo>
                      <a:pt x="382" y="119"/>
                      <a:pt x="383" y="108"/>
                      <a:pt x="383" y="107"/>
                    </a:cubicBezTo>
                    <a:cubicBezTo>
                      <a:pt x="383" y="106"/>
                      <a:pt x="382" y="105"/>
                      <a:pt x="381" y="105"/>
                    </a:cubicBezTo>
                    <a:cubicBezTo>
                      <a:pt x="381" y="105"/>
                      <a:pt x="380" y="105"/>
                      <a:pt x="380" y="107"/>
                    </a:cubicBezTo>
                    <a:cubicBezTo>
                      <a:pt x="378" y="112"/>
                      <a:pt x="377" y="115"/>
                      <a:pt x="366" y="115"/>
                    </a:cubicBezTo>
                    <a:cubicBezTo>
                      <a:pt x="360" y="115"/>
                      <a:pt x="360" y="114"/>
                      <a:pt x="360" y="110"/>
                    </a:cubicBezTo>
                    <a:cubicBezTo>
                      <a:pt x="360" y="95"/>
                      <a:pt x="360" y="95"/>
                      <a:pt x="360" y="95"/>
                    </a:cubicBezTo>
                    <a:cubicBezTo>
                      <a:pt x="360" y="91"/>
                      <a:pt x="360" y="90"/>
                      <a:pt x="365" y="90"/>
                    </a:cubicBezTo>
                    <a:cubicBezTo>
                      <a:pt x="380" y="90"/>
                      <a:pt x="382" y="93"/>
                      <a:pt x="384" y="96"/>
                    </a:cubicBezTo>
                    <a:cubicBezTo>
                      <a:pt x="386" y="100"/>
                      <a:pt x="386" y="101"/>
                      <a:pt x="387" y="101"/>
                    </a:cubicBezTo>
                    <a:cubicBezTo>
                      <a:pt x="388" y="101"/>
                      <a:pt x="388" y="99"/>
                      <a:pt x="388" y="99"/>
                    </a:cubicBezTo>
                    <a:cubicBezTo>
                      <a:pt x="388" y="89"/>
                      <a:pt x="388" y="89"/>
                      <a:pt x="388" y="89"/>
                    </a:cubicBezTo>
                    <a:cubicBezTo>
                      <a:pt x="388" y="87"/>
                      <a:pt x="388" y="86"/>
                      <a:pt x="387" y="86"/>
                    </a:cubicBezTo>
                    <a:cubicBezTo>
                      <a:pt x="386" y="86"/>
                      <a:pt x="386" y="86"/>
                      <a:pt x="383" y="86"/>
                    </a:cubicBezTo>
                    <a:cubicBezTo>
                      <a:pt x="381" y="86"/>
                      <a:pt x="376" y="86"/>
                      <a:pt x="365" y="86"/>
                    </a:cubicBezTo>
                    <a:cubicBezTo>
                      <a:pt x="360" y="86"/>
                      <a:pt x="360" y="86"/>
                      <a:pt x="360" y="86"/>
                    </a:cubicBezTo>
                    <a:cubicBezTo>
                      <a:pt x="351" y="86"/>
                      <a:pt x="347" y="86"/>
                      <a:pt x="344" y="86"/>
                    </a:cubicBezTo>
                    <a:cubicBezTo>
                      <a:pt x="342" y="86"/>
                      <a:pt x="342" y="86"/>
                      <a:pt x="342" y="86"/>
                    </a:cubicBezTo>
                    <a:cubicBezTo>
                      <a:pt x="341" y="86"/>
                      <a:pt x="340" y="86"/>
                      <a:pt x="340" y="88"/>
                    </a:cubicBezTo>
                    <a:cubicBezTo>
                      <a:pt x="340" y="89"/>
                      <a:pt x="341" y="89"/>
                      <a:pt x="344" y="89"/>
                    </a:cubicBezTo>
                    <a:cubicBezTo>
                      <a:pt x="349" y="89"/>
                      <a:pt x="349" y="92"/>
                      <a:pt x="349" y="96"/>
                    </a:cubicBezTo>
                    <a:cubicBezTo>
                      <a:pt x="349" y="140"/>
                      <a:pt x="349" y="140"/>
                      <a:pt x="349" y="140"/>
                    </a:cubicBezTo>
                    <a:close/>
                    <a:moveTo>
                      <a:pt x="437" y="130"/>
                    </a:moveTo>
                    <a:cubicBezTo>
                      <a:pt x="437" y="119"/>
                      <a:pt x="426" y="113"/>
                      <a:pt x="420" y="111"/>
                    </a:cubicBezTo>
                    <a:cubicBezTo>
                      <a:pt x="412" y="108"/>
                      <a:pt x="406" y="105"/>
                      <a:pt x="406" y="98"/>
                    </a:cubicBezTo>
                    <a:cubicBezTo>
                      <a:pt x="406" y="94"/>
                      <a:pt x="408" y="88"/>
                      <a:pt x="417" y="88"/>
                    </a:cubicBezTo>
                    <a:cubicBezTo>
                      <a:pt x="425" y="88"/>
                      <a:pt x="427" y="94"/>
                      <a:pt x="429" y="98"/>
                    </a:cubicBezTo>
                    <a:cubicBezTo>
                      <a:pt x="430" y="101"/>
                      <a:pt x="430" y="102"/>
                      <a:pt x="431" y="102"/>
                    </a:cubicBezTo>
                    <a:cubicBezTo>
                      <a:pt x="432" y="102"/>
                      <a:pt x="432" y="101"/>
                      <a:pt x="432" y="99"/>
                    </a:cubicBezTo>
                    <a:cubicBezTo>
                      <a:pt x="432" y="89"/>
                      <a:pt x="432" y="89"/>
                      <a:pt x="431" y="88"/>
                    </a:cubicBezTo>
                    <a:cubicBezTo>
                      <a:pt x="430" y="87"/>
                      <a:pt x="424" y="85"/>
                      <a:pt x="418" y="85"/>
                    </a:cubicBezTo>
                    <a:cubicBezTo>
                      <a:pt x="405" y="85"/>
                      <a:pt x="398" y="93"/>
                      <a:pt x="398" y="103"/>
                    </a:cubicBezTo>
                    <a:cubicBezTo>
                      <a:pt x="398" y="114"/>
                      <a:pt x="406" y="118"/>
                      <a:pt x="414" y="122"/>
                    </a:cubicBezTo>
                    <a:cubicBezTo>
                      <a:pt x="421" y="125"/>
                      <a:pt x="428" y="129"/>
                      <a:pt x="428" y="137"/>
                    </a:cubicBezTo>
                    <a:cubicBezTo>
                      <a:pt x="428" y="145"/>
                      <a:pt x="421" y="148"/>
                      <a:pt x="416" y="148"/>
                    </a:cubicBezTo>
                    <a:cubicBezTo>
                      <a:pt x="409" y="148"/>
                      <a:pt x="402" y="142"/>
                      <a:pt x="400" y="133"/>
                    </a:cubicBezTo>
                    <a:cubicBezTo>
                      <a:pt x="400" y="132"/>
                      <a:pt x="400" y="131"/>
                      <a:pt x="398" y="131"/>
                    </a:cubicBezTo>
                    <a:cubicBezTo>
                      <a:pt x="397" y="131"/>
                      <a:pt x="397" y="132"/>
                      <a:pt x="397" y="133"/>
                    </a:cubicBezTo>
                    <a:cubicBezTo>
                      <a:pt x="397" y="136"/>
                      <a:pt x="397" y="142"/>
                      <a:pt x="397" y="142"/>
                    </a:cubicBezTo>
                    <a:cubicBezTo>
                      <a:pt x="397" y="144"/>
                      <a:pt x="397" y="146"/>
                      <a:pt x="398" y="147"/>
                    </a:cubicBezTo>
                    <a:cubicBezTo>
                      <a:pt x="400" y="148"/>
                      <a:pt x="407" y="151"/>
                      <a:pt x="414" y="151"/>
                    </a:cubicBezTo>
                    <a:cubicBezTo>
                      <a:pt x="428" y="151"/>
                      <a:pt x="437" y="142"/>
                      <a:pt x="437" y="130"/>
                    </a:cubicBezTo>
                    <a:close/>
                    <a:moveTo>
                      <a:pt x="474" y="93"/>
                    </a:moveTo>
                    <a:cubicBezTo>
                      <a:pt x="474" y="90"/>
                      <a:pt x="475" y="90"/>
                      <a:pt x="481" y="90"/>
                    </a:cubicBezTo>
                    <a:cubicBezTo>
                      <a:pt x="488" y="90"/>
                      <a:pt x="492" y="90"/>
                      <a:pt x="494" y="99"/>
                    </a:cubicBezTo>
                    <a:cubicBezTo>
                      <a:pt x="495" y="102"/>
                      <a:pt x="495" y="102"/>
                      <a:pt x="496" y="102"/>
                    </a:cubicBezTo>
                    <a:cubicBezTo>
                      <a:pt x="497" y="102"/>
                      <a:pt x="498" y="101"/>
                      <a:pt x="498" y="99"/>
                    </a:cubicBezTo>
                    <a:cubicBezTo>
                      <a:pt x="498" y="86"/>
                      <a:pt x="498" y="86"/>
                      <a:pt x="498" y="86"/>
                    </a:cubicBezTo>
                    <a:cubicBezTo>
                      <a:pt x="498" y="84"/>
                      <a:pt x="498" y="82"/>
                      <a:pt x="497" y="82"/>
                    </a:cubicBezTo>
                    <a:cubicBezTo>
                      <a:pt x="496" y="82"/>
                      <a:pt x="496" y="82"/>
                      <a:pt x="495" y="84"/>
                    </a:cubicBezTo>
                    <a:cubicBezTo>
                      <a:pt x="495" y="85"/>
                      <a:pt x="494" y="86"/>
                      <a:pt x="483" y="86"/>
                    </a:cubicBezTo>
                    <a:cubicBezTo>
                      <a:pt x="451" y="86"/>
                      <a:pt x="451" y="86"/>
                      <a:pt x="451" y="86"/>
                    </a:cubicBezTo>
                    <a:cubicBezTo>
                      <a:pt x="448" y="86"/>
                      <a:pt x="447" y="86"/>
                      <a:pt x="446" y="84"/>
                    </a:cubicBezTo>
                    <a:cubicBezTo>
                      <a:pt x="446" y="83"/>
                      <a:pt x="445" y="82"/>
                      <a:pt x="445" y="82"/>
                    </a:cubicBezTo>
                    <a:cubicBezTo>
                      <a:pt x="444" y="82"/>
                      <a:pt x="444" y="83"/>
                      <a:pt x="443" y="84"/>
                    </a:cubicBezTo>
                    <a:cubicBezTo>
                      <a:pt x="439" y="99"/>
                      <a:pt x="439" y="99"/>
                      <a:pt x="439" y="99"/>
                    </a:cubicBezTo>
                    <a:cubicBezTo>
                      <a:pt x="439" y="99"/>
                      <a:pt x="439" y="100"/>
                      <a:pt x="439" y="100"/>
                    </a:cubicBezTo>
                    <a:cubicBezTo>
                      <a:pt x="439" y="101"/>
                      <a:pt x="439" y="102"/>
                      <a:pt x="440" y="102"/>
                    </a:cubicBezTo>
                    <a:cubicBezTo>
                      <a:pt x="441" y="102"/>
                      <a:pt x="441" y="101"/>
                      <a:pt x="442" y="99"/>
                    </a:cubicBezTo>
                    <a:cubicBezTo>
                      <a:pt x="448" y="90"/>
                      <a:pt x="454" y="90"/>
                      <a:pt x="461" y="90"/>
                    </a:cubicBezTo>
                    <a:cubicBezTo>
                      <a:pt x="462" y="90"/>
                      <a:pt x="464" y="90"/>
                      <a:pt x="464" y="92"/>
                    </a:cubicBezTo>
                    <a:cubicBezTo>
                      <a:pt x="464" y="140"/>
                      <a:pt x="464" y="140"/>
                      <a:pt x="464" y="140"/>
                    </a:cubicBezTo>
                    <a:cubicBezTo>
                      <a:pt x="464" y="144"/>
                      <a:pt x="464" y="147"/>
                      <a:pt x="458" y="147"/>
                    </a:cubicBezTo>
                    <a:cubicBezTo>
                      <a:pt x="456" y="147"/>
                      <a:pt x="455" y="147"/>
                      <a:pt x="455" y="149"/>
                    </a:cubicBezTo>
                    <a:cubicBezTo>
                      <a:pt x="455" y="150"/>
                      <a:pt x="456" y="150"/>
                      <a:pt x="457" y="150"/>
                    </a:cubicBezTo>
                    <a:cubicBezTo>
                      <a:pt x="459" y="150"/>
                      <a:pt x="467" y="150"/>
                      <a:pt x="469" y="150"/>
                    </a:cubicBezTo>
                    <a:cubicBezTo>
                      <a:pt x="472" y="150"/>
                      <a:pt x="478" y="150"/>
                      <a:pt x="481" y="150"/>
                    </a:cubicBezTo>
                    <a:cubicBezTo>
                      <a:pt x="482" y="150"/>
                      <a:pt x="483" y="150"/>
                      <a:pt x="483" y="149"/>
                    </a:cubicBezTo>
                    <a:cubicBezTo>
                      <a:pt x="483" y="147"/>
                      <a:pt x="482" y="147"/>
                      <a:pt x="479" y="147"/>
                    </a:cubicBezTo>
                    <a:cubicBezTo>
                      <a:pt x="474" y="147"/>
                      <a:pt x="474" y="144"/>
                      <a:pt x="474" y="140"/>
                    </a:cubicBezTo>
                    <a:cubicBezTo>
                      <a:pt x="474" y="93"/>
                      <a:pt x="474" y="93"/>
                      <a:pt x="474" y="93"/>
                    </a:cubicBezTo>
                    <a:close/>
                    <a:moveTo>
                      <a:pt x="513" y="140"/>
                    </a:moveTo>
                    <a:cubicBezTo>
                      <a:pt x="513" y="144"/>
                      <a:pt x="513" y="147"/>
                      <a:pt x="508" y="147"/>
                    </a:cubicBezTo>
                    <a:cubicBezTo>
                      <a:pt x="506" y="147"/>
                      <a:pt x="505" y="147"/>
                      <a:pt x="505" y="149"/>
                    </a:cubicBezTo>
                    <a:cubicBezTo>
                      <a:pt x="505" y="150"/>
                      <a:pt x="506" y="150"/>
                      <a:pt x="507" y="150"/>
                    </a:cubicBezTo>
                    <a:cubicBezTo>
                      <a:pt x="507" y="150"/>
                      <a:pt x="508" y="150"/>
                      <a:pt x="510" y="150"/>
                    </a:cubicBezTo>
                    <a:cubicBezTo>
                      <a:pt x="512" y="150"/>
                      <a:pt x="514" y="150"/>
                      <a:pt x="518" y="150"/>
                    </a:cubicBezTo>
                    <a:cubicBezTo>
                      <a:pt x="520" y="150"/>
                      <a:pt x="520" y="150"/>
                      <a:pt x="520" y="150"/>
                    </a:cubicBezTo>
                    <a:cubicBezTo>
                      <a:pt x="520" y="150"/>
                      <a:pt x="525" y="150"/>
                      <a:pt x="531" y="150"/>
                    </a:cubicBezTo>
                    <a:cubicBezTo>
                      <a:pt x="537" y="150"/>
                      <a:pt x="544" y="150"/>
                      <a:pt x="549" y="150"/>
                    </a:cubicBezTo>
                    <a:cubicBezTo>
                      <a:pt x="552" y="150"/>
                      <a:pt x="553" y="149"/>
                      <a:pt x="553" y="147"/>
                    </a:cubicBezTo>
                    <a:cubicBezTo>
                      <a:pt x="554" y="143"/>
                      <a:pt x="555" y="137"/>
                      <a:pt x="555" y="136"/>
                    </a:cubicBezTo>
                    <a:cubicBezTo>
                      <a:pt x="555" y="135"/>
                      <a:pt x="554" y="134"/>
                      <a:pt x="553" y="134"/>
                    </a:cubicBezTo>
                    <a:cubicBezTo>
                      <a:pt x="553" y="134"/>
                      <a:pt x="552" y="135"/>
                      <a:pt x="550" y="138"/>
                    </a:cubicBezTo>
                    <a:cubicBezTo>
                      <a:pt x="546" y="147"/>
                      <a:pt x="540" y="147"/>
                      <a:pt x="535" y="147"/>
                    </a:cubicBezTo>
                    <a:cubicBezTo>
                      <a:pt x="526" y="147"/>
                      <a:pt x="524" y="146"/>
                      <a:pt x="524" y="138"/>
                    </a:cubicBezTo>
                    <a:cubicBezTo>
                      <a:pt x="524" y="121"/>
                      <a:pt x="524" y="121"/>
                      <a:pt x="524" y="121"/>
                    </a:cubicBezTo>
                    <a:cubicBezTo>
                      <a:pt x="524" y="118"/>
                      <a:pt x="525" y="118"/>
                      <a:pt x="530" y="118"/>
                    </a:cubicBezTo>
                    <a:cubicBezTo>
                      <a:pt x="539" y="118"/>
                      <a:pt x="541" y="118"/>
                      <a:pt x="544" y="126"/>
                    </a:cubicBezTo>
                    <a:cubicBezTo>
                      <a:pt x="544" y="127"/>
                      <a:pt x="545" y="128"/>
                      <a:pt x="546" y="128"/>
                    </a:cubicBezTo>
                    <a:cubicBezTo>
                      <a:pt x="547" y="128"/>
                      <a:pt x="547" y="127"/>
                      <a:pt x="547" y="126"/>
                    </a:cubicBezTo>
                    <a:cubicBezTo>
                      <a:pt x="547" y="125"/>
                      <a:pt x="546" y="122"/>
                      <a:pt x="546" y="121"/>
                    </a:cubicBezTo>
                    <a:cubicBezTo>
                      <a:pt x="546" y="119"/>
                      <a:pt x="547" y="108"/>
                      <a:pt x="547" y="107"/>
                    </a:cubicBezTo>
                    <a:cubicBezTo>
                      <a:pt x="547" y="106"/>
                      <a:pt x="547" y="105"/>
                      <a:pt x="546" y="105"/>
                    </a:cubicBezTo>
                    <a:cubicBezTo>
                      <a:pt x="546" y="105"/>
                      <a:pt x="545" y="105"/>
                      <a:pt x="544" y="107"/>
                    </a:cubicBezTo>
                    <a:cubicBezTo>
                      <a:pt x="543" y="112"/>
                      <a:pt x="542" y="115"/>
                      <a:pt x="530" y="115"/>
                    </a:cubicBezTo>
                    <a:cubicBezTo>
                      <a:pt x="524" y="115"/>
                      <a:pt x="524" y="114"/>
                      <a:pt x="524" y="110"/>
                    </a:cubicBezTo>
                    <a:cubicBezTo>
                      <a:pt x="524" y="95"/>
                      <a:pt x="524" y="95"/>
                      <a:pt x="524" y="95"/>
                    </a:cubicBezTo>
                    <a:cubicBezTo>
                      <a:pt x="524" y="91"/>
                      <a:pt x="525" y="90"/>
                      <a:pt x="530" y="90"/>
                    </a:cubicBezTo>
                    <a:cubicBezTo>
                      <a:pt x="544" y="90"/>
                      <a:pt x="547" y="93"/>
                      <a:pt x="548" y="96"/>
                    </a:cubicBezTo>
                    <a:cubicBezTo>
                      <a:pt x="550" y="100"/>
                      <a:pt x="550" y="101"/>
                      <a:pt x="551" y="101"/>
                    </a:cubicBezTo>
                    <a:cubicBezTo>
                      <a:pt x="552" y="101"/>
                      <a:pt x="552" y="99"/>
                      <a:pt x="552" y="99"/>
                    </a:cubicBezTo>
                    <a:cubicBezTo>
                      <a:pt x="552" y="89"/>
                      <a:pt x="552" y="89"/>
                      <a:pt x="552" y="89"/>
                    </a:cubicBezTo>
                    <a:cubicBezTo>
                      <a:pt x="552" y="87"/>
                      <a:pt x="552" y="86"/>
                      <a:pt x="551" y="86"/>
                    </a:cubicBezTo>
                    <a:cubicBezTo>
                      <a:pt x="551" y="86"/>
                      <a:pt x="551" y="86"/>
                      <a:pt x="548" y="86"/>
                    </a:cubicBezTo>
                    <a:cubicBezTo>
                      <a:pt x="545" y="86"/>
                      <a:pt x="540" y="86"/>
                      <a:pt x="530" y="86"/>
                    </a:cubicBezTo>
                    <a:cubicBezTo>
                      <a:pt x="524" y="86"/>
                      <a:pt x="524" y="86"/>
                      <a:pt x="524" y="86"/>
                    </a:cubicBezTo>
                    <a:cubicBezTo>
                      <a:pt x="516" y="86"/>
                      <a:pt x="512" y="86"/>
                      <a:pt x="509" y="86"/>
                    </a:cubicBezTo>
                    <a:cubicBezTo>
                      <a:pt x="507" y="86"/>
                      <a:pt x="507" y="86"/>
                      <a:pt x="507" y="86"/>
                    </a:cubicBezTo>
                    <a:cubicBezTo>
                      <a:pt x="506" y="86"/>
                      <a:pt x="505" y="86"/>
                      <a:pt x="505" y="88"/>
                    </a:cubicBezTo>
                    <a:cubicBezTo>
                      <a:pt x="505" y="89"/>
                      <a:pt x="506" y="89"/>
                      <a:pt x="508" y="89"/>
                    </a:cubicBezTo>
                    <a:cubicBezTo>
                      <a:pt x="513" y="89"/>
                      <a:pt x="513" y="92"/>
                      <a:pt x="513" y="96"/>
                    </a:cubicBezTo>
                    <a:cubicBezTo>
                      <a:pt x="513" y="140"/>
                      <a:pt x="513" y="140"/>
                      <a:pt x="513" y="140"/>
                    </a:cubicBezTo>
                    <a:close/>
                    <a:moveTo>
                      <a:pt x="570" y="133"/>
                    </a:moveTo>
                    <a:cubicBezTo>
                      <a:pt x="581" y="133"/>
                      <a:pt x="581" y="133"/>
                      <a:pt x="581" y="133"/>
                    </a:cubicBezTo>
                    <a:cubicBezTo>
                      <a:pt x="581" y="140"/>
                      <a:pt x="581" y="140"/>
                      <a:pt x="581" y="140"/>
                    </a:cubicBezTo>
                    <a:cubicBezTo>
                      <a:pt x="581" y="144"/>
                      <a:pt x="581" y="147"/>
                      <a:pt x="586" y="147"/>
                    </a:cubicBezTo>
                    <a:cubicBezTo>
                      <a:pt x="588" y="147"/>
                      <a:pt x="590" y="147"/>
                      <a:pt x="590" y="149"/>
                    </a:cubicBezTo>
                    <a:cubicBezTo>
                      <a:pt x="590" y="150"/>
                      <a:pt x="589" y="150"/>
                      <a:pt x="588" y="150"/>
                    </a:cubicBezTo>
                    <a:cubicBezTo>
                      <a:pt x="586" y="150"/>
                      <a:pt x="576" y="150"/>
                      <a:pt x="575" y="150"/>
                    </a:cubicBezTo>
                    <a:cubicBezTo>
                      <a:pt x="574" y="150"/>
                      <a:pt x="566" y="150"/>
                      <a:pt x="564" y="150"/>
                    </a:cubicBezTo>
                    <a:cubicBezTo>
                      <a:pt x="563" y="150"/>
                      <a:pt x="561" y="150"/>
                      <a:pt x="561" y="149"/>
                    </a:cubicBezTo>
                    <a:cubicBezTo>
                      <a:pt x="561" y="147"/>
                      <a:pt x="563" y="147"/>
                      <a:pt x="565" y="147"/>
                    </a:cubicBezTo>
                    <a:cubicBezTo>
                      <a:pt x="570" y="147"/>
                      <a:pt x="570" y="144"/>
                      <a:pt x="570" y="140"/>
                    </a:cubicBezTo>
                    <a:cubicBezTo>
                      <a:pt x="570" y="133"/>
                      <a:pt x="570" y="133"/>
                      <a:pt x="570" y="133"/>
                    </a:cubicBezTo>
                    <a:close/>
                    <a:moveTo>
                      <a:pt x="595" y="133"/>
                    </a:moveTo>
                    <a:cubicBezTo>
                      <a:pt x="608" y="133"/>
                      <a:pt x="608" y="133"/>
                      <a:pt x="608" y="133"/>
                    </a:cubicBezTo>
                    <a:cubicBezTo>
                      <a:pt x="612" y="141"/>
                      <a:pt x="612" y="141"/>
                      <a:pt x="612" y="141"/>
                    </a:cubicBezTo>
                    <a:cubicBezTo>
                      <a:pt x="615" y="144"/>
                      <a:pt x="616" y="147"/>
                      <a:pt x="619" y="147"/>
                    </a:cubicBezTo>
                    <a:cubicBezTo>
                      <a:pt x="622" y="148"/>
                      <a:pt x="623" y="148"/>
                      <a:pt x="623" y="149"/>
                    </a:cubicBezTo>
                    <a:cubicBezTo>
                      <a:pt x="623" y="150"/>
                      <a:pt x="622" y="150"/>
                      <a:pt x="621" y="150"/>
                    </a:cubicBezTo>
                    <a:cubicBezTo>
                      <a:pt x="620" y="150"/>
                      <a:pt x="613" y="150"/>
                      <a:pt x="612" y="150"/>
                    </a:cubicBezTo>
                    <a:cubicBezTo>
                      <a:pt x="611" y="150"/>
                      <a:pt x="607" y="150"/>
                      <a:pt x="606" y="150"/>
                    </a:cubicBezTo>
                    <a:cubicBezTo>
                      <a:pt x="604" y="150"/>
                      <a:pt x="604" y="149"/>
                      <a:pt x="603" y="147"/>
                    </a:cubicBezTo>
                    <a:cubicBezTo>
                      <a:pt x="595" y="133"/>
                      <a:pt x="595" y="133"/>
                      <a:pt x="595" y="133"/>
                    </a:cubicBezTo>
                    <a:close/>
                    <a:moveTo>
                      <a:pt x="581" y="133"/>
                    </a:moveTo>
                    <a:cubicBezTo>
                      <a:pt x="570" y="133"/>
                      <a:pt x="570" y="133"/>
                      <a:pt x="570" y="133"/>
                    </a:cubicBezTo>
                    <a:cubicBezTo>
                      <a:pt x="570" y="96"/>
                      <a:pt x="570" y="96"/>
                      <a:pt x="570" y="96"/>
                    </a:cubicBezTo>
                    <a:cubicBezTo>
                      <a:pt x="570" y="92"/>
                      <a:pt x="570" y="89"/>
                      <a:pt x="565" y="89"/>
                    </a:cubicBezTo>
                    <a:cubicBezTo>
                      <a:pt x="563" y="89"/>
                      <a:pt x="561" y="89"/>
                      <a:pt x="561" y="88"/>
                    </a:cubicBezTo>
                    <a:cubicBezTo>
                      <a:pt x="561" y="86"/>
                      <a:pt x="562" y="86"/>
                      <a:pt x="565" y="86"/>
                    </a:cubicBezTo>
                    <a:cubicBezTo>
                      <a:pt x="566" y="86"/>
                      <a:pt x="571" y="86"/>
                      <a:pt x="573" y="86"/>
                    </a:cubicBezTo>
                    <a:cubicBezTo>
                      <a:pt x="575" y="86"/>
                      <a:pt x="589" y="86"/>
                      <a:pt x="592" y="86"/>
                    </a:cubicBezTo>
                    <a:cubicBezTo>
                      <a:pt x="610" y="86"/>
                      <a:pt x="612" y="99"/>
                      <a:pt x="612" y="102"/>
                    </a:cubicBezTo>
                    <a:cubicBezTo>
                      <a:pt x="612" y="114"/>
                      <a:pt x="601" y="117"/>
                      <a:pt x="598" y="118"/>
                    </a:cubicBezTo>
                    <a:cubicBezTo>
                      <a:pt x="599" y="118"/>
                      <a:pt x="600" y="119"/>
                      <a:pt x="602" y="123"/>
                    </a:cubicBezTo>
                    <a:cubicBezTo>
                      <a:pt x="608" y="133"/>
                      <a:pt x="608" y="133"/>
                      <a:pt x="608" y="133"/>
                    </a:cubicBezTo>
                    <a:cubicBezTo>
                      <a:pt x="595" y="133"/>
                      <a:pt x="595" y="133"/>
                      <a:pt x="595" y="133"/>
                    </a:cubicBezTo>
                    <a:cubicBezTo>
                      <a:pt x="591" y="124"/>
                      <a:pt x="591" y="124"/>
                      <a:pt x="591" y="124"/>
                    </a:cubicBezTo>
                    <a:cubicBezTo>
                      <a:pt x="588" y="119"/>
                      <a:pt x="588" y="119"/>
                      <a:pt x="583" y="119"/>
                    </a:cubicBezTo>
                    <a:cubicBezTo>
                      <a:pt x="581" y="119"/>
                      <a:pt x="581" y="120"/>
                      <a:pt x="581" y="122"/>
                    </a:cubicBezTo>
                    <a:cubicBezTo>
                      <a:pt x="581" y="133"/>
                      <a:pt x="581" y="133"/>
                      <a:pt x="581" y="133"/>
                    </a:cubicBezTo>
                    <a:close/>
                    <a:moveTo>
                      <a:pt x="581" y="95"/>
                    </a:moveTo>
                    <a:cubicBezTo>
                      <a:pt x="581" y="113"/>
                      <a:pt x="581" y="113"/>
                      <a:pt x="581" y="113"/>
                    </a:cubicBezTo>
                    <a:cubicBezTo>
                      <a:pt x="581" y="116"/>
                      <a:pt x="581" y="116"/>
                      <a:pt x="586" y="116"/>
                    </a:cubicBezTo>
                    <a:cubicBezTo>
                      <a:pt x="590" y="116"/>
                      <a:pt x="600" y="116"/>
                      <a:pt x="600" y="103"/>
                    </a:cubicBezTo>
                    <a:cubicBezTo>
                      <a:pt x="600" y="100"/>
                      <a:pt x="599" y="89"/>
                      <a:pt x="586" y="89"/>
                    </a:cubicBezTo>
                    <a:cubicBezTo>
                      <a:pt x="581" y="89"/>
                      <a:pt x="581" y="91"/>
                      <a:pt x="581" y="95"/>
                    </a:cubicBezTo>
                    <a:close/>
                    <a:moveTo>
                      <a:pt x="618" y="75"/>
                    </a:moveTo>
                    <a:cubicBezTo>
                      <a:pt x="621" y="75"/>
                      <a:pt x="621" y="75"/>
                      <a:pt x="621" y="75"/>
                    </a:cubicBezTo>
                    <a:cubicBezTo>
                      <a:pt x="618" y="76"/>
                      <a:pt x="617" y="79"/>
                      <a:pt x="617" y="82"/>
                    </a:cubicBezTo>
                    <a:cubicBezTo>
                      <a:pt x="617" y="87"/>
                      <a:pt x="621" y="91"/>
                      <a:pt x="626" y="91"/>
                    </a:cubicBezTo>
                    <a:cubicBezTo>
                      <a:pt x="630" y="91"/>
                      <a:pt x="634" y="87"/>
                      <a:pt x="634" y="82"/>
                    </a:cubicBezTo>
                    <a:cubicBezTo>
                      <a:pt x="634" y="79"/>
                      <a:pt x="633" y="76"/>
                      <a:pt x="631" y="75"/>
                    </a:cubicBezTo>
                    <a:cubicBezTo>
                      <a:pt x="633" y="75"/>
                      <a:pt x="633" y="75"/>
                      <a:pt x="633" y="75"/>
                    </a:cubicBezTo>
                    <a:cubicBezTo>
                      <a:pt x="635" y="77"/>
                      <a:pt x="636" y="79"/>
                      <a:pt x="636" y="82"/>
                    </a:cubicBezTo>
                    <a:cubicBezTo>
                      <a:pt x="636" y="88"/>
                      <a:pt x="632" y="92"/>
                      <a:pt x="626" y="92"/>
                    </a:cubicBezTo>
                    <a:cubicBezTo>
                      <a:pt x="620" y="92"/>
                      <a:pt x="615" y="88"/>
                      <a:pt x="615" y="82"/>
                    </a:cubicBezTo>
                    <a:cubicBezTo>
                      <a:pt x="615" y="79"/>
                      <a:pt x="617" y="77"/>
                      <a:pt x="618" y="75"/>
                    </a:cubicBezTo>
                    <a:close/>
                    <a:moveTo>
                      <a:pt x="622" y="85"/>
                    </a:moveTo>
                    <a:cubicBezTo>
                      <a:pt x="622" y="79"/>
                      <a:pt x="622" y="79"/>
                      <a:pt x="622" y="79"/>
                    </a:cubicBezTo>
                    <a:cubicBezTo>
                      <a:pt x="622" y="78"/>
                      <a:pt x="622" y="78"/>
                      <a:pt x="621" y="78"/>
                    </a:cubicBezTo>
                    <a:cubicBezTo>
                      <a:pt x="621" y="78"/>
                      <a:pt x="621" y="78"/>
                      <a:pt x="621" y="78"/>
                    </a:cubicBezTo>
                    <a:cubicBezTo>
                      <a:pt x="621" y="77"/>
                      <a:pt x="621" y="77"/>
                      <a:pt x="621" y="77"/>
                    </a:cubicBezTo>
                    <a:cubicBezTo>
                      <a:pt x="622" y="77"/>
                      <a:pt x="623" y="77"/>
                      <a:pt x="625" y="77"/>
                    </a:cubicBezTo>
                    <a:cubicBezTo>
                      <a:pt x="627" y="77"/>
                      <a:pt x="629" y="77"/>
                      <a:pt x="629" y="79"/>
                    </a:cubicBezTo>
                    <a:cubicBezTo>
                      <a:pt x="629" y="81"/>
                      <a:pt x="628" y="82"/>
                      <a:pt x="628" y="82"/>
                    </a:cubicBezTo>
                    <a:cubicBezTo>
                      <a:pt x="627" y="82"/>
                      <a:pt x="628" y="82"/>
                      <a:pt x="628" y="83"/>
                    </a:cubicBezTo>
                    <a:cubicBezTo>
                      <a:pt x="629" y="85"/>
                      <a:pt x="629" y="86"/>
                      <a:pt x="631" y="87"/>
                    </a:cubicBezTo>
                    <a:cubicBezTo>
                      <a:pt x="631" y="87"/>
                      <a:pt x="631" y="87"/>
                      <a:pt x="632" y="87"/>
                    </a:cubicBezTo>
                    <a:cubicBezTo>
                      <a:pt x="632" y="88"/>
                      <a:pt x="632" y="88"/>
                      <a:pt x="632" y="88"/>
                    </a:cubicBezTo>
                    <a:cubicBezTo>
                      <a:pt x="631" y="88"/>
                      <a:pt x="631" y="88"/>
                      <a:pt x="630" y="88"/>
                    </a:cubicBezTo>
                    <a:cubicBezTo>
                      <a:pt x="629" y="88"/>
                      <a:pt x="628" y="87"/>
                      <a:pt x="627" y="85"/>
                    </a:cubicBezTo>
                    <a:cubicBezTo>
                      <a:pt x="627" y="85"/>
                      <a:pt x="626" y="84"/>
                      <a:pt x="626" y="83"/>
                    </a:cubicBezTo>
                    <a:cubicBezTo>
                      <a:pt x="625" y="83"/>
                      <a:pt x="625" y="83"/>
                      <a:pt x="625" y="83"/>
                    </a:cubicBezTo>
                    <a:cubicBezTo>
                      <a:pt x="624" y="83"/>
                      <a:pt x="624" y="83"/>
                      <a:pt x="624" y="83"/>
                    </a:cubicBezTo>
                    <a:cubicBezTo>
                      <a:pt x="624" y="85"/>
                      <a:pt x="624" y="85"/>
                      <a:pt x="624" y="85"/>
                    </a:cubicBezTo>
                    <a:cubicBezTo>
                      <a:pt x="624" y="86"/>
                      <a:pt x="624" y="87"/>
                      <a:pt x="625" y="87"/>
                    </a:cubicBezTo>
                    <a:cubicBezTo>
                      <a:pt x="626" y="87"/>
                      <a:pt x="626" y="87"/>
                      <a:pt x="626" y="87"/>
                    </a:cubicBezTo>
                    <a:cubicBezTo>
                      <a:pt x="626" y="87"/>
                      <a:pt x="626" y="88"/>
                      <a:pt x="626" y="88"/>
                    </a:cubicBezTo>
                    <a:cubicBezTo>
                      <a:pt x="625" y="88"/>
                      <a:pt x="624" y="88"/>
                      <a:pt x="623" y="88"/>
                    </a:cubicBezTo>
                    <a:cubicBezTo>
                      <a:pt x="622" y="88"/>
                      <a:pt x="622" y="88"/>
                      <a:pt x="621" y="88"/>
                    </a:cubicBezTo>
                    <a:cubicBezTo>
                      <a:pt x="621" y="88"/>
                      <a:pt x="621" y="87"/>
                      <a:pt x="621" y="87"/>
                    </a:cubicBezTo>
                    <a:cubicBezTo>
                      <a:pt x="621" y="87"/>
                      <a:pt x="621" y="87"/>
                      <a:pt x="621" y="87"/>
                    </a:cubicBezTo>
                    <a:cubicBezTo>
                      <a:pt x="622" y="87"/>
                      <a:pt x="622" y="87"/>
                      <a:pt x="622" y="85"/>
                    </a:cubicBezTo>
                    <a:close/>
                    <a:moveTo>
                      <a:pt x="624" y="78"/>
                    </a:moveTo>
                    <a:cubicBezTo>
                      <a:pt x="624" y="82"/>
                      <a:pt x="624" y="82"/>
                      <a:pt x="624" y="82"/>
                    </a:cubicBezTo>
                    <a:cubicBezTo>
                      <a:pt x="624" y="82"/>
                      <a:pt x="624" y="82"/>
                      <a:pt x="625" y="82"/>
                    </a:cubicBezTo>
                    <a:cubicBezTo>
                      <a:pt x="626" y="82"/>
                      <a:pt x="627" y="82"/>
                      <a:pt x="627" y="82"/>
                    </a:cubicBezTo>
                    <a:cubicBezTo>
                      <a:pt x="627" y="81"/>
                      <a:pt x="627" y="81"/>
                      <a:pt x="627" y="80"/>
                    </a:cubicBezTo>
                    <a:cubicBezTo>
                      <a:pt x="627" y="79"/>
                      <a:pt x="627" y="78"/>
                      <a:pt x="625" y="78"/>
                    </a:cubicBezTo>
                    <a:cubicBezTo>
                      <a:pt x="624" y="78"/>
                      <a:pt x="624" y="78"/>
                      <a:pt x="624" y="78"/>
                    </a:cubicBezTo>
                    <a:close/>
                    <a:moveTo>
                      <a:pt x="621" y="75"/>
                    </a:moveTo>
                    <a:cubicBezTo>
                      <a:pt x="622" y="74"/>
                      <a:pt x="624" y="73"/>
                      <a:pt x="626" y="73"/>
                    </a:cubicBezTo>
                    <a:cubicBezTo>
                      <a:pt x="628" y="73"/>
                      <a:pt x="629" y="74"/>
                      <a:pt x="631" y="75"/>
                    </a:cubicBezTo>
                    <a:cubicBezTo>
                      <a:pt x="633" y="75"/>
                      <a:pt x="633" y="75"/>
                      <a:pt x="633" y="75"/>
                    </a:cubicBezTo>
                    <a:cubicBezTo>
                      <a:pt x="631" y="73"/>
                      <a:pt x="629" y="72"/>
                      <a:pt x="626" y="72"/>
                    </a:cubicBezTo>
                    <a:cubicBezTo>
                      <a:pt x="623" y="72"/>
                      <a:pt x="620" y="73"/>
                      <a:pt x="618" y="75"/>
                    </a:cubicBezTo>
                    <a:cubicBezTo>
                      <a:pt x="621" y="75"/>
                      <a:pt x="621" y="75"/>
                      <a:pt x="621" y="75"/>
                    </a:cubicBezTo>
                    <a:close/>
                  </a:path>
                </a:pathLst>
              </a:custGeom>
              <a:solidFill>
                <a:srgbClr val="FFFFFF"/>
              </a:solidFill>
              <a:ln>
                <a:noFill/>
              </a:ln>
            </p:spPr>
            <p:txBody>
              <a:bodyPr vert="horz" wrap="square" lIns="89642" tIns="89642" rIns="89642" bIns="89642" numCol="1" anchor="t" anchorCtr="0" compatLnSpc="1">
                <a:prstTxWarp prst="textNoShape">
                  <a:avLst/>
                </a:prstTxWarp>
              </a:bodyPr>
              <a:lstStyle/>
              <a:p>
                <a:endParaRPr lang="en-US" sz="1176">
                  <a:solidFill>
                    <a:srgbClr val="000000"/>
                  </a:solidFill>
                </a:endParaRPr>
              </a:p>
            </p:txBody>
          </p:sp>
        </p:grpSp>
      </p:grpSp>
      <p:grpSp>
        <p:nvGrpSpPr>
          <p:cNvPr id="15" name="Group 14"/>
          <p:cNvGrpSpPr/>
          <p:nvPr/>
        </p:nvGrpSpPr>
        <p:grpSpPr>
          <a:xfrm>
            <a:off x="289510" y="2680652"/>
            <a:ext cx="5807782" cy="1075710"/>
            <a:chOff x="295315" y="2895272"/>
            <a:chExt cx="5924240" cy="1097280"/>
          </a:xfrm>
        </p:grpSpPr>
        <p:sp>
          <p:nvSpPr>
            <p:cNvPr id="27" name="Rectangle 12"/>
            <p:cNvSpPr>
              <a:spLocks noChangeArrowheads="1"/>
            </p:cNvSpPr>
            <p:nvPr/>
          </p:nvSpPr>
          <p:spPr bwMode="ltGray">
            <a:xfrm>
              <a:off x="1480457" y="2895272"/>
              <a:ext cx="4739098" cy="1097280"/>
            </a:xfrm>
            <a:prstGeom prst="rect">
              <a:avLst/>
            </a:prstGeom>
            <a:solidFill>
              <a:schemeClr val="bg1">
                <a:lumMod val="20000"/>
                <a:lumOff val="80000"/>
              </a:schemeClr>
            </a:solidFill>
            <a:ln>
              <a:noFill/>
            </a:ln>
            <a:extLst/>
          </p:spPr>
          <p:txBody>
            <a:bodyPr vert="horz" wrap="square" lIns="89642" tIns="89642" rIns="89642" bIns="89642" numCol="1" anchor="t" anchorCtr="0" compatLnSpc="1">
              <a:prstTxWarp prst="textNoShape">
                <a:avLst/>
              </a:prstTxWarp>
              <a:noAutofit/>
            </a:bodyPr>
            <a:lstStyle/>
            <a:p>
              <a:pPr marL="0" lvl="1">
                <a:lnSpc>
                  <a:spcPct val="90000"/>
                </a:lnSpc>
              </a:pPr>
              <a:r>
                <a:rPr lang="en-US" sz="1176" dirty="0">
                  <a:gradFill>
                    <a:gsLst>
                      <a:gs pos="87611">
                        <a:srgbClr val="000000"/>
                      </a:gs>
                      <a:gs pos="66000">
                        <a:srgbClr val="000000"/>
                      </a:gs>
                    </a:gsLst>
                    <a:lin ang="5400000" scaled="0"/>
                  </a:gradFill>
                </a:rPr>
                <a:t>“We decided to avoid paying VMware $1.75M (U.S.) in licenses and go with Windows Server 2012 and Hyper-V to build a private cloud model for our regional datacenters.”</a:t>
              </a:r>
            </a:p>
            <a:p>
              <a:pPr marL="171154" lvl="1" indent="-171154">
                <a:lnSpc>
                  <a:spcPct val="90000"/>
                </a:lnSpc>
                <a:spcBef>
                  <a:spcPts val="588"/>
                </a:spcBef>
              </a:pPr>
              <a:r>
                <a:rPr lang="en-US" sz="980" dirty="0">
                  <a:gradFill>
                    <a:gsLst>
                      <a:gs pos="87611">
                        <a:srgbClr val="000000"/>
                      </a:gs>
                      <a:gs pos="66000">
                        <a:srgbClr val="000000"/>
                      </a:gs>
                    </a:gsLst>
                    <a:lin ang="5400000" scaled="0"/>
                  </a:gradFill>
                </a:rPr>
                <a:t>—Studio </a:t>
              </a:r>
              <a:r>
                <a:rPr lang="en-US" sz="980" dirty="0" err="1">
                  <a:gradFill>
                    <a:gsLst>
                      <a:gs pos="87611">
                        <a:srgbClr val="000000"/>
                      </a:gs>
                      <a:gs pos="66000">
                        <a:srgbClr val="000000"/>
                      </a:gs>
                    </a:gsLst>
                    <a:lin ang="5400000" scaled="0"/>
                  </a:gradFill>
                </a:rPr>
                <a:t>Moderna</a:t>
              </a:r>
              <a:r>
                <a:rPr lang="en-US" sz="980" dirty="0">
                  <a:gradFill>
                    <a:gsLst>
                      <a:gs pos="87611">
                        <a:srgbClr val="000000"/>
                      </a:gs>
                      <a:gs pos="66000">
                        <a:srgbClr val="000000"/>
                      </a:gs>
                    </a:gsLst>
                    <a:lin ang="5400000" scaled="0"/>
                  </a:gradFill>
                </a:rPr>
                <a:t>, Slovenia</a:t>
              </a:r>
            </a:p>
          </p:txBody>
        </p:sp>
        <p:grpSp>
          <p:nvGrpSpPr>
            <p:cNvPr id="3" name="Group 2"/>
            <p:cNvGrpSpPr/>
            <p:nvPr/>
          </p:nvGrpSpPr>
          <p:grpSpPr>
            <a:xfrm>
              <a:off x="295315" y="2895272"/>
              <a:ext cx="1188720" cy="1097280"/>
              <a:chOff x="290663" y="2912521"/>
              <a:chExt cx="1188720" cy="1097280"/>
            </a:xfrm>
          </p:grpSpPr>
          <p:sp>
            <p:nvSpPr>
              <p:cNvPr id="52" name="Rectangle 51"/>
              <p:cNvSpPr/>
              <p:nvPr/>
            </p:nvSpPr>
            <p:spPr bwMode="auto">
              <a:xfrm>
                <a:off x="290663" y="2912521"/>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pic>
            <p:nvPicPr>
              <p:cNvPr id="29" name="Picture 2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5996" y="3138750"/>
                <a:ext cx="678054" cy="644823"/>
              </a:xfrm>
              <a:prstGeom prst="rect">
                <a:avLst/>
              </a:prstGeom>
            </p:spPr>
          </p:pic>
        </p:grpSp>
      </p:grpSp>
      <p:grpSp>
        <p:nvGrpSpPr>
          <p:cNvPr id="18" name="Group 17"/>
          <p:cNvGrpSpPr/>
          <p:nvPr/>
        </p:nvGrpSpPr>
        <p:grpSpPr>
          <a:xfrm>
            <a:off x="6195129" y="1474085"/>
            <a:ext cx="5776632" cy="1075710"/>
            <a:chOff x="6252119" y="1772087"/>
            <a:chExt cx="5892465" cy="1097280"/>
          </a:xfrm>
        </p:grpSpPr>
        <p:sp>
          <p:nvSpPr>
            <p:cNvPr id="20" name="Rectangle 19"/>
            <p:cNvSpPr/>
            <p:nvPr/>
          </p:nvSpPr>
          <p:spPr>
            <a:xfrm>
              <a:off x="7431413" y="1772087"/>
              <a:ext cx="4713171" cy="1097280"/>
            </a:xfrm>
            <a:prstGeom prst="rect">
              <a:avLst/>
            </a:prstGeom>
            <a:solidFill>
              <a:schemeClr val="bg1">
                <a:lumMod val="20000"/>
                <a:lumOff val="80000"/>
              </a:schemeClr>
            </a:solidFill>
          </p:spPr>
          <p:txBody>
            <a:bodyPr wrap="square" lIns="89642" tIns="89642" rIns="89642" bIns="89642">
              <a:noAutofit/>
            </a:bodyPr>
            <a:lstStyle/>
            <a:p>
              <a:pPr>
                <a:lnSpc>
                  <a:spcPct val="80000"/>
                </a:lnSpc>
              </a:pPr>
              <a:r>
                <a:rPr lang="en-US" sz="1176" dirty="0">
                  <a:gradFill>
                    <a:gsLst>
                      <a:gs pos="87611">
                        <a:srgbClr val="000000"/>
                      </a:gs>
                      <a:gs pos="66000">
                        <a:srgbClr val="000000"/>
                      </a:gs>
                    </a:gsLst>
                    <a:lin ang="5400000" scaled="0"/>
                  </a:gradFill>
                </a:rPr>
                <a:t>“Windows Server 2012 is built deep in the cloud... </a:t>
              </a:r>
              <a:br>
                <a:rPr lang="en-US" sz="1176" dirty="0">
                  <a:gradFill>
                    <a:gsLst>
                      <a:gs pos="87611">
                        <a:srgbClr val="000000"/>
                      </a:gs>
                      <a:gs pos="66000">
                        <a:srgbClr val="000000"/>
                      </a:gs>
                    </a:gsLst>
                    <a:lin ang="5400000" scaled="0"/>
                  </a:gradFill>
                </a:rPr>
              </a:br>
              <a:r>
                <a:rPr lang="en-US" sz="1176" dirty="0">
                  <a:gradFill>
                    <a:gsLst>
                      <a:gs pos="87611">
                        <a:srgbClr val="000000"/>
                      </a:gs>
                      <a:gs pos="66000">
                        <a:srgbClr val="000000"/>
                      </a:gs>
                    </a:gsLst>
                    <a:lin ang="5400000" scaled="0"/>
                  </a:gradFill>
                </a:rPr>
                <a:t>You end up with a solution set that has the capability of doing the kinds of compute scenarios that customers will want to do in the next few years...we think it's a great product.“</a:t>
              </a:r>
            </a:p>
            <a:p>
              <a:pPr>
                <a:lnSpc>
                  <a:spcPct val="80000"/>
                </a:lnSpc>
              </a:pPr>
              <a:r>
                <a:rPr lang="en-US" sz="1176" dirty="0">
                  <a:gradFill>
                    <a:gsLst>
                      <a:gs pos="87611">
                        <a:srgbClr val="000000"/>
                      </a:gs>
                      <a:gs pos="66000">
                        <a:srgbClr val="000000"/>
                      </a:gs>
                    </a:gsLst>
                    <a:lin ang="5400000" scaled="0"/>
                  </a:gradFill>
                </a:rPr>
                <a:t> </a:t>
              </a:r>
              <a:br>
                <a:rPr lang="en-US" sz="1176" dirty="0">
                  <a:gradFill>
                    <a:gsLst>
                      <a:gs pos="87611">
                        <a:srgbClr val="000000"/>
                      </a:gs>
                      <a:gs pos="66000">
                        <a:srgbClr val="000000"/>
                      </a:gs>
                    </a:gsLst>
                    <a:lin ang="5400000" scaled="0"/>
                  </a:gradFill>
                </a:rPr>
              </a:br>
              <a:r>
                <a:rPr lang="en-US" sz="980" dirty="0">
                  <a:gradFill>
                    <a:gsLst>
                      <a:gs pos="87611">
                        <a:srgbClr val="000000"/>
                      </a:gs>
                      <a:gs pos="66000">
                        <a:srgbClr val="000000"/>
                      </a:gs>
                    </a:gsLst>
                    <a:lin ang="5400000" scaled="0"/>
                  </a:gradFill>
                </a:rPr>
                <a:t>—Al Gillen, IDC </a:t>
              </a:r>
            </a:p>
          </p:txBody>
        </p:sp>
        <p:grpSp>
          <p:nvGrpSpPr>
            <p:cNvPr id="7" name="Group 6"/>
            <p:cNvGrpSpPr/>
            <p:nvPr/>
          </p:nvGrpSpPr>
          <p:grpSpPr>
            <a:xfrm>
              <a:off x="6252119" y="1772087"/>
              <a:ext cx="1188720" cy="1097280"/>
              <a:chOff x="6312079" y="1772087"/>
              <a:chExt cx="1188720" cy="1097280"/>
            </a:xfrm>
          </p:grpSpPr>
          <p:sp>
            <p:nvSpPr>
              <p:cNvPr id="33" name="Rectangle 32"/>
              <p:cNvSpPr/>
              <p:nvPr/>
            </p:nvSpPr>
            <p:spPr bwMode="auto">
              <a:xfrm>
                <a:off x="6312079" y="1772087"/>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361750" y="2068615"/>
                <a:ext cx="1089378" cy="504225"/>
              </a:xfrm>
              <a:prstGeom prst="rect">
                <a:avLst/>
              </a:prstGeom>
            </p:spPr>
          </p:pic>
        </p:grpSp>
      </p:grpSp>
      <p:grpSp>
        <p:nvGrpSpPr>
          <p:cNvPr id="23" name="Group 22"/>
          <p:cNvGrpSpPr/>
          <p:nvPr/>
        </p:nvGrpSpPr>
        <p:grpSpPr>
          <a:xfrm>
            <a:off x="6195130" y="5093786"/>
            <a:ext cx="5778927" cy="1075710"/>
            <a:chOff x="6252119" y="5141643"/>
            <a:chExt cx="5894807" cy="1097280"/>
          </a:xfrm>
        </p:grpSpPr>
        <p:grpSp>
          <p:nvGrpSpPr>
            <p:cNvPr id="11" name="Group 10"/>
            <p:cNvGrpSpPr/>
            <p:nvPr/>
          </p:nvGrpSpPr>
          <p:grpSpPr>
            <a:xfrm>
              <a:off x="6252119" y="5141643"/>
              <a:ext cx="1188720" cy="1097280"/>
              <a:chOff x="6258099" y="5176148"/>
              <a:chExt cx="1188720" cy="1097280"/>
            </a:xfrm>
            <a:solidFill>
              <a:schemeClr val="accent4"/>
            </a:solidFill>
          </p:grpSpPr>
          <p:sp>
            <p:nvSpPr>
              <p:cNvPr id="67" name="Rectangle 66"/>
              <p:cNvSpPr/>
              <p:nvPr/>
            </p:nvSpPr>
            <p:spPr bwMode="auto">
              <a:xfrm>
                <a:off x="6258099" y="5176148"/>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62" tIns="143409" rIns="179262" bIns="143409"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pic>
            <p:nvPicPr>
              <p:cNvPr id="69" name="Picture 68"/>
              <p:cNvPicPr>
                <a:picLocks noChangeAspect="1"/>
              </p:cNvPicPr>
              <p:nvPr/>
            </p:nvPicPr>
            <p:blipFill>
              <a:blip r:embed="rId5" cstate="screen">
                <a:biLevel thresh="25000"/>
                <a:extLst>
                  <a:ext uri="{28A0092B-C50C-407E-A947-70E740481C1C}">
                    <a14:useLocalDpi xmlns:a14="http://schemas.microsoft.com/office/drawing/2010/main" val="0"/>
                  </a:ext>
                </a:extLst>
              </a:blip>
              <a:stretch>
                <a:fillRect/>
              </a:stretch>
            </p:blipFill>
            <p:spPr>
              <a:xfrm>
                <a:off x="6400638" y="5326054"/>
                <a:ext cx="903643" cy="797468"/>
              </a:xfrm>
              <a:prstGeom prst="rect">
                <a:avLst/>
              </a:prstGeom>
              <a:grpFill/>
            </p:spPr>
          </p:pic>
        </p:grpSp>
        <p:sp>
          <p:nvSpPr>
            <p:cNvPr id="66" name="Rectangle 12"/>
            <p:cNvSpPr>
              <a:spLocks noChangeArrowheads="1"/>
            </p:cNvSpPr>
            <p:nvPr/>
          </p:nvSpPr>
          <p:spPr bwMode="ltGray">
            <a:xfrm>
              <a:off x="7433755" y="5141643"/>
              <a:ext cx="4713171" cy="1097280"/>
            </a:xfrm>
            <a:prstGeom prst="rect">
              <a:avLst/>
            </a:prstGeom>
            <a:solidFill>
              <a:schemeClr val="bg1">
                <a:lumMod val="20000"/>
                <a:lumOff val="80000"/>
              </a:schemeClr>
            </a:solidFill>
            <a:ln>
              <a:noFill/>
            </a:ln>
            <a:extLst/>
          </p:spPr>
          <p:txBody>
            <a:bodyPr vert="horz" wrap="square" lIns="89642" tIns="89642" rIns="89642" bIns="89642" numCol="1" anchor="t" anchorCtr="0" compatLnSpc="1">
              <a:prstTxWarp prst="textNoShape">
                <a:avLst/>
              </a:prstTxWarp>
              <a:noAutofit/>
            </a:bodyPr>
            <a:lstStyle/>
            <a:p>
              <a:pPr marL="0" lvl="1">
                <a:lnSpc>
                  <a:spcPct val="90000"/>
                </a:lnSpc>
              </a:pPr>
              <a:r>
                <a:rPr lang="en-US" sz="1176" dirty="0">
                  <a:gradFill>
                    <a:gsLst>
                      <a:gs pos="87611">
                        <a:srgbClr val="000000"/>
                      </a:gs>
                      <a:gs pos="66000">
                        <a:srgbClr val="000000"/>
                      </a:gs>
                    </a:gsLst>
                    <a:lin ang="5400000" scaled="0"/>
                  </a:gradFill>
                </a:rPr>
                <a:t>“Consolidate SQL 2012 OLTP and Exchange 2013 application workloads using Windows Server 2012 Hyper-V with confidence.”</a:t>
              </a:r>
            </a:p>
            <a:p>
              <a:pPr marL="0" lvl="1">
                <a:lnSpc>
                  <a:spcPct val="90000"/>
                </a:lnSpc>
              </a:pPr>
              <a:endParaRPr lang="en-US" sz="1176" dirty="0">
                <a:gradFill>
                  <a:gsLst>
                    <a:gs pos="87611">
                      <a:srgbClr val="000000"/>
                    </a:gs>
                    <a:gs pos="66000">
                      <a:srgbClr val="000000"/>
                    </a:gs>
                  </a:gsLst>
                  <a:lin ang="5400000" scaled="0"/>
                </a:gradFill>
              </a:endParaRPr>
            </a:p>
            <a:p>
              <a:pPr marL="168072" lvl="1" indent="-168072">
                <a:lnSpc>
                  <a:spcPct val="90000"/>
                </a:lnSpc>
              </a:pPr>
              <a:r>
                <a:rPr lang="en-US" sz="980" dirty="0">
                  <a:gradFill>
                    <a:gsLst>
                      <a:gs pos="87611">
                        <a:srgbClr val="000000"/>
                      </a:gs>
                      <a:gs pos="66000">
                        <a:srgbClr val="000000"/>
                      </a:gs>
                    </a:gsLst>
                    <a:lin ang="5400000" scaled="0"/>
                  </a:gradFill>
                </a:rPr>
                <a:t>—ESG report on Hyper-V performance and scale with SQL </a:t>
              </a:r>
              <a:br>
                <a:rPr lang="en-US" sz="980" dirty="0">
                  <a:gradFill>
                    <a:gsLst>
                      <a:gs pos="87611">
                        <a:srgbClr val="000000"/>
                      </a:gs>
                      <a:gs pos="66000">
                        <a:srgbClr val="000000"/>
                      </a:gs>
                    </a:gsLst>
                    <a:lin ang="5400000" scaled="0"/>
                  </a:gradFill>
                </a:rPr>
              </a:br>
              <a:r>
                <a:rPr lang="en-US" sz="980" dirty="0">
                  <a:gradFill>
                    <a:gsLst>
                      <a:gs pos="87611">
                        <a:srgbClr val="000000"/>
                      </a:gs>
                      <a:gs pos="66000">
                        <a:srgbClr val="000000"/>
                      </a:gs>
                    </a:gsLst>
                    <a:lin ang="5400000" scaled="0"/>
                  </a:gradFill>
                </a:rPr>
                <a:t>and Exchange, Feb 2013</a:t>
              </a:r>
            </a:p>
          </p:txBody>
        </p:sp>
      </p:grpSp>
      <p:sp>
        <p:nvSpPr>
          <p:cNvPr id="57" name="Title 1"/>
          <p:cNvSpPr>
            <a:spLocks noGrp="1"/>
          </p:cNvSpPr>
          <p:nvPr>
            <p:ph type="title"/>
          </p:nvPr>
        </p:nvSpPr>
        <p:spPr/>
        <p:txBody>
          <a:bodyPr/>
          <a:lstStyle/>
          <a:p>
            <a:r>
              <a:rPr lang="en-US" dirty="0" smtClean="0"/>
              <a:t>Windows Server 2012 momentum</a:t>
            </a:r>
            <a:endParaRPr lang="en-US" dirty="0"/>
          </a:p>
        </p:txBody>
      </p:sp>
      <p:grpSp>
        <p:nvGrpSpPr>
          <p:cNvPr id="21" name="Group 20"/>
          <p:cNvGrpSpPr/>
          <p:nvPr/>
        </p:nvGrpSpPr>
        <p:grpSpPr>
          <a:xfrm>
            <a:off x="6195129" y="3887219"/>
            <a:ext cx="5776632" cy="1075710"/>
            <a:chOff x="6252119" y="4018457"/>
            <a:chExt cx="5892465" cy="1097280"/>
          </a:xfrm>
        </p:grpSpPr>
        <p:grpSp>
          <p:nvGrpSpPr>
            <p:cNvPr id="10" name="Group 9"/>
            <p:cNvGrpSpPr/>
            <p:nvPr/>
          </p:nvGrpSpPr>
          <p:grpSpPr>
            <a:xfrm>
              <a:off x="6252119" y="4018457"/>
              <a:ext cx="1188720" cy="1097280"/>
              <a:chOff x="6258099" y="4035708"/>
              <a:chExt cx="1188720" cy="1097280"/>
            </a:xfrm>
          </p:grpSpPr>
          <p:sp>
            <p:nvSpPr>
              <p:cNvPr id="42" name="Rectangle 41"/>
              <p:cNvSpPr/>
              <p:nvPr/>
            </p:nvSpPr>
            <p:spPr bwMode="auto">
              <a:xfrm>
                <a:off x="6258099" y="4035708"/>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1440" y="4400114"/>
                <a:ext cx="902039" cy="368469"/>
              </a:xfrm>
              <a:prstGeom prst="rect">
                <a:avLst/>
              </a:prstGeom>
            </p:spPr>
          </p:pic>
        </p:grpSp>
        <p:sp>
          <p:nvSpPr>
            <p:cNvPr id="56" name="Rectangle 55"/>
            <p:cNvSpPr/>
            <p:nvPr/>
          </p:nvSpPr>
          <p:spPr>
            <a:xfrm>
              <a:off x="7431413" y="4018457"/>
              <a:ext cx="4713171" cy="1097280"/>
            </a:xfrm>
            <a:prstGeom prst="rect">
              <a:avLst/>
            </a:prstGeom>
            <a:solidFill>
              <a:schemeClr val="bg1">
                <a:lumMod val="20000"/>
                <a:lumOff val="80000"/>
              </a:schemeClr>
            </a:solidFill>
          </p:spPr>
          <p:txBody>
            <a:bodyPr wrap="square" lIns="89642" tIns="89642" rIns="89642" bIns="89642">
              <a:noAutofit/>
            </a:bodyPr>
            <a:lstStyle/>
            <a:p>
              <a:pPr>
                <a:lnSpc>
                  <a:spcPct val="90000"/>
                </a:lnSpc>
              </a:pPr>
              <a:r>
                <a:rPr lang="en-US" sz="1176" dirty="0">
                  <a:gradFill>
                    <a:gsLst>
                      <a:gs pos="87611">
                        <a:srgbClr val="000000"/>
                      </a:gs>
                      <a:gs pos="66000">
                        <a:srgbClr val="000000"/>
                      </a:gs>
                    </a:gsLst>
                    <a:lin ang="5400000" scaled="0"/>
                  </a:gradFill>
                </a:rPr>
                <a:t>The 2012 CRN Tech Innovator and Enterprise App Awards (Windows Server 2012 gets Virtualization and Editor’s choice)</a:t>
              </a:r>
            </a:p>
          </p:txBody>
        </p:sp>
      </p:grpSp>
      <p:grpSp>
        <p:nvGrpSpPr>
          <p:cNvPr id="2" name="Group 1"/>
          <p:cNvGrpSpPr/>
          <p:nvPr/>
        </p:nvGrpSpPr>
        <p:grpSpPr>
          <a:xfrm>
            <a:off x="289510" y="1474085"/>
            <a:ext cx="5807782" cy="1075710"/>
            <a:chOff x="295315" y="1772087"/>
            <a:chExt cx="5924240" cy="1097280"/>
          </a:xfrm>
        </p:grpSpPr>
        <p:grpSp>
          <p:nvGrpSpPr>
            <p:cNvPr id="12" name="Group 11"/>
            <p:cNvGrpSpPr/>
            <p:nvPr/>
          </p:nvGrpSpPr>
          <p:grpSpPr>
            <a:xfrm>
              <a:off x="295315" y="1772087"/>
              <a:ext cx="5924240" cy="1097280"/>
              <a:chOff x="295315" y="1772087"/>
              <a:chExt cx="5924240" cy="1097280"/>
            </a:xfrm>
          </p:grpSpPr>
          <p:sp>
            <p:nvSpPr>
              <p:cNvPr id="51" name="Rectangle 50"/>
              <p:cNvSpPr/>
              <p:nvPr/>
            </p:nvSpPr>
            <p:spPr bwMode="auto">
              <a:xfrm>
                <a:off x="295315" y="1772227"/>
                <a:ext cx="1188720" cy="109714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sp>
            <p:nvSpPr>
              <p:cNvPr id="26" name="Rectangle 12"/>
              <p:cNvSpPr>
                <a:spLocks noChangeArrowheads="1"/>
              </p:cNvSpPr>
              <p:nvPr/>
            </p:nvSpPr>
            <p:spPr bwMode="ltGray">
              <a:xfrm>
                <a:off x="1480457" y="1772087"/>
                <a:ext cx="4739098" cy="1097280"/>
              </a:xfrm>
              <a:prstGeom prst="rect">
                <a:avLst/>
              </a:prstGeom>
              <a:solidFill>
                <a:schemeClr val="bg1">
                  <a:lumMod val="20000"/>
                  <a:lumOff val="80000"/>
                </a:schemeClr>
              </a:solidFill>
              <a:ln>
                <a:noFill/>
              </a:ln>
              <a:extLst/>
            </p:spPr>
            <p:txBody>
              <a:bodyPr vert="horz" wrap="square" lIns="89642" tIns="89642" rIns="89642" bIns="89642" numCol="1" anchor="t" anchorCtr="0" compatLnSpc="1">
                <a:prstTxWarp prst="textNoShape">
                  <a:avLst/>
                </a:prstTxWarp>
                <a:noAutofit/>
              </a:bodyPr>
              <a:lstStyle/>
              <a:p>
                <a:r>
                  <a:rPr lang="en-US" sz="1176" dirty="0">
                    <a:gradFill>
                      <a:gsLst>
                        <a:gs pos="87611">
                          <a:srgbClr val="000000"/>
                        </a:gs>
                        <a:gs pos="66000">
                          <a:srgbClr val="000000"/>
                        </a:gs>
                      </a:gsLst>
                      <a:lin ang="5400000" scaled="0"/>
                    </a:gradFill>
                  </a:rPr>
                  <a:t>“If our store servers go down, a third of our business evaporates. </a:t>
                </a:r>
                <a:br>
                  <a:rPr lang="en-US" sz="1176" dirty="0">
                    <a:gradFill>
                      <a:gsLst>
                        <a:gs pos="87611">
                          <a:srgbClr val="000000"/>
                        </a:gs>
                        <a:gs pos="66000">
                          <a:srgbClr val="000000"/>
                        </a:gs>
                      </a:gsLst>
                      <a:lin ang="5400000" scaled="0"/>
                    </a:gradFill>
                  </a:rPr>
                </a:br>
                <a:r>
                  <a:rPr lang="en-US" sz="1176" dirty="0">
                    <a:gradFill>
                      <a:gsLst>
                        <a:gs pos="87611">
                          <a:srgbClr val="000000"/>
                        </a:gs>
                        <a:gs pos="66000">
                          <a:srgbClr val="000000"/>
                        </a:gs>
                      </a:gsLst>
                      <a:lin ang="5400000" scaled="0"/>
                    </a:gradFill>
                  </a:rPr>
                  <a:t>It’s that simple. It’s absolutely critical that our store servers remain running, and with Hyper-V, we’ve reduced store downtime.”</a:t>
                </a:r>
              </a:p>
              <a:p>
                <a:endParaRPr lang="en-US" sz="1176" dirty="0">
                  <a:gradFill>
                    <a:gsLst>
                      <a:gs pos="87611">
                        <a:srgbClr val="000000"/>
                      </a:gs>
                      <a:gs pos="66000">
                        <a:srgbClr val="000000"/>
                      </a:gs>
                    </a:gsLst>
                    <a:lin ang="5400000" scaled="0"/>
                  </a:gradFill>
                </a:endParaRPr>
              </a:p>
              <a:p>
                <a:pPr algn="r"/>
                <a:r>
                  <a:rPr lang="en-US" sz="980" dirty="0">
                    <a:gradFill>
                      <a:gsLst>
                        <a:gs pos="87611">
                          <a:srgbClr val="000000"/>
                        </a:gs>
                        <a:gs pos="66000">
                          <a:srgbClr val="000000"/>
                        </a:gs>
                      </a:gsLst>
                      <a:lin ang="5400000" scaled="0"/>
                    </a:gradFill>
                  </a:rPr>
                  <a:t>—Lance </a:t>
                </a:r>
                <a:r>
                  <a:rPr lang="en-US" sz="980" dirty="0" err="1">
                    <a:gradFill>
                      <a:gsLst>
                        <a:gs pos="87611">
                          <a:srgbClr val="000000"/>
                        </a:gs>
                        <a:gs pos="66000">
                          <a:srgbClr val="000000"/>
                        </a:gs>
                      </a:gsLst>
                      <a:lin ang="5400000" scaled="0"/>
                    </a:gradFill>
                  </a:rPr>
                  <a:t>Shinabarger</a:t>
                </a:r>
                <a:r>
                  <a:rPr lang="en-US" sz="980" dirty="0">
                    <a:gradFill>
                      <a:gsLst>
                        <a:gs pos="87611">
                          <a:srgbClr val="000000"/>
                        </a:gs>
                        <a:gs pos="66000">
                          <a:srgbClr val="000000"/>
                        </a:gs>
                      </a:gsLst>
                      <a:lin ang="5400000" scaled="0"/>
                    </a:gradFill>
                  </a:rPr>
                  <a:t>, VP, Global Infrastructure, Domino’s Pizza </a:t>
                </a:r>
              </a:p>
              <a:p>
                <a:pPr marL="171154" lvl="1" indent="-171154">
                  <a:lnSpc>
                    <a:spcPct val="90000"/>
                  </a:lnSpc>
                  <a:spcBef>
                    <a:spcPts val="588"/>
                  </a:spcBef>
                </a:pPr>
                <a:endParaRPr lang="en-US" sz="980" dirty="0">
                  <a:gradFill>
                    <a:gsLst>
                      <a:gs pos="87611">
                        <a:srgbClr val="000000"/>
                      </a:gs>
                      <a:gs pos="66000">
                        <a:srgbClr val="000000"/>
                      </a:gs>
                    </a:gsLst>
                    <a:lin ang="5400000" scaled="0"/>
                  </a:gradFill>
                </a:endParaRPr>
              </a:p>
            </p:txBody>
          </p:sp>
        </p:grpSp>
        <p:pic>
          <p:nvPicPr>
            <p:cNvPr id="46" name="Picture 4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29382" y="1859088"/>
              <a:ext cx="923418" cy="923418"/>
            </a:xfrm>
            <a:prstGeom prst="rect">
              <a:avLst/>
            </a:prstGeom>
          </p:spPr>
        </p:pic>
      </p:grpSp>
      <p:grpSp>
        <p:nvGrpSpPr>
          <p:cNvPr id="6" name="Group 5"/>
          <p:cNvGrpSpPr/>
          <p:nvPr/>
        </p:nvGrpSpPr>
        <p:grpSpPr>
          <a:xfrm>
            <a:off x="289510" y="5093786"/>
            <a:ext cx="5807782" cy="1075710"/>
            <a:chOff x="295315" y="5141643"/>
            <a:chExt cx="5924240" cy="1097280"/>
          </a:xfrm>
        </p:grpSpPr>
        <p:grpSp>
          <p:nvGrpSpPr>
            <p:cNvPr id="17" name="Group 16"/>
            <p:cNvGrpSpPr/>
            <p:nvPr/>
          </p:nvGrpSpPr>
          <p:grpSpPr>
            <a:xfrm>
              <a:off x="295315" y="5141643"/>
              <a:ext cx="5924240" cy="1097280"/>
              <a:chOff x="295315" y="5141643"/>
              <a:chExt cx="5924240" cy="1097280"/>
            </a:xfrm>
          </p:grpSpPr>
          <p:sp>
            <p:nvSpPr>
              <p:cNvPr id="49" name="Rectangle 12"/>
              <p:cNvSpPr>
                <a:spLocks noChangeArrowheads="1"/>
              </p:cNvSpPr>
              <p:nvPr/>
            </p:nvSpPr>
            <p:spPr bwMode="ltGray">
              <a:xfrm>
                <a:off x="1480457" y="5141643"/>
                <a:ext cx="4739098" cy="1097280"/>
              </a:xfrm>
              <a:prstGeom prst="rect">
                <a:avLst/>
              </a:prstGeom>
              <a:solidFill>
                <a:schemeClr val="bg1">
                  <a:lumMod val="20000"/>
                  <a:lumOff val="80000"/>
                </a:schemeClr>
              </a:solidFill>
              <a:ln>
                <a:noFill/>
              </a:ln>
              <a:extLst/>
            </p:spPr>
            <p:txBody>
              <a:bodyPr vert="horz" wrap="square" lIns="89642" tIns="89642" rIns="89642" bIns="89642" numCol="1" anchor="t" anchorCtr="0" compatLnSpc="1">
                <a:prstTxWarp prst="textNoShape">
                  <a:avLst/>
                </a:prstTxWarp>
                <a:noAutofit/>
              </a:bodyPr>
              <a:lstStyle/>
              <a:p>
                <a:pPr marL="0" lvl="1">
                  <a:lnSpc>
                    <a:spcPct val="90000"/>
                  </a:lnSpc>
                </a:pPr>
                <a:r>
                  <a:rPr lang="en-US" sz="1176" dirty="0">
                    <a:gradFill>
                      <a:gsLst>
                        <a:gs pos="87611">
                          <a:srgbClr val="000000"/>
                        </a:gs>
                        <a:gs pos="66000">
                          <a:srgbClr val="000000"/>
                        </a:gs>
                      </a:gsLst>
                      <a:lin ang="5400000" scaled="0"/>
                    </a:gradFill>
                  </a:rPr>
                  <a:t>“If you compare the two products, the number of virtual machines per host, the amount of memory per virtual machine …Hyper-V is superior to </a:t>
                </a:r>
                <a:r>
                  <a:rPr lang="en-US" sz="1176" dirty="0" err="1">
                    <a:gradFill>
                      <a:gsLst>
                        <a:gs pos="87611">
                          <a:srgbClr val="000000"/>
                        </a:gs>
                        <a:gs pos="66000">
                          <a:srgbClr val="000000"/>
                        </a:gs>
                      </a:gsLst>
                      <a:lin ang="5400000" scaled="0"/>
                    </a:gradFill>
                  </a:rPr>
                  <a:t>VMWare</a:t>
                </a:r>
                <a:r>
                  <a:rPr lang="en-US" sz="1176" dirty="0">
                    <a:gradFill>
                      <a:gsLst>
                        <a:gs pos="87611">
                          <a:srgbClr val="000000"/>
                        </a:gs>
                        <a:gs pos="66000">
                          <a:srgbClr val="000000"/>
                        </a:gs>
                      </a:gsLst>
                      <a:lin ang="5400000" scaled="0"/>
                    </a:gradFill>
                  </a:rPr>
                  <a:t>.” </a:t>
                </a:r>
              </a:p>
              <a:p>
                <a:pPr marL="171154" lvl="1" indent="-171154">
                  <a:lnSpc>
                    <a:spcPct val="90000"/>
                  </a:lnSpc>
                  <a:spcBef>
                    <a:spcPts val="588"/>
                  </a:spcBef>
                </a:pPr>
                <a:r>
                  <a:rPr lang="en-US" sz="980" dirty="0">
                    <a:gradFill>
                      <a:gsLst>
                        <a:gs pos="87611">
                          <a:srgbClr val="000000"/>
                        </a:gs>
                        <a:gs pos="66000">
                          <a:srgbClr val="000000"/>
                        </a:gs>
                      </a:gsLst>
                      <a:lin ang="5400000" scaled="0"/>
                    </a:gradFill>
                  </a:rPr>
                  <a:t>—Daniel Roach-</a:t>
                </a:r>
                <a:r>
                  <a:rPr lang="en-US" sz="980" dirty="0" err="1">
                    <a:gradFill>
                      <a:gsLst>
                        <a:gs pos="87611">
                          <a:srgbClr val="000000"/>
                        </a:gs>
                        <a:gs pos="66000">
                          <a:srgbClr val="000000"/>
                        </a:gs>
                      </a:gsLst>
                      <a:lin ang="5400000" scaled="0"/>
                    </a:gradFill>
                  </a:rPr>
                  <a:t>Rooke</a:t>
                </a:r>
                <a:r>
                  <a:rPr lang="en-US" sz="980" dirty="0">
                    <a:gradFill>
                      <a:gsLst>
                        <a:gs pos="87611">
                          <a:srgbClr val="000000"/>
                        </a:gs>
                        <a:gs pos="66000">
                          <a:srgbClr val="000000"/>
                        </a:gs>
                      </a:gsLst>
                      <a:lin ang="5400000" scaled="0"/>
                    </a:gradFill>
                  </a:rPr>
                  <a:t>, IT Infrastructure Manager, Aston Martin </a:t>
                </a:r>
              </a:p>
            </p:txBody>
          </p:sp>
          <p:sp>
            <p:nvSpPr>
              <p:cNvPr id="48" name="Rectangle 47"/>
              <p:cNvSpPr/>
              <p:nvPr/>
            </p:nvSpPr>
            <p:spPr bwMode="auto">
              <a:xfrm>
                <a:off x="295315" y="5141643"/>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62" tIns="143409" rIns="179262" bIns="143409"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grpSp>
        <p:pic>
          <p:nvPicPr>
            <p:cNvPr id="8" name="Picture 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14714" y="5528554"/>
              <a:ext cx="939566" cy="420925"/>
            </a:xfrm>
            <a:prstGeom prst="rect">
              <a:avLst/>
            </a:prstGeom>
          </p:spPr>
        </p:pic>
      </p:grpSp>
      <p:grpSp>
        <p:nvGrpSpPr>
          <p:cNvPr id="5" name="Group 4"/>
          <p:cNvGrpSpPr/>
          <p:nvPr/>
        </p:nvGrpSpPr>
        <p:grpSpPr>
          <a:xfrm>
            <a:off x="289511" y="3887219"/>
            <a:ext cx="5806491" cy="1075710"/>
            <a:chOff x="295315" y="4018457"/>
            <a:chExt cx="5922923" cy="1097280"/>
          </a:xfrm>
        </p:grpSpPr>
        <p:grpSp>
          <p:nvGrpSpPr>
            <p:cNvPr id="16" name="Group 15"/>
            <p:cNvGrpSpPr/>
            <p:nvPr/>
          </p:nvGrpSpPr>
          <p:grpSpPr>
            <a:xfrm>
              <a:off x="295315" y="4018457"/>
              <a:ext cx="5922923" cy="1097280"/>
              <a:chOff x="295315" y="4018457"/>
              <a:chExt cx="5922923" cy="1097280"/>
            </a:xfrm>
          </p:grpSpPr>
          <p:sp>
            <p:nvSpPr>
              <p:cNvPr id="45" name="Rectangle 12"/>
              <p:cNvSpPr>
                <a:spLocks noChangeArrowheads="1"/>
              </p:cNvSpPr>
              <p:nvPr/>
            </p:nvSpPr>
            <p:spPr bwMode="ltGray">
              <a:xfrm>
                <a:off x="1479140" y="4018457"/>
                <a:ext cx="4739098" cy="1097280"/>
              </a:xfrm>
              <a:prstGeom prst="rect">
                <a:avLst/>
              </a:prstGeom>
              <a:solidFill>
                <a:schemeClr val="bg1">
                  <a:lumMod val="20000"/>
                  <a:lumOff val="80000"/>
                </a:schemeClr>
              </a:solidFill>
              <a:ln>
                <a:noFill/>
              </a:ln>
              <a:extLst/>
            </p:spPr>
            <p:txBody>
              <a:bodyPr vert="horz" wrap="square" lIns="89642" tIns="89642" rIns="89642" bIns="89642" numCol="1" anchor="t" anchorCtr="0" compatLnSpc="1">
                <a:prstTxWarp prst="textNoShape">
                  <a:avLst/>
                </a:prstTxWarp>
                <a:noAutofit/>
              </a:bodyPr>
              <a:lstStyle/>
              <a:p>
                <a:pPr marL="0" lvl="1">
                  <a:lnSpc>
                    <a:spcPct val="90000"/>
                  </a:lnSpc>
                </a:pPr>
                <a:r>
                  <a:rPr lang="en-US" sz="1176" dirty="0">
                    <a:gradFill>
                      <a:gsLst>
                        <a:gs pos="87611">
                          <a:srgbClr val="000000"/>
                        </a:gs>
                        <a:gs pos="66000">
                          <a:srgbClr val="000000"/>
                        </a:gs>
                      </a:gsLst>
                      <a:lin ang="5400000" scaled="0"/>
                    </a:gradFill>
                  </a:rPr>
                  <a:t>““I expect to reduce storage costs by 10 times and </a:t>
                </a:r>
                <a:br>
                  <a:rPr lang="en-US" sz="1176" dirty="0">
                    <a:gradFill>
                      <a:gsLst>
                        <a:gs pos="87611">
                          <a:srgbClr val="000000"/>
                        </a:gs>
                        <a:gs pos="66000">
                          <a:srgbClr val="000000"/>
                        </a:gs>
                      </a:gsLst>
                      <a:lin ang="5400000" scaled="0"/>
                    </a:gradFill>
                  </a:rPr>
                </a:br>
                <a:r>
                  <a:rPr lang="en-US" sz="1176" dirty="0">
                    <a:gradFill>
                      <a:gsLst>
                        <a:gs pos="87611">
                          <a:srgbClr val="000000"/>
                        </a:gs>
                        <a:gs pos="66000">
                          <a:srgbClr val="000000"/>
                        </a:gs>
                      </a:gsLst>
                      <a:lin ang="5400000" scaled="0"/>
                    </a:gradFill>
                  </a:rPr>
                  <a:t>server costs by 50 percent.”</a:t>
                </a:r>
              </a:p>
              <a:p>
                <a:pPr marL="171154" lvl="1" indent="-171154">
                  <a:lnSpc>
                    <a:spcPct val="90000"/>
                  </a:lnSpc>
                  <a:spcBef>
                    <a:spcPts val="588"/>
                  </a:spcBef>
                </a:pPr>
                <a:r>
                  <a:rPr lang="en-US" sz="980" dirty="0">
                    <a:gradFill>
                      <a:gsLst>
                        <a:gs pos="87611">
                          <a:srgbClr val="000000"/>
                        </a:gs>
                        <a:gs pos="66000">
                          <a:srgbClr val="000000"/>
                        </a:gs>
                      </a:gsLst>
                      <a:lin ang="5400000" scaled="0"/>
                    </a:gradFill>
                  </a:rPr>
                  <a:t>—Dan Smith, Deputy CIO, Marquette University</a:t>
                </a:r>
              </a:p>
            </p:txBody>
          </p:sp>
          <p:sp>
            <p:nvSpPr>
              <p:cNvPr id="44" name="Rectangle 43"/>
              <p:cNvSpPr/>
              <p:nvPr/>
            </p:nvSpPr>
            <p:spPr bwMode="auto">
              <a:xfrm>
                <a:off x="295315" y="4018457"/>
                <a:ext cx="1188720" cy="1097280"/>
              </a:xfrm>
              <a:prstGeom prst="rect">
                <a:avLst/>
              </a:prstGeom>
              <a:solidFill>
                <a:srgbClr val="1B54A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algn="ctr" defTabSz="896006" fontAlgn="base">
                  <a:lnSpc>
                    <a:spcPct val="90000"/>
                  </a:lnSpc>
                  <a:spcBef>
                    <a:spcPct val="0"/>
                  </a:spcBef>
                  <a:spcAft>
                    <a:spcPct val="0"/>
                  </a:spcAft>
                </a:pPr>
                <a:endParaRPr lang="en-US" sz="1176" spc="-49" dirty="0">
                  <a:gradFill>
                    <a:gsLst>
                      <a:gs pos="1250">
                        <a:srgbClr val="FFFFFF"/>
                      </a:gs>
                      <a:gs pos="10417">
                        <a:srgbClr val="FFFFFF"/>
                      </a:gs>
                    </a:gsLst>
                    <a:lin ang="5400000" scaled="0"/>
                  </a:gradFill>
                </a:endParaRPr>
              </a:p>
            </p:txBody>
          </p:sp>
        </p:grpSp>
        <p:pic>
          <p:nvPicPr>
            <p:cNvPr id="43" name="Picture 42"/>
            <p:cNvPicPr>
              <a:picLocks noChangeAspect="1"/>
            </p:cNvPicPr>
            <p:nvPr/>
          </p:nvPicPr>
          <p:blipFill>
            <a:blip r:embed="rId9" cstate="screen">
              <a:grayscl/>
              <a:extLst>
                <a:ext uri="{28A0092B-C50C-407E-A947-70E740481C1C}">
                  <a14:useLocalDpi xmlns:a14="http://schemas.microsoft.com/office/drawing/2010/main" val="0"/>
                </a:ext>
              </a:extLst>
            </a:blip>
            <a:stretch>
              <a:fillRect/>
            </a:stretch>
          </p:blipFill>
          <p:spPr>
            <a:xfrm>
              <a:off x="507634" y="4190282"/>
              <a:ext cx="753725" cy="753629"/>
            </a:xfrm>
            <a:prstGeom prst="rect">
              <a:avLst/>
            </a:prstGeom>
          </p:spPr>
        </p:pic>
      </p:grpSp>
    </p:spTree>
    <p:extLst>
      <p:ext uri="{BB962C8B-B14F-4D97-AF65-F5344CB8AC3E}">
        <p14:creationId xmlns:p14="http://schemas.microsoft.com/office/powerpoint/2010/main" val="239222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100" fill="hold"/>
                                        <p:tgtEl>
                                          <p:spTgt spid="2"/>
                                        </p:tgtEl>
                                        <p:attrNameLst>
                                          <p:attrName>ppt_x</p:attrName>
                                        </p:attrNameLst>
                                      </p:cBhvr>
                                      <p:tavLst>
                                        <p:tav tm="0">
                                          <p:val>
                                            <p:strVal val="1+#ppt_w/2"/>
                                          </p:val>
                                        </p:tav>
                                        <p:tav tm="100000">
                                          <p:val>
                                            <p:strVal val="#ppt_x"/>
                                          </p:val>
                                        </p:tav>
                                      </p:tavLst>
                                    </p:anim>
                                    <p:anim calcmode="lin" valueType="num">
                                      <p:cBhvr additive="base">
                                        <p:cTn id="8" dur="11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100" fill="hold"/>
                                        <p:tgtEl>
                                          <p:spTgt spid="15"/>
                                        </p:tgtEl>
                                        <p:attrNameLst>
                                          <p:attrName>ppt_x</p:attrName>
                                        </p:attrNameLst>
                                      </p:cBhvr>
                                      <p:tavLst>
                                        <p:tav tm="0">
                                          <p:val>
                                            <p:strVal val="1+#ppt_w/2"/>
                                          </p:val>
                                        </p:tav>
                                        <p:tav tm="100000">
                                          <p:val>
                                            <p:strVal val="#ppt_x"/>
                                          </p:val>
                                        </p:tav>
                                      </p:tavLst>
                                    </p:anim>
                                    <p:anim calcmode="lin" valueType="num">
                                      <p:cBhvr additive="base">
                                        <p:cTn id="12" dur="11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100" fill="hold"/>
                                        <p:tgtEl>
                                          <p:spTgt spid="5"/>
                                        </p:tgtEl>
                                        <p:attrNameLst>
                                          <p:attrName>ppt_x</p:attrName>
                                        </p:attrNameLst>
                                      </p:cBhvr>
                                      <p:tavLst>
                                        <p:tav tm="0">
                                          <p:val>
                                            <p:strVal val="1+#ppt_w/2"/>
                                          </p:val>
                                        </p:tav>
                                        <p:tav tm="100000">
                                          <p:val>
                                            <p:strVal val="#ppt_x"/>
                                          </p:val>
                                        </p:tav>
                                      </p:tavLst>
                                    </p:anim>
                                    <p:anim calcmode="lin" valueType="num">
                                      <p:cBhvr additive="base">
                                        <p:cTn id="16" dur="11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100" fill="hold"/>
                                        <p:tgtEl>
                                          <p:spTgt spid="6"/>
                                        </p:tgtEl>
                                        <p:attrNameLst>
                                          <p:attrName>ppt_x</p:attrName>
                                        </p:attrNameLst>
                                      </p:cBhvr>
                                      <p:tavLst>
                                        <p:tav tm="0">
                                          <p:val>
                                            <p:strVal val="1+#ppt_w/2"/>
                                          </p:val>
                                        </p:tav>
                                        <p:tav tm="100000">
                                          <p:val>
                                            <p:strVal val="#ppt_x"/>
                                          </p:val>
                                        </p:tav>
                                      </p:tavLst>
                                    </p:anim>
                                    <p:anim calcmode="lin" valueType="num">
                                      <p:cBhvr additive="base">
                                        <p:cTn id="20" dur="11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2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100" fill="hold"/>
                                        <p:tgtEl>
                                          <p:spTgt spid="18"/>
                                        </p:tgtEl>
                                        <p:attrNameLst>
                                          <p:attrName>ppt_x</p:attrName>
                                        </p:attrNameLst>
                                      </p:cBhvr>
                                      <p:tavLst>
                                        <p:tav tm="0">
                                          <p:val>
                                            <p:strVal val="1+#ppt_w/2"/>
                                          </p:val>
                                        </p:tav>
                                        <p:tav tm="100000">
                                          <p:val>
                                            <p:strVal val="#ppt_x"/>
                                          </p:val>
                                        </p:tav>
                                      </p:tavLst>
                                    </p:anim>
                                    <p:anim calcmode="lin" valueType="num">
                                      <p:cBhvr additive="base">
                                        <p:cTn id="24" dur="11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6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100" fill="hold"/>
                                        <p:tgtEl>
                                          <p:spTgt spid="19"/>
                                        </p:tgtEl>
                                        <p:attrNameLst>
                                          <p:attrName>ppt_x</p:attrName>
                                        </p:attrNameLst>
                                      </p:cBhvr>
                                      <p:tavLst>
                                        <p:tav tm="0">
                                          <p:val>
                                            <p:strVal val="1+#ppt_w/2"/>
                                          </p:val>
                                        </p:tav>
                                        <p:tav tm="100000">
                                          <p:val>
                                            <p:strVal val="#ppt_x"/>
                                          </p:val>
                                        </p:tav>
                                      </p:tavLst>
                                    </p:anim>
                                    <p:anim calcmode="lin" valueType="num">
                                      <p:cBhvr additive="base">
                                        <p:cTn id="28" dur="11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0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100" fill="hold"/>
                                        <p:tgtEl>
                                          <p:spTgt spid="21"/>
                                        </p:tgtEl>
                                        <p:attrNameLst>
                                          <p:attrName>ppt_x</p:attrName>
                                        </p:attrNameLst>
                                      </p:cBhvr>
                                      <p:tavLst>
                                        <p:tav tm="0">
                                          <p:val>
                                            <p:strVal val="1+#ppt_w/2"/>
                                          </p:val>
                                        </p:tav>
                                        <p:tav tm="100000">
                                          <p:val>
                                            <p:strVal val="#ppt_x"/>
                                          </p:val>
                                        </p:tav>
                                      </p:tavLst>
                                    </p:anim>
                                    <p:anim calcmode="lin" valueType="num">
                                      <p:cBhvr additive="base">
                                        <p:cTn id="32" dur="11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5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100" fill="hold"/>
                                        <p:tgtEl>
                                          <p:spTgt spid="23"/>
                                        </p:tgtEl>
                                        <p:attrNameLst>
                                          <p:attrName>ppt_x</p:attrName>
                                        </p:attrNameLst>
                                      </p:cBhvr>
                                      <p:tavLst>
                                        <p:tav tm="0">
                                          <p:val>
                                            <p:strVal val="1+#ppt_w/2"/>
                                          </p:val>
                                        </p:tav>
                                        <p:tav tm="100000">
                                          <p:val>
                                            <p:strVal val="#ppt_x"/>
                                          </p:val>
                                        </p:tav>
                                      </p:tavLst>
                                    </p:anim>
                                    <p:anim calcmode="lin" valueType="num">
                                      <p:cBhvr additive="base">
                                        <p:cTn id="36" dur="11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r="-1805"/>
          <a:stretch/>
        </p:blipFill>
        <p:spPr>
          <a:xfrm>
            <a:off x="1" y="487"/>
            <a:ext cx="12412036" cy="6857027"/>
          </a:xfrm>
          <a:prstGeom prst="rect">
            <a:avLst/>
          </a:prstGeom>
        </p:spPr>
      </p:pic>
      <p:sp>
        <p:nvSpPr>
          <p:cNvPr id="8" name="Text Placeholder 12"/>
          <p:cNvSpPr txBox="1">
            <a:spLocks/>
          </p:cNvSpPr>
          <p:nvPr/>
        </p:nvSpPr>
        <p:spPr>
          <a:xfrm>
            <a:off x="269240" y="1187940"/>
            <a:ext cx="4482124" cy="4482124"/>
          </a:xfrm>
          <a:prstGeom prst="rect">
            <a:avLst/>
          </a:prstGeom>
          <a:solidFill>
            <a:srgbClr val="00188F">
              <a:alpha val="90000"/>
            </a:srgbClr>
          </a:solidFill>
        </p:spPr>
        <p:txBody>
          <a:bodyPr lIns="179285" tIns="143428" rIns="179285" bIns="143428"/>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705" dirty="0">
                <a:gradFill>
                  <a:gsLst>
                    <a:gs pos="1250">
                      <a:srgbClr val="FFFFFF"/>
                    </a:gs>
                    <a:gs pos="100000">
                      <a:srgbClr val="FFFFFF"/>
                    </a:gs>
                  </a:gsLst>
                  <a:lin ang="5400000" scaled="0"/>
                </a:gradFill>
              </a:rPr>
              <a:t>Scalability and performance</a:t>
            </a:r>
          </a:p>
        </p:txBody>
      </p:sp>
      <p:sp>
        <p:nvSpPr>
          <p:cNvPr id="17" name="Text Placeholder 5"/>
          <p:cNvSpPr txBox="1">
            <a:spLocks/>
          </p:cNvSpPr>
          <p:nvPr/>
        </p:nvSpPr>
        <p:spPr>
          <a:xfrm>
            <a:off x="5914483" y="709286"/>
            <a:ext cx="627497" cy="627497"/>
          </a:xfrm>
          <a:prstGeom prst="rect">
            <a:avLst/>
          </a:prstGeom>
          <a:solidFill>
            <a:srgbClr val="00188F"/>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88">
                <a:solidFill>
                  <a:srgbClr val="505050"/>
                </a:solidFill>
              </a:rPr>
              <a:t> </a:t>
            </a:r>
          </a:p>
        </p:txBody>
      </p:sp>
      <p:sp>
        <p:nvSpPr>
          <p:cNvPr id="18" name="Text Placeholder 5"/>
          <p:cNvSpPr txBox="1">
            <a:spLocks/>
          </p:cNvSpPr>
          <p:nvPr/>
        </p:nvSpPr>
        <p:spPr>
          <a:xfrm>
            <a:off x="9233488" y="709286"/>
            <a:ext cx="627497" cy="627497"/>
          </a:xfrm>
          <a:prstGeom prst="rect">
            <a:avLst/>
          </a:prstGeom>
          <a:solidFill>
            <a:srgbClr val="00188F"/>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88">
                <a:solidFill>
                  <a:srgbClr val="505050"/>
                </a:solidFill>
              </a:rPr>
              <a:t> </a:t>
            </a:r>
          </a:p>
        </p:txBody>
      </p:sp>
      <p:sp>
        <p:nvSpPr>
          <p:cNvPr id="19" name="Text Placeholder 5"/>
          <p:cNvSpPr txBox="1">
            <a:spLocks/>
          </p:cNvSpPr>
          <p:nvPr/>
        </p:nvSpPr>
        <p:spPr>
          <a:xfrm>
            <a:off x="9233488" y="3560926"/>
            <a:ext cx="627497" cy="627497"/>
          </a:xfrm>
          <a:prstGeom prst="rect">
            <a:avLst/>
          </a:prstGeom>
          <a:solidFill>
            <a:srgbClr val="00188F"/>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88">
                <a:solidFill>
                  <a:srgbClr val="505050"/>
                </a:solidFill>
              </a:rPr>
              <a:t> </a:t>
            </a:r>
          </a:p>
        </p:txBody>
      </p:sp>
      <p:sp>
        <p:nvSpPr>
          <p:cNvPr id="20" name="Text Placeholder 5"/>
          <p:cNvSpPr txBox="1">
            <a:spLocks/>
          </p:cNvSpPr>
          <p:nvPr/>
        </p:nvSpPr>
        <p:spPr>
          <a:xfrm>
            <a:off x="5914483" y="3560926"/>
            <a:ext cx="627497" cy="627497"/>
          </a:xfrm>
          <a:prstGeom prst="rect">
            <a:avLst/>
          </a:prstGeom>
          <a:solidFill>
            <a:srgbClr val="00188F"/>
          </a:solidFill>
        </p:spPr>
        <p:txBody>
          <a:bodyPr anchor="ctr"/>
          <a:lstStyle>
            <a:lvl1pPr marL="0" marR="0" indent="0" algn="l" defTabSz="932742" rtl="0" eaLnBrk="1" fontAlgn="auto" latinLnBrk="0" hangingPunct="1">
              <a:lnSpc>
                <a:spcPts val="600"/>
              </a:lnSpc>
              <a:spcBef>
                <a:spcPts val="0"/>
              </a:spcBef>
              <a:spcAft>
                <a:spcPts val="0"/>
              </a:spcAft>
              <a:buClrTx/>
              <a:buSzPct val="90000"/>
              <a:buFont typeface="Arial" pitchFamily="34" charset="0"/>
              <a:buNone/>
              <a:tabLst/>
              <a:defRPr sz="600" kern="1200" spc="0" baseline="0">
                <a:solidFill>
                  <a:schemeClr val="bg1"/>
                </a:soli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88">
                <a:solidFill>
                  <a:srgbClr val="505050"/>
                </a:solidFill>
              </a:rPr>
              <a:t> </a:t>
            </a:r>
          </a:p>
        </p:txBody>
      </p:sp>
    </p:spTree>
    <p:extLst>
      <p:ext uri="{BB962C8B-B14F-4D97-AF65-F5344CB8AC3E}">
        <p14:creationId xmlns:p14="http://schemas.microsoft.com/office/powerpoint/2010/main" val="24934593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17">
                                            <p:bg/>
                                          </p:spTgt>
                                        </p:tgtEl>
                                        <p:attrNameLst>
                                          <p:attrName>style.visibility</p:attrName>
                                        </p:attrNameLst>
                                      </p:cBhvr>
                                      <p:to>
                                        <p:strVal val="visible"/>
                                      </p:to>
                                    </p:set>
                                    <p:anim calcmode="lin" valueType="num">
                                      <p:cBhvr>
                                        <p:cTn id="17" dur="500" fill="hold"/>
                                        <p:tgtEl>
                                          <p:spTgt spid="17">
                                            <p:bg/>
                                          </p:spTgt>
                                        </p:tgtEl>
                                        <p:attrNameLst>
                                          <p:attrName>ppt_w</p:attrName>
                                        </p:attrNameLst>
                                      </p:cBhvr>
                                      <p:tavLst>
                                        <p:tav tm="0">
                                          <p:val>
                                            <p:fltVal val="0"/>
                                          </p:val>
                                        </p:tav>
                                        <p:tav tm="100000">
                                          <p:val>
                                            <p:strVal val="#ppt_w"/>
                                          </p:val>
                                        </p:tav>
                                      </p:tavLst>
                                    </p:anim>
                                    <p:anim calcmode="lin" valueType="num">
                                      <p:cBhvr>
                                        <p:cTn id="18" dur="500" fill="hold"/>
                                        <p:tgtEl>
                                          <p:spTgt spid="17">
                                            <p:bg/>
                                          </p:spTgt>
                                        </p:tgtEl>
                                        <p:attrNameLst>
                                          <p:attrName>ppt_h</p:attrName>
                                        </p:attrNameLst>
                                      </p:cBhvr>
                                      <p:tavLst>
                                        <p:tav tm="0">
                                          <p:val>
                                            <p:fltVal val="0"/>
                                          </p:val>
                                        </p:tav>
                                        <p:tav tm="100000">
                                          <p:val>
                                            <p:strVal val="#ppt_h"/>
                                          </p:val>
                                        </p:tav>
                                      </p:tavLst>
                                    </p:anim>
                                    <p:animEffect transition="in" filter="fade">
                                      <p:cBhvr>
                                        <p:cTn id="19" dur="500"/>
                                        <p:tgtEl>
                                          <p:spTgt spid="17">
                                            <p:bg/>
                                          </p:spTgt>
                                        </p:tgtEl>
                                      </p:cBhvr>
                                    </p:animEffect>
                                    <p:anim calcmode="lin" valueType="num">
                                      <p:cBhvr>
                                        <p:cTn id="20" dur="500" fill="hold"/>
                                        <p:tgtEl>
                                          <p:spTgt spid="17">
                                            <p:bg/>
                                          </p:spTgt>
                                        </p:tgtEl>
                                        <p:attrNameLst>
                                          <p:attrName>ppt_x</p:attrName>
                                        </p:attrNameLst>
                                      </p:cBhvr>
                                      <p:tavLst>
                                        <p:tav tm="0">
                                          <p:val>
                                            <p:fltVal val="0.5"/>
                                          </p:val>
                                        </p:tav>
                                        <p:tav tm="100000">
                                          <p:val>
                                            <p:strVal val="#ppt_x"/>
                                          </p:val>
                                        </p:tav>
                                      </p:tavLst>
                                    </p:anim>
                                    <p:anim calcmode="lin" valueType="num">
                                      <p:cBhvr>
                                        <p:cTn id="21" dur="500" fill="hold"/>
                                        <p:tgtEl>
                                          <p:spTgt spid="17">
                                            <p:bg/>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7">
                                            <p:txEl>
                                              <p:pRg st="0" end="0"/>
                                            </p:txEl>
                                          </p:spTgt>
                                        </p:tgtEl>
                                      </p:cBhvr>
                                    </p:animEffect>
                                    <p:anim calcmode="lin" valueType="num">
                                      <p:cBhvr>
                                        <p:cTn id="27" dur="500" fill="hold"/>
                                        <p:tgtEl>
                                          <p:spTgt spid="17">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17">
                                            <p:txEl>
                                              <p:pRg st="0" end="0"/>
                                            </p:txEl>
                                          </p:spTgt>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18">
                                            <p:bg/>
                                          </p:spTgt>
                                        </p:tgtEl>
                                        <p:attrNameLst>
                                          <p:attrName>style.visibility</p:attrName>
                                        </p:attrNameLst>
                                      </p:cBhvr>
                                      <p:to>
                                        <p:strVal val="visible"/>
                                      </p:to>
                                    </p:set>
                                    <p:anim calcmode="lin" valueType="num">
                                      <p:cBhvr>
                                        <p:cTn id="31" dur="500" fill="hold"/>
                                        <p:tgtEl>
                                          <p:spTgt spid="18">
                                            <p:bg/>
                                          </p:spTgt>
                                        </p:tgtEl>
                                        <p:attrNameLst>
                                          <p:attrName>ppt_w</p:attrName>
                                        </p:attrNameLst>
                                      </p:cBhvr>
                                      <p:tavLst>
                                        <p:tav tm="0">
                                          <p:val>
                                            <p:fltVal val="0"/>
                                          </p:val>
                                        </p:tav>
                                        <p:tav tm="100000">
                                          <p:val>
                                            <p:strVal val="#ppt_w"/>
                                          </p:val>
                                        </p:tav>
                                      </p:tavLst>
                                    </p:anim>
                                    <p:anim calcmode="lin" valueType="num">
                                      <p:cBhvr>
                                        <p:cTn id="32" dur="500" fill="hold"/>
                                        <p:tgtEl>
                                          <p:spTgt spid="18">
                                            <p:bg/>
                                          </p:spTgt>
                                        </p:tgtEl>
                                        <p:attrNameLst>
                                          <p:attrName>ppt_h</p:attrName>
                                        </p:attrNameLst>
                                      </p:cBhvr>
                                      <p:tavLst>
                                        <p:tav tm="0">
                                          <p:val>
                                            <p:fltVal val="0"/>
                                          </p:val>
                                        </p:tav>
                                        <p:tav tm="100000">
                                          <p:val>
                                            <p:strVal val="#ppt_h"/>
                                          </p:val>
                                        </p:tav>
                                      </p:tavLst>
                                    </p:anim>
                                    <p:animEffect transition="in" filter="fade">
                                      <p:cBhvr>
                                        <p:cTn id="33" dur="500"/>
                                        <p:tgtEl>
                                          <p:spTgt spid="18">
                                            <p:bg/>
                                          </p:spTgt>
                                        </p:tgtEl>
                                      </p:cBhvr>
                                    </p:animEffect>
                                    <p:anim calcmode="lin" valueType="num">
                                      <p:cBhvr>
                                        <p:cTn id="34" dur="500" fill="hold"/>
                                        <p:tgtEl>
                                          <p:spTgt spid="18">
                                            <p:bg/>
                                          </p:spTgt>
                                        </p:tgtEl>
                                        <p:attrNameLst>
                                          <p:attrName>ppt_x</p:attrName>
                                        </p:attrNameLst>
                                      </p:cBhvr>
                                      <p:tavLst>
                                        <p:tav tm="0">
                                          <p:val>
                                            <p:fltVal val="0.5"/>
                                          </p:val>
                                        </p:tav>
                                        <p:tav tm="100000">
                                          <p:val>
                                            <p:strVal val="#ppt_x"/>
                                          </p:val>
                                        </p:tav>
                                      </p:tavLst>
                                    </p:anim>
                                    <p:anim calcmode="lin" valueType="num">
                                      <p:cBhvr>
                                        <p:cTn id="35" dur="500" fill="hold"/>
                                        <p:tgtEl>
                                          <p:spTgt spid="18">
                                            <p:bg/>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p:cTn id="3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8">
                                            <p:txEl>
                                              <p:pRg st="0" end="0"/>
                                            </p:txEl>
                                          </p:spTgt>
                                        </p:tgtEl>
                                      </p:cBhvr>
                                    </p:animEffect>
                                    <p:anim calcmode="lin" valueType="num">
                                      <p:cBhvr>
                                        <p:cTn id="41" dur="500" fill="hold"/>
                                        <p:tgtEl>
                                          <p:spTgt spid="18">
                                            <p:txEl>
                                              <p:pRg st="0" end="0"/>
                                            </p:txEl>
                                          </p:spTgt>
                                        </p:tgtEl>
                                        <p:attrNameLst>
                                          <p:attrName>ppt_x</p:attrName>
                                        </p:attrNameLst>
                                      </p:cBhvr>
                                      <p:tavLst>
                                        <p:tav tm="0">
                                          <p:val>
                                            <p:fltVal val="0.5"/>
                                          </p:val>
                                        </p:tav>
                                        <p:tav tm="100000">
                                          <p:val>
                                            <p:strVal val="#ppt_x"/>
                                          </p:val>
                                        </p:tav>
                                      </p:tavLst>
                                    </p:anim>
                                    <p:anim calcmode="lin" valueType="num">
                                      <p:cBhvr>
                                        <p:cTn id="42" dur="500" fill="hold"/>
                                        <p:tgtEl>
                                          <p:spTgt spid="18">
                                            <p:txEl>
                                              <p:pRg st="0" end="0"/>
                                            </p:tx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19">
                                            <p:bg/>
                                          </p:spTgt>
                                        </p:tgtEl>
                                        <p:attrNameLst>
                                          <p:attrName>style.visibility</p:attrName>
                                        </p:attrNameLst>
                                      </p:cBhvr>
                                      <p:to>
                                        <p:strVal val="visible"/>
                                      </p:to>
                                    </p:set>
                                    <p:anim calcmode="lin" valueType="num">
                                      <p:cBhvr>
                                        <p:cTn id="45" dur="500" fill="hold"/>
                                        <p:tgtEl>
                                          <p:spTgt spid="19">
                                            <p:bg/>
                                          </p:spTgt>
                                        </p:tgtEl>
                                        <p:attrNameLst>
                                          <p:attrName>ppt_w</p:attrName>
                                        </p:attrNameLst>
                                      </p:cBhvr>
                                      <p:tavLst>
                                        <p:tav tm="0">
                                          <p:val>
                                            <p:fltVal val="0"/>
                                          </p:val>
                                        </p:tav>
                                        <p:tav tm="100000">
                                          <p:val>
                                            <p:strVal val="#ppt_w"/>
                                          </p:val>
                                        </p:tav>
                                      </p:tavLst>
                                    </p:anim>
                                    <p:anim calcmode="lin" valueType="num">
                                      <p:cBhvr>
                                        <p:cTn id="46" dur="500" fill="hold"/>
                                        <p:tgtEl>
                                          <p:spTgt spid="19">
                                            <p:bg/>
                                          </p:spTgt>
                                        </p:tgtEl>
                                        <p:attrNameLst>
                                          <p:attrName>ppt_h</p:attrName>
                                        </p:attrNameLst>
                                      </p:cBhvr>
                                      <p:tavLst>
                                        <p:tav tm="0">
                                          <p:val>
                                            <p:fltVal val="0"/>
                                          </p:val>
                                        </p:tav>
                                        <p:tav tm="100000">
                                          <p:val>
                                            <p:strVal val="#ppt_h"/>
                                          </p:val>
                                        </p:tav>
                                      </p:tavLst>
                                    </p:anim>
                                    <p:animEffect transition="in" filter="fade">
                                      <p:cBhvr>
                                        <p:cTn id="47" dur="500"/>
                                        <p:tgtEl>
                                          <p:spTgt spid="19">
                                            <p:bg/>
                                          </p:spTgt>
                                        </p:tgtEl>
                                      </p:cBhvr>
                                    </p:animEffect>
                                    <p:anim calcmode="lin" valueType="num">
                                      <p:cBhvr>
                                        <p:cTn id="48" dur="500" fill="hold"/>
                                        <p:tgtEl>
                                          <p:spTgt spid="19">
                                            <p:bg/>
                                          </p:spTgt>
                                        </p:tgtEl>
                                        <p:attrNameLst>
                                          <p:attrName>ppt_x</p:attrName>
                                        </p:attrNameLst>
                                      </p:cBhvr>
                                      <p:tavLst>
                                        <p:tav tm="0">
                                          <p:val>
                                            <p:fltVal val="0.5"/>
                                          </p:val>
                                        </p:tav>
                                        <p:tav tm="100000">
                                          <p:val>
                                            <p:strVal val="#ppt_x"/>
                                          </p:val>
                                        </p:tav>
                                      </p:tavLst>
                                    </p:anim>
                                    <p:anim calcmode="lin" valueType="num">
                                      <p:cBhvr>
                                        <p:cTn id="49" dur="500" fill="hold"/>
                                        <p:tgtEl>
                                          <p:spTgt spid="19">
                                            <p:bg/>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 calcmode="lin" valueType="num">
                                      <p:cBhvr>
                                        <p:cTn id="5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9">
                                            <p:txEl>
                                              <p:pRg st="0" end="0"/>
                                            </p:txEl>
                                          </p:spTgt>
                                        </p:tgtEl>
                                      </p:cBhvr>
                                    </p:animEffect>
                                    <p:anim calcmode="lin" valueType="num">
                                      <p:cBhvr>
                                        <p:cTn id="55" dur="500" fill="hold"/>
                                        <p:tgtEl>
                                          <p:spTgt spid="19">
                                            <p:txEl>
                                              <p:pRg st="0" end="0"/>
                                            </p:txEl>
                                          </p:spTgt>
                                        </p:tgtEl>
                                        <p:attrNameLst>
                                          <p:attrName>ppt_x</p:attrName>
                                        </p:attrNameLst>
                                      </p:cBhvr>
                                      <p:tavLst>
                                        <p:tav tm="0">
                                          <p:val>
                                            <p:fltVal val="0.5"/>
                                          </p:val>
                                        </p:tav>
                                        <p:tav tm="100000">
                                          <p:val>
                                            <p:strVal val="#ppt_x"/>
                                          </p:val>
                                        </p:tav>
                                      </p:tavLst>
                                    </p:anim>
                                    <p:anim calcmode="lin" valueType="num">
                                      <p:cBhvr>
                                        <p:cTn id="56" dur="500" fill="hold"/>
                                        <p:tgtEl>
                                          <p:spTgt spid="19">
                                            <p:txEl>
                                              <p:pRg st="0" end="0"/>
                                            </p:txEl>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20">
                                            <p:bg/>
                                          </p:spTgt>
                                        </p:tgtEl>
                                        <p:attrNameLst>
                                          <p:attrName>style.visibility</p:attrName>
                                        </p:attrNameLst>
                                      </p:cBhvr>
                                      <p:to>
                                        <p:strVal val="visible"/>
                                      </p:to>
                                    </p:set>
                                    <p:anim calcmode="lin" valueType="num">
                                      <p:cBhvr>
                                        <p:cTn id="59" dur="500" fill="hold"/>
                                        <p:tgtEl>
                                          <p:spTgt spid="20">
                                            <p:bg/>
                                          </p:spTgt>
                                        </p:tgtEl>
                                        <p:attrNameLst>
                                          <p:attrName>ppt_w</p:attrName>
                                        </p:attrNameLst>
                                      </p:cBhvr>
                                      <p:tavLst>
                                        <p:tav tm="0">
                                          <p:val>
                                            <p:fltVal val="0"/>
                                          </p:val>
                                        </p:tav>
                                        <p:tav tm="100000">
                                          <p:val>
                                            <p:strVal val="#ppt_w"/>
                                          </p:val>
                                        </p:tav>
                                      </p:tavLst>
                                    </p:anim>
                                    <p:anim calcmode="lin" valueType="num">
                                      <p:cBhvr>
                                        <p:cTn id="60" dur="500" fill="hold"/>
                                        <p:tgtEl>
                                          <p:spTgt spid="20">
                                            <p:bg/>
                                          </p:spTgt>
                                        </p:tgtEl>
                                        <p:attrNameLst>
                                          <p:attrName>ppt_h</p:attrName>
                                        </p:attrNameLst>
                                      </p:cBhvr>
                                      <p:tavLst>
                                        <p:tav tm="0">
                                          <p:val>
                                            <p:fltVal val="0"/>
                                          </p:val>
                                        </p:tav>
                                        <p:tav tm="100000">
                                          <p:val>
                                            <p:strVal val="#ppt_h"/>
                                          </p:val>
                                        </p:tav>
                                      </p:tavLst>
                                    </p:anim>
                                    <p:animEffect transition="in" filter="fade">
                                      <p:cBhvr>
                                        <p:cTn id="61" dur="500"/>
                                        <p:tgtEl>
                                          <p:spTgt spid="20">
                                            <p:bg/>
                                          </p:spTgt>
                                        </p:tgtEl>
                                      </p:cBhvr>
                                    </p:animEffect>
                                    <p:anim calcmode="lin" valueType="num">
                                      <p:cBhvr>
                                        <p:cTn id="62" dur="500" fill="hold"/>
                                        <p:tgtEl>
                                          <p:spTgt spid="20">
                                            <p:bg/>
                                          </p:spTgt>
                                        </p:tgtEl>
                                        <p:attrNameLst>
                                          <p:attrName>ppt_x</p:attrName>
                                        </p:attrNameLst>
                                      </p:cBhvr>
                                      <p:tavLst>
                                        <p:tav tm="0">
                                          <p:val>
                                            <p:fltVal val="0.5"/>
                                          </p:val>
                                        </p:tav>
                                        <p:tav tm="100000">
                                          <p:val>
                                            <p:strVal val="#ppt_x"/>
                                          </p:val>
                                        </p:tav>
                                      </p:tavLst>
                                    </p:anim>
                                    <p:anim calcmode="lin" valueType="num">
                                      <p:cBhvr>
                                        <p:cTn id="63" dur="500" fill="hold"/>
                                        <p:tgtEl>
                                          <p:spTgt spid="20">
                                            <p:bg/>
                                          </p:spTgt>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 calcmode="lin" valueType="num">
                                      <p:cBhvr>
                                        <p:cTn id="6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20">
                                            <p:txEl>
                                              <p:pRg st="0" end="0"/>
                                            </p:txEl>
                                          </p:spTgt>
                                        </p:tgtEl>
                                      </p:cBhvr>
                                    </p:animEffect>
                                    <p:anim calcmode="lin" valueType="num">
                                      <p:cBhvr>
                                        <p:cTn id="69" dur="500" fill="hold"/>
                                        <p:tgtEl>
                                          <p:spTgt spid="20">
                                            <p:txEl>
                                              <p:pRg st="0" end="0"/>
                                            </p:txEl>
                                          </p:spTgt>
                                        </p:tgtEl>
                                        <p:attrNameLst>
                                          <p:attrName>ppt_x</p:attrName>
                                        </p:attrNameLst>
                                      </p:cBhvr>
                                      <p:tavLst>
                                        <p:tav tm="0">
                                          <p:val>
                                            <p:fltVal val="0.5"/>
                                          </p:val>
                                        </p:tav>
                                        <p:tav tm="100000">
                                          <p:val>
                                            <p:strVal val="#ppt_x"/>
                                          </p:val>
                                        </p:tav>
                                      </p:tavLst>
                                    </p:anim>
                                    <p:anim calcmode="lin" valueType="num">
                                      <p:cBhvr>
                                        <p:cTn id="70" dur="500" fill="hold"/>
                                        <p:tgtEl>
                                          <p:spTgt spid="20">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build="p" animBg="1">
        <p:tmplLst>
          <p:tmpl>
            <p:tnLst>
              <p:par>
                <p:cTn presetID="53" presetClass="entr" presetSubtype="52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Effect transition="in" filter="fade">
                      <p:cBhvr>
                        <p:cTn dur="500"/>
                        <p:tgtEl>
                          <p:spTgt spid="17"/>
                        </p:tgtEl>
                      </p:cBhvr>
                    </p:animEffect>
                    <p:anim calcmode="lin" valueType="num">
                      <p:cBhvr>
                        <p:cTn dur="500" fill="hold"/>
                        <p:tgtEl>
                          <p:spTgt spid="17"/>
                        </p:tgtEl>
                        <p:attrNameLst>
                          <p:attrName>ppt_x</p:attrName>
                        </p:attrNameLst>
                      </p:cBhvr>
                      <p:tavLst>
                        <p:tav tm="0">
                          <p:val>
                            <p:fltVal val="0.5"/>
                          </p:val>
                        </p:tav>
                        <p:tav tm="100000">
                          <p:val>
                            <p:strVal val="#ppt_x"/>
                          </p:val>
                        </p:tav>
                      </p:tavLst>
                    </p:anim>
                    <p:anim calcmode="lin" valueType="num">
                      <p:cBhvr>
                        <p:cTn dur="500" fill="hold"/>
                        <p:tgtEl>
                          <p:spTgt spid="17"/>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Effect transition="in" filter="fade">
                      <p:cBhvr>
                        <p:cTn dur="500"/>
                        <p:tgtEl>
                          <p:spTgt spid="17"/>
                        </p:tgtEl>
                      </p:cBhvr>
                    </p:animEffect>
                    <p:anim calcmode="lin" valueType="num">
                      <p:cBhvr>
                        <p:cTn dur="500" fill="hold"/>
                        <p:tgtEl>
                          <p:spTgt spid="17"/>
                        </p:tgtEl>
                        <p:attrNameLst>
                          <p:attrName>ppt_x</p:attrName>
                        </p:attrNameLst>
                      </p:cBhvr>
                      <p:tavLst>
                        <p:tav tm="0">
                          <p:val>
                            <p:fltVal val="0.5"/>
                          </p:val>
                        </p:tav>
                        <p:tav tm="100000">
                          <p:val>
                            <p:strVal val="#ppt_x"/>
                          </p:val>
                        </p:tav>
                      </p:tavLst>
                    </p:anim>
                    <p:anim calcmode="lin" valueType="num">
                      <p:cBhvr>
                        <p:cTn dur="500" fill="hold"/>
                        <p:tgtEl>
                          <p:spTgt spid="17"/>
                        </p:tgtEl>
                        <p:attrNameLst>
                          <p:attrName>ppt_y</p:attrName>
                        </p:attrNameLst>
                      </p:cBhvr>
                      <p:tavLst>
                        <p:tav tm="0">
                          <p:val>
                            <p:fltVal val="0.5"/>
                          </p:val>
                        </p:tav>
                        <p:tav tm="100000">
                          <p:val>
                            <p:strVal val="#ppt_y"/>
                          </p:val>
                        </p:tav>
                      </p:tavLst>
                    </p:anim>
                  </p:childTnLst>
                </p:cTn>
              </p:par>
            </p:tnLst>
          </p:tmpl>
        </p:tmplLst>
      </p:bldP>
      <p:bldP spid="18" grpId="0" build="p" animBg="1">
        <p:tmplLst>
          <p:tmpl>
            <p:tnLst>
              <p:par>
                <p:cTn presetID="53" presetClass="entr" presetSubtype="52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anim calcmode="lin" valueType="num">
                      <p:cBhvr>
                        <p:cTn dur="500" fill="hold"/>
                        <p:tgtEl>
                          <p:spTgt spid="18"/>
                        </p:tgtEl>
                        <p:attrNameLst>
                          <p:attrName>ppt_x</p:attrName>
                        </p:attrNameLst>
                      </p:cBhvr>
                      <p:tavLst>
                        <p:tav tm="0">
                          <p:val>
                            <p:fltVal val="0.5"/>
                          </p:val>
                        </p:tav>
                        <p:tav tm="100000">
                          <p:val>
                            <p:strVal val="#ppt_x"/>
                          </p:val>
                        </p:tav>
                      </p:tavLst>
                    </p:anim>
                    <p:anim calcmode="lin" valueType="num">
                      <p:cBhvr>
                        <p:cTn dur="500" fill="hold"/>
                        <p:tgtEl>
                          <p:spTgt spid="18"/>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anim calcmode="lin" valueType="num">
                      <p:cBhvr>
                        <p:cTn dur="500" fill="hold"/>
                        <p:tgtEl>
                          <p:spTgt spid="18"/>
                        </p:tgtEl>
                        <p:attrNameLst>
                          <p:attrName>ppt_x</p:attrName>
                        </p:attrNameLst>
                      </p:cBhvr>
                      <p:tavLst>
                        <p:tav tm="0">
                          <p:val>
                            <p:fltVal val="0.5"/>
                          </p:val>
                        </p:tav>
                        <p:tav tm="100000">
                          <p:val>
                            <p:strVal val="#ppt_x"/>
                          </p:val>
                        </p:tav>
                      </p:tavLst>
                    </p:anim>
                    <p:anim calcmode="lin" valueType="num">
                      <p:cBhvr>
                        <p:cTn dur="500" fill="hold"/>
                        <p:tgtEl>
                          <p:spTgt spid="18"/>
                        </p:tgtEl>
                        <p:attrNameLst>
                          <p:attrName>ppt_y</p:attrName>
                        </p:attrNameLst>
                      </p:cBhvr>
                      <p:tavLst>
                        <p:tav tm="0">
                          <p:val>
                            <p:fltVal val="0.5"/>
                          </p:val>
                        </p:tav>
                        <p:tav tm="100000">
                          <p:val>
                            <p:strVal val="#ppt_y"/>
                          </p:val>
                        </p:tav>
                      </p:tavLst>
                    </p:anim>
                  </p:childTnLst>
                </p:cTn>
              </p:par>
            </p:tnLst>
          </p:tmpl>
        </p:tmplLst>
      </p:bldP>
      <p:bldP spid="19" grpId="0" build="p" animBg="1">
        <p:tmplLst>
          <p:tmpl>
            <p:tnLst>
              <p:par>
                <p:cTn presetID="53" presetClass="entr" presetSubtype="52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anim calcmode="lin" valueType="num">
                      <p:cBhvr>
                        <p:cTn dur="500" fill="hold"/>
                        <p:tgtEl>
                          <p:spTgt spid="19"/>
                        </p:tgtEl>
                        <p:attrNameLst>
                          <p:attrName>ppt_x</p:attrName>
                        </p:attrNameLst>
                      </p:cBhvr>
                      <p:tavLst>
                        <p:tav tm="0">
                          <p:val>
                            <p:fltVal val="0.5"/>
                          </p:val>
                        </p:tav>
                        <p:tav tm="100000">
                          <p:val>
                            <p:strVal val="#ppt_x"/>
                          </p:val>
                        </p:tav>
                      </p:tavLst>
                    </p:anim>
                    <p:anim calcmode="lin" valueType="num">
                      <p:cBhvr>
                        <p:cTn dur="500" fill="hold"/>
                        <p:tgtEl>
                          <p:spTgt spid="19"/>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anim calcmode="lin" valueType="num">
                      <p:cBhvr>
                        <p:cTn dur="500" fill="hold"/>
                        <p:tgtEl>
                          <p:spTgt spid="19"/>
                        </p:tgtEl>
                        <p:attrNameLst>
                          <p:attrName>ppt_x</p:attrName>
                        </p:attrNameLst>
                      </p:cBhvr>
                      <p:tavLst>
                        <p:tav tm="0">
                          <p:val>
                            <p:fltVal val="0.5"/>
                          </p:val>
                        </p:tav>
                        <p:tav tm="100000">
                          <p:val>
                            <p:strVal val="#ppt_x"/>
                          </p:val>
                        </p:tav>
                      </p:tavLst>
                    </p:anim>
                    <p:anim calcmode="lin" valueType="num">
                      <p:cBhvr>
                        <p:cTn dur="500" fill="hold"/>
                        <p:tgtEl>
                          <p:spTgt spid="19"/>
                        </p:tgtEl>
                        <p:attrNameLst>
                          <p:attrName>ppt_y</p:attrName>
                        </p:attrNameLst>
                      </p:cBhvr>
                      <p:tavLst>
                        <p:tav tm="0">
                          <p:val>
                            <p:fltVal val="0.5"/>
                          </p:val>
                        </p:tav>
                        <p:tav tm="100000">
                          <p:val>
                            <p:strVal val="#ppt_y"/>
                          </p:val>
                        </p:tav>
                      </p:tavLst>
                    </p:anim>
                  </p:childTnLst>
                </p:cTn>
              </p:par>
            </p:tnLst>
          </p:tmpl>
        </p:tmplLst>
      </p:bldP>
      <p:bldP spid="20" grpId="0" build="p" animBg="1">
        <p:tmplLst>
          <p:tmpl>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2798181" y="2317073"/>
            <a:ext cx="2277410" cy="184642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Provide guaranteed levels of service for the key applications and workloads</a:t>
            </a:r>
            <a:endParaRPr lang="en-US" dirty="0">
              <a:solidFill>
                <a:srgbClr val="EFEFEF"/>
              </a:solidFill>
            </a:endParaRPr>
          </a:p>
        </p:txBody>
      </p:sp>
      <p:sp>
        <p:nvSpPr>
          <p:cNvPr id="6" name="Rectangle 5"/>
          <p:cNvSpPr/>
          <p:nvPr/>
        </p:nvSpPr>
        <p:spPr bwMode="auto">
          <a:xfrm>
            <a:off x="459644" y="1450314"/>
            <a:ext cx="6544837" cy="80461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a:solidFill>
                  <a:srgbClr val="EFEFEF"/>
                </a:solidFill>
              </a:rPr>
              <a:t>Run </a:t>
            </a:r>
            <a:r>
              <a:rPr lang="en-US" dirty="0" smtClean="0">
                <a:solidFill>
                  <a:srgbClr val="EFEFEF"/>
                </a:solidFill>
              </a:rPr>
              <a:t>the most </a:t>
            </a:r>
            <a:r>
              <a:rPr lang="en-US" dirty="0">
                <a:solidFill>
                  <a:srgbClr val="EFEFEF"/>
                </a:solidFill>
              </a:rPr>
              <a:t>demanding applications with </a:t>
            </a:r>
            <a:r>
              <a:rPr lang="en-US" dirty="0" smtClean="0">
                <a:solidFill>
                  <a:srgbClr val="EFEFEF"/>
                </a:solidFill>
              </a:rPr>
              <a:t>the highest levels of performance &amp; scalability</a:t>
            </a:r>
            <a:endParaRPr lang="en-US" dirty="0">
              <a:solidFill>
                <a:srgbClr val="EFEFEF"/>
              </a:solidFill>
            </a:endParaRPr>
          </a:p>
        </p:txBody>
      </p:sp>
      <p:sp>
        <p:nvSpPr>
          <p:cNvPr id="9" name="Rectangle 8"/>
          <p:cNvSpPr/>
          <p:nvPr/>
        </p:nvSpPr>
        <p:spPr bwMode="auto">
          <a:xfrm>
            <a:off x="459643" y="4225902"/>
            <a:ext cx="4624537" cy="140575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3"/>
            <a:r>
              <a:rPr lang="en-US" dirty="0">
                <a:solidFill>
                  <a:srgbClr val="EFEFEF"/>
                </a:solidFill>
              </a:rPr>
              <a:t>Take advantage of </a:t>
            </a:r>
            <a:r>
              <a:rPr lang="en-US" dirty="0" smtClean="0">
                <a:solidFill>
                  <a:srgbClr val="EFEFEF"/>
                </a:solidFill>
              </a:rPr>
              <a:t>hardware innovations, </a:t>
            </a:r>
            <a:r>
              <a:rPr lang="en-US" dirty="0">
                <a:solidFill>
                  <a:srgbClr val="EFEFEF"/>
                </a:solidFill>
              </a:rPr>
              <a:t>while still using existing hardware to maximum advantage</a:t>
            </a:r>
          </a:p>
        </p:txBody>
      </p:sp>
      <p:sp>
        <p:nvSpPr>
          <p:cNvPr id="20" name="Rectangle 19"/>
          <p:cNvSpPr/>
          <p:nvPr/>
        </p:nvSpPr>
        <p:spPr bwMode="auto">
          <a:xfrm>
            <a:off x="459644" y="2317204"/>
            <a:ext cx="2277410" cy="184642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182880" bIns="91440" numCol="1" spcCol="0" rtlCol="0" fromWordArt="0" anchor="b" anchorCtr="0" forceAA="0" compatLnSpc="1">
            <a:prstTxWarp prst="textNoShape">
              <a:avLst/>
            </a:prstTxWarp>
            <a:noAutofit/>
          </a:bodyPr>
          <a:lstStyle/>
          <a:p>
            <a:pPr defTabSz="914363"/>
            <a:r>
              <a:rPr lang="en-US" dirty="0" smtClean="0">
                <a:solidFill>
                  <a:srgbClr val="EFEFEF"/>
                </a:solidFill>
              </a:rPr>
              <a:t>Ensure optimal resource availability for key applications &amp; workloads</a:t>
            </a:r>
            <a:endParaRPr lang="en-US" dirty="0">
              <a:solidFill>
                <a:srgbClr val="EFEFEF"/>
              </a:solidFill>
            </a:endParaRPr>
          </a:p>
        </p:txBody>
      </p:sp>
      <p:sp>
        <p:nvSpPr>
          <p:cNvPr id="12" name="Rectangle 11"/>
          <p:cNvSpPr/>
          <p:nvPr/>
        </p:nvSpPr>
        <p:spPr bwMode="auto">
          <a:xfrm>
            <a:off x="7074199" y="1450314"/>
            <a:ext cx="4632585" cy="104431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92">
                      <a:srgbClr val="FFFFFF"/>
                    </a:gs>
                    <a:gs pos="100000">
                      <a:srgbClr val="FFFFFF"/>
                    </a:gs>
                  </a:gsLst>
                  <a:lin ang="5400000" scaled="0"/>
                </a:gradFill>
              </a:rPr>
              <a:t>Massive Host, Cluster</a:t>
            </a:r>
            <a:br>
              <a:rPr lang="en-US" dirty="0" smtClean="0">
                <a:gradFill>
                  <a:gsLst>
                    <a:gs pos="10092">
                      <a:srgbClr val="FFFFFF"/>
                    </a:gs>
                    <a:gs pos="100000">
                      <a:srgbClr val="FFFFFF"/>
                    </a:gs>
                  </a:gsLst>
                  <a:lin ang="5400000" scaled="0"/>
                </a:gradFill>
              </a:rPr>
            </a:br>
            <a:r>
              <a:rPr lang="en-US" dirty="0" smtClean="0">
                <a:gradFill>
                  <a:gsLst>
                    <a:gs pos="10092">
                      <a:srgbClr val="FFFFFF"/>
                    </a:gs>
                    <a:gs pos="100000">
                      <a:srgbClr val="FFFFFF"/>
                    </a:gs>
                  </a:gsLst>
                  <a:lin ang="5400000" scaled="0"/>
                </a:gradFill>
              </a:rPr>
              <a:t>&amp; Virtual Machine scalability </a:t>
            </a:r>
            <a:endParaRPr lang="en-US" dirty="0">
              <a:gradFill>
                <a:gsLst>
                  <a:gs pos="10092">
                    <a:srgbClr val="FFFFFF"/>
                  </a:gs>
                  <a:gs pos="100000">
                    <a:srgbClr val="FFFFFF"/>
                  </a:gs>
                </a:gsLst>
                <a:lin ang="5400000" scaled="0"/>
              </a:gradFill>
            </a:endParaRPr>
          </a:p>
        </p:txBody>
      </p:sp>
      <p:sp>
        <p:nvSpPr>
          <p:cNvPr id="13" name="Rectangle 12"/>
          <p:cNvSpPr/>
          <p:nvPr/>
        </p:nvSpPr>
        <p:spPr bwMode="auto">
          <a:xfrm>
            <a:off x="7082790" y="3559947"/>
            <a:ext cx="4623994" cy="86113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a:gradFill>
                  <a:gsLst>
                    <a:gs pos="10092">
                      <a:srgbClr val="FFFFFF"/>
                    </a:gs>
                    <a:gs pos="100000">
                      <a:srgbClr val="FFFFFF"/>
                    </a:gs>
                  </a:gsLst>
                  <a:lin ang="5400000" scaled="0"/>
                </a:gradFill>
              </a:rPr>
              <a:t>Enhanced </a:t>
            </a:r>
            <a:r>
              <a:rPr lang="en-US" dirty="0" smtClean="0">
                <a:gradFill>
                  <a:gsLst>
                    <a:gs pos="10092">
                      <a:srgbClr val="FFFFFF"/>
                    </a:gs>
                    <a:gs pos="100000">
                      <a:srgbClr val="FFFFFF"/>
                    </a:gs>
                  </a:gsLst>
                  <a:lin ang="5400000" scaled="0"/>
                </a:gradFill>
              </a:rPr>
              <a:t>Dynamic</a:t>
            </a:r>
            <a:br>
              <a:rPr lang="en-US" dirty="0" smtClean="0">
                <a:gradFill>
                  <a:gsLst>
                    <a:gs pos="10092">
                      <a:srgbClr val="FFFFFF"/>
                    </a:gs>
                    <a:gs pos="100000">
                      <a:srgbClr val="FFFFFF"/>
                    </a:gs>
                  </a:gsLst>
                  <a:lin ang="5400000" scaled="0"/>
                </a:gradFill>
              </a:rPr>
            </a:br>
            <a:r>
              <a:rPr lang="en-US" dirty="0" smtClean="0">
                <a:gradFill>
                  <a:gsLst>
                    <a:gs pos="10092">
                      <a:srgbClr val="FFFFFF"/>
                    </a:gs>
                    <a:gs pos="100000">
                      <a:srgbClr val="FFFFFF"/>
                    </a:gs>
                  </a:gsLst>
                  <a:lin ang="5400000" scaled="0"/>
                </a:gradFill>
              </a:rPr>
              <a:t>Memory </a:t>
            </a:r>
            <a:r>
              <a:rPr lang="en-US" dirty="0">
                <a:gradFill>
                  <a:gsLst>
                    <a:gs pos="10092">
                      <a:srgbClr val="FFFFFF"/>
                    </a:gs>
                    <a:gs pos="100000">
                      <a:srgbClr val="FFFFFF"/>
                    </a:gs>
                  </a:gsLst>
                  <a:lin ang="5400000" scaled="0"/>
                </a:gradFill>
              </a:rPr>
              <a:t>C</a:t>
            </a:r>
            <a:r>
              <a:rPr lang="en-US" dirty="0" smtClean="0">
                <a:gradFill>
                  <a:gsLst>
                    <a:gs pos="10092">
                      <a:srgbClr val="FFFFFF"/>
                    </a:gs>
                    <a:gs pos="100000">
                      <a:srgbClr val="FFFFFF"/>
                    </a:gs>
                  </a:gsLst>
                  <a:lin ang="5400000" scaled="0"/>
                </a:gradFill>
              </a:rPr>
              <a:t>apabilities</a:t>
            </a:r>
            <a:endParaRPr lang="en-US" dirty="0">
              <a:gradFill>
                <a:gsLst>
                  <a:gs pos="10092">
                    <a:srgbClr val="FFFFFF"/>
                  </a:gs>
                  <a:gs pos="100000">
                    <a:srgbClr val="FFFFFF"/>
                  </a:gs>
                </a:gsLst>
                <a:lin ang="5400000" scaled="0"/>
              </a:gradFill>
            </a:endParaRPr>
          </a:p>
        </p:txBody>
      </p:sp>
      <p:sp>
        <p:nvSpPr>
          <p:cNvPr id="14" name="Rectangle 13"/>
          <p:cNvSpPr/>
          <p:nvPr/>
        </p:nvSpPr>
        <p:spPr bwMode="auto">
          <a:xfrm>
            <a:off x="7082789" y="2556769"/>
            <a:ext cx="2034577" cy="9410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92">
                      <a:srgbClr val="FFFFFF"/>
                    </a:gs>
                    <a:gs pos="100000">
                      <a:srgbClr val="FFFFFF"/>
                    </a:gs>
                  </a:gsLst>
                  <a:lin ang="5400000" scaled="0"/>
                </a:gradFill>
              </a:rPr>
              <a:t>Guest</a:t>
            </a:r>
            <a:br>
              <a:rPr lang="en-US" dirty="0" smtClean="0">
                <a:gradFill>
                  <a:gsLst>
                    <a:gs pos="10092">
                      <a:srgbClr val="FFFFFF"/>
                    </a:gs>
                    <a:gs pos="100000">
                      <a:srgbClr val="FFFFFF"/>
                    </a:gs>
                  </a:gsLst>
                  <a:lin ang="5400000" scaled="0"/>
                </a:gradFill>
              </a:rPr>
            </a:br>
            <a:r>
              <a:rPr lang="en-US" dirty="0" smtClean="0">
                <a:gradFill>
                  <a:gsLst>
                    <a:gs pos="10092">
                      <a:srgbClr val="FFFFFF"/>
                    </a:gs>
                    <a:gs pos="100000">
                      <a:srgbClr val="FFFFFF"/>
                    </a:gs>
                  </a:gsLst>
                  <a:lin ang="5400000" scaled="0"/>
                </a:gradFill>
              </a:rPr>
              <a:t>NUMA Support</a:t>
            </a:r>
            <a:endParaRPr lang="en-US" dirty="0">
              <a:gradFill>
                <a:gsLst>
                  <a:gs pos="10092">
                    <a:srgbClr val="FFFFFF"/>
                  </a:gs>
                  <a:gs pos="100000">
                    <a:srgbClr val="FFFFFF"/>
                  </a:gs>
                </a:gsLst>
                <a:lin ang="5400000" scaled="0"/>
              </a:gradFill>
            </a:endParaRPr>
          </a:p>
        </p:txBody>
      </p:sp>
      <p:sp>
        <p:nvSpPr>
          <p:cNvPr id="18" name="Title 17"/>
          <p:cNvSpPr>
            <a:spLocks noGrp="1"/>
          </p:cNvSpPr>
          <p:nvPr>
            <p:ph type="title"/>
          </p:nvPr>
        </p:nvSpPr>
        <p:spPr/>
        <p:txBody>
          <a:bodyPr/>
          <a:lstStyle/>
          <a:p>
            <a:r>
              <a:rPr lang="en-US" dirty="0" smtClean="0"/>
              <a:t>Scalability &amp; Performance</a:t>
            </a:r>
            <a:endParaRPr lang="en-US" dirty="0"/>
          </a:p>
        </p:txBody>
      </p:sp>
      <p:pic>
        <p:nvPicPr>
          <p:cNvPr id="19" name="Picture Placeholder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153899" y="2317073"/>
            <a:ext cx="1850583" cy="3314579"/>
          </a:xfrm>
          <a:prstGeom prst="rect">
            <a:avLst/>
          </a:prstGeom>
          <a:noFill/>
          <a:ln>
            <a:noFill/>
          </a:ln>
        </p:spPr>
      </p:pic>
      <p:sp>
        <p:nvSpPr>
          <p:cNvPr id="22" name="Rectangle 21"/>
          <p:cNvSpPr/>
          <p:nvPr/>
        </p:nvSpPr>
        <p:spPr bwMode="auto">
          <a:xfrm>
            <a:off x="7082789" y="4483224"/>
            <a:ext cx="4623994" cy="11484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a:gradFill>
                  <a:gsLst>
                    <a:gs pos="10092">
                      <a:srgbClr val="FFFFFF"/>
                    </a:gs>
                    <a:gs pos="100000">
                      <a:srgbClr val="FFFFFF"/>
                    </a:gs>
                  </a:gsLst>
                  <a:lin ang="5400000" scaled="0"/>
                </a:gradFill>
              </a:rPr>
              <a:t>Hardware </a:t>
            </a:r>
            <a:r>
              <a:rPr lang="en-US" dirty="0" smtClean="0">
                <a:gradFill>
                  <a:gsLst>
                    <a:gs pos="10092">
                      <a:srgbClr val="FFFFFF"/>
                    </a:gs>
                    <a:gs pos="100000">
                      <a:srgbClr val="FFFFFF"/>
                    </a:gs>
                  </a:gsLst>
                  <a:lin ang="5400000" scaled="0"/>
                </a:gradFill>
              </a:rPr>
              <a:t>Offloading &amp; integration</a:t>
            </a:r>
            <a:br>
              <a:rPr lang="en-US" dirty="0" smtClean="0">
                <a:gradFill>
                  <a:gsLst>
                    <a:gs pos="10092">
                      <a:srgbClr val="FFFFFF"/>
                    </a:gs>
                    <a:gs pos="100000">
                      <a:srgbClr val="FFFFFF"/>
                    </a:gs>
                  </a:gsLst>
                  <a:lin ang="5400000" scaled="0"/>
                </a:gradFill>
              </a:rPr>
            </a:br>
            <a:r>
              <a:rPr lang="en-US" dirty="0" smtClean="0">
                <a:gradFill>
                  <a:gsLst>
                    <a:gs pos="10092">
                      <a:srgbClr val="FFFFFF"/>
                    </a:gs>
                    <a:gs pos="100000">
                      <a:srgbClr val="FFFFFF"/>
                    </a:gs>
                  </a:gsLst>
                  <a:lin ang="5400000" scaled="0"/>
                </a:gradFill>
              </a:rPr>
              <a:t>across compute, networking &amp; storage</a:t>
            </a:r>
            <a:endParaRPr lang="en-US" dirty="0">
              <a:gradFill>
                <a:gsLst>
                  <a:gs pos="10092">
                    <a:srgbClr val="FFFFFF"/>
                  </a:gs>
                  <a:gs pos="100000">
                    <a:srgbClr val="FFFFFF"/>
                  </a:gs>
                </a:gsLst>
                <a:lin ang="5400000" scaled="0"/>
              </a:gradFill>
            </a:endParaRPr>
          </a:p>
        </p:txBody>
      </p:sp>
      <p:sp>
        <p:nvSpPr>
          <p:cNvPr id="23" name="Rectangle 22"/>
          <p:cNvSpPr/>
          <p:nvPr/>
        </p:nvSpPr>
        <p:spPr bwMode="auto">
          <a:xfrm>
            <a:off x="9197006" y="2556769"/>
            <a:ext cx="2509778" cy="9410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91440" bIns="91440" numCol="1" spcCol="0" rtlCol="0" fromWordArt="0" anchor="b" anchorCtr="0" forceAA="0" compatLnSpc="1">
            <a:prstTxWarp prst="textNoShape">
              <a:avLst/>
            </a:prstTxWarp>
            <a:noAutofit/>
          </a:bodyPr>
          <a:lstStyle/>
          <a:p>
            <a:pPr algn="r" defTabSz="914363"/>
            <a:r>
              <a:rPr lang="en-US" dirty="0" smtClean="0">
                <a:gradFill>
                  <a:gsLst>
                    <a:gs pos="10092">
                      <a:srgbClr val="FFFFFF"/>
                    </a:gs>
                    <a:gs pos="100000">
                      <a:srgbClr val="FFFFFF"/>
                    </a:gs>
                  </a:gsLst>
                  <a:lin ang="5400000" scaled="0"/>
                </a:gradFill>
              </a:rPr>
              <a:t>Network &amp; Storage Quality of Service</a:t>
            </a:r>
            <a:endParaRPr lang="en-US" dirty="0">
              <a:gradFill>
                <a:gsLst>
                  <a:gs pos="10092">
                    <a:srgbClr val="FFFFFF"/>
                  </a:gs>
                  <a:gs pos="100000">
                    <a:srgbClr val="FFFFFF"/>
                  </a:gs>
                </a:gsLst>
                <a:lin ang="5400000" scaled="0"/>
              </a:gradFill>
            </a:endParaRPr>
          </a:p>
        </p:txBody>
      </p:sp>
      <p:sp useBgFill="1">
        <p:nvSpPr>
          <p:cNvPr id="24" name="Rectangle 23"/>
          <p:cNvSpPr/>
          <p:nvPr/>
        </p:nvSpPr>
        <p:spPr bwMode="auto">
          <a:xfrm rot="16200000">
            <a:off x="8518998" y="3187784"/>
            <a:ext cx="6858001" cy="48243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useBgFill="1">
        <p:nvSpPr>
          <p:cNvPr id="25" name="Rectangle 24"/>
          <p:cNvSpPr/>
          <p:nvPr/>
        </p:nvSpPr>
        <p:spPr bwMode="auto">
          <a:xfrm rot="16200000">
            <a:off x="-3204901" y="3193454"/>
            <a:ext cx="6858001" cy="47108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 useBgFill="1">
        <p:nvSpPr>
          <p:cNvPr id="26" name="Rectangle 25"/>
          <p:cNvSpPr/>
          <p:nvPr/>
        </p:nvSpPr>
        <p:spPr bwMode="auto">
          <a:xfrm>
            <a:off x="-11446" y="5631653"/>
            <a:ext cx="12203445" cy="122634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defTabSz="914363"/>
            <a:endParaRPr lang="en-US" dirty="0">
              <a:solidFill>
                <a:srgbClr val="EFEFEF"/>
              </a:solidFill>
            </a:endParaRPr>
          </a:p>
        </p:txBody>
      </p:sp>
    </p:spTree>
    <p:extLst>
      <p:ext uri="{BB962C8B-B14F-4D97-AF65-F5344CB8AC3E}">
        <p14:creationId xmlns:p14="http://schemas.microsoft.com/office/powerpoint/2010/main" val="158050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10000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ppt_x"/>
                                          </p:val>
                                        </p:tav>
                                        <p:tav tm="100000">
                                          <p:val>
                                            <p:strVal val="#ppt_x"/>
                                          </p:val>
                                        </p:tav>
                                      </p:tavLst>
                                    </p:anim>
                                    <p:anim calcmode="lin" valueType="num">
                                      <p:cBhvr additive="base">
                                        <p:cTn id="13" dur="10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decel="10000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0-#ppt_w/2"/>
                                          </p:val>
                                        </p:tav>
                                        <p:tav tm="100000">
                                          <p:val>
                                            <p:strVal val="#ppt_x"/>
                                          </p:val>
                                        </p:tav>
                                      </p:tavLst>
                                    </p:anim>
                                    <p:anim calcmode="lin" valueType="num">
                                      <p:cBhvr additive="base">
                                        <p:cTn id="22" dur="10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decel="10000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1+#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1+#ppt_w/2"/>
                                          </p:val>
                                        </p:tav>
                                        <p:tav tm="100000">
                                          <p:val>
                                            <p:strVal val="#ppt_x"/>
                                          </p:val>
                                        </p:tav>
                                      </p:tavLst>
                                    </p:anim>
                                    <p:anim calcmode="lin" valueType="num">
                                      <p:cBhvr additive="base">
                                        <p:cTn id="41" dur="10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 presetClass="entr" presetSubtype="2" decel="10000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1+#ppt_w/2"/>
                                          </p:val>
                                        </p:tav>
                                        <p:tav tm="100000">
                                          <p:val>
                                            <p:strVal val="#ppt_x"/>
                                          </p:val>
                                        </p:tav>
                                      </p:tavLst>
                                    </p:anim>
                                    <p:anim calcmode="lin" valueType="num">
                                      <p:cBhvr additive="base">
                                        <p:cTn id="46" dur="10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1000" fill="hold"/>
                                        <p:tgtEl>
                                          <p:spTgt spid="22"/>
                                        </p:tgtEl>
                                        <p:attrNameLst>
                                          <p:attrName>ppt_x</p:attrName>
                                        </p:attrNameLst>
                                      </p:cBhvr>
                                      <p:tavLst>
                                        <p:tav tm="0">
                                          <p:val>
                                            <p:strVal val="#ppt_x"/>
                                          </p:val>
                                        </p:tav>
                                        <p:tav tm="100000">
                                          <p:val>
                                            <p:strVal val="#ppt_x"/>
                                          </p:val>
                                        </p:tav>
                                      </p:tavLst>
                                    </p:anim>
                                    <p:anim calcmode="lin" valueType="num">
                                      <p:cBhvr additive="base">
                                        <p:cTn id="5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9" grpId="0" animBg="1"/>
      <p:bldP spid="20" grpId="0" animBg="1"/>
      <p:bldP spid="12" grpId="0" animBg="1"/>
      <p:bldP spid="13" grpId="0" animBg="1"/>
      <p:bldP spid="14"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541704" y="1334092"/>
            <a:ext cx="6304487" cy="2686426"/>
            <a:chOff x="5575571" y="1322803"/>
            <a:chExt cx="6304487" cy="2686426"/>
          </a:xfrm>
        </p:grpSpPr>
        <p:sp>
          <p:nvSpPr>
            <p:cNvPr id="70" name="Rectangle 69"/>
            <p:cNvSpPr/>
            <p:nvPr/>
          </p:nvSpPr>
          <p:spPr bwMode="auto">
            <a:xfrm rot="5400000" flipV="1">
              <a:off x="7854597" y="-956223"/>
              <a:ext cx="1746435" cy="6304487"/>
            </a:xfrm>
            <a:prstGeom prst="rect">
              <a:avLst/>
            </a:prstGeom>
            <a:solidFill>
              <a:srgbClr val="D9D9D9"/>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91" name="Bent-Up Arrow 90"/>
            <p:cNvSpPr/>
            <p:nvPr/>
          </p:nvSpPr>
          <p:spPr bwMode="auto">
            <a:xfrm rot="5400000" flipV="1">
              <a:off x="11030150" y="3159325"/>
              <a:ext cx="1153549" cy="546260"/>
            </a:xfrm>
            <a:prstGeom prst="bentUpArrow">
              <a:avLst>
                <a:gd name="adj1" fmla="val 41164"/>
                <a:gd name="adj2" fmla="val 46699"/>
                <a:gd name="adj3" fmla="val 50000"/>
              </a:avLst>
            </a:prstGeom>
            <a:solidFill>
              <a:srgbClr val="D9D9D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grpSp>
        <p:nvGrpSpPr>
          <p:cNvPr id="93" name="Group 92"/>
          <p:cNvGrpSpPr/>
          <p:nvPr/>
        </p:nvGrpSpPr>
        <p:grpSpPr>
          <a:xfrm>
            <a:off x="7624714" y="4952861"/>
            <a:ext cx="4221472" cy="1571686"/>
            <a:chOff x="7658581" y="4941572"/>
            <a:chExt cx="4221472" cy="1571686"/>
          </a:xfrm>
        </p:grpSpPr>
        <p:sp>
          <p:nvSpPr>
            <p:cNvPr id="92" name="Right Arrow 91"/>
            <p:cNvSpPr/>
            <p:nvPr/>
          </p:nvSpPr>
          <p:spPr bwMode="auto">
            <a:xfrm rot="16200000">
              <a:off x="8655752" y="5097351"/>
              <a:ext cx="886823" cy="575266"/>
            </a:xfrm>
            <a:prstGeom prst="rightArrow">
              <a:avLst/>
            </a:prstGeom>
            <a:solidFill>
              <a:srgbClr val="D9D9D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53" name="Rectangle 52"/>
            <p:cNvSpPr/>
            <p:nvPr/>
          </p:nvSpPr>
          <p:spPr bwMode="auto">
            <a:xfrm rot="16200000">
              <a:off x="9291851" y="3925056"/>
              <a:ext cx="954932" cy="4221472"/>
            </a:xfrm>
            <a:prstGeom prst="rect">
              <a:avLst/>
            </a:prstGeom>
            <a:solidFill>
              <a:srgbClr val="D9D9D9"/>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4" name="Title 3"/>
          <p:cNvSpPr>
            <a:spLocks noGrp="1"/>
          </p:cNvSpPr>
          <p:nvPr>
            <p:ph type="title"/>
          </p:nvPr>
        </p:nvSpPr>
        <p:spPr/>
        <p:txBody>
          <a:bodyPr/>
          <a:lstStyle/>
          <a:p>
            <a:r>
              <a:rPr lang="en-US" dirty="0" smtClean="0"/>
              <a:t>Physical &amp; Virtual Scalability</a:t>
            </a:r>
            <a:endParaRPr lang="en-US" dirty="0"/>
          </a:p>
        </p:txBody>
      </p:sp>
      <p:sp>
        <p:nvSpPr>
          <p:cNvPr id="5" name="Right Triangle 4"/>
          <p:cNvSpPr/>
          <p:nvPr/>
        </p:nvSpPr>
        <p:spPr bwMode="auto">
          <a:xfrm flipH="1" flipV="1">
            <a:off x="519250" y="2229180"/>
            <a:ext cx="224109" cy="224109"/>
          </a:xfrm>
          <a:prstGeom prst="rtTriangle">
            <a:avLst/>
          </a:prstGeom>
          <a:solidFill>
            <a:schemeClr val="accent3"/>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6" name="Trapezoid 5"/>
          <p:cNvSpPr/>
          <p:nvPr/>
        </p:nvSpPr>
        <p:spPr bwMode="auto">
          <a:xfrm rot="16200000">
            <a:off x="468796" y="1723758"/>
            <a:ext cx="5041838" cy="4514585"/>
          </a:xfrm>
          <a:prstGeom prst="trapezoid">
            <a:avLst>
              <a:gd name="adj" fmla="val 9839"/>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Hosts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 for up to 320 logical processors</a:t>
            </a:r>
            <a:br>
              <a:rPr lang="en-US" sz="1600" dirty="0" smtClean="0">
                <a:solidFill>
                  <a:srgbClr val="EFEFEF"/>
                </a:solidFill>
                <a:cs typeface="Segoe UI" pitchFamily="34" charset="0"/>
              </a:rPr>
            </a:br>
            <a:r>
              <a:rPr lang="en-US" sz="1600" dirty="0" smtClean="0">
                <a:solidFill>
                  <a:srgbClr val="EFEFEF"/>
                </a:solidFill>
                <a:cs typeface="Segoe UI" pitchFamily="34" charset="0"/>
              </a:rPr>
              <a:t>&amp; 4TB physical memory per host</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 for up to 1,024 virtual machines per host</a:t>
            </a:r>
            <a:endParaRPr lang="en-US" sz="1600" dirty="0">
              <a:solidFill>
                <a:srgbClr val="EFEFEF"/>
              </a:solidFill>
              <a:cs typeface="Segoe UI" pitchFamily="34" charset="0"/>
            </a:endParaRP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Clusters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 for up to 64 physical nodes &amp; 8,000 virtual machines per cluster</a:t>
            </a:r>
          </a:p>
          <a:p>
            <a:pPr marL="0" lvl="1" defTabSz="462394">
              <a:lnSpc>
                <a:spcPct val="90000"/>
              </a:lnSpc>
              <a:spcBef>
                <a:spcPts val="300"/>
              </a:spcBef>
              <a:spcAft>
                <a:spcPts val="600"/>
              </a:spcAft>
              <a:buClr>
                <a:srgbClr val="EFEFEF"/>
              </a:buClr>
            </a:pPr>
            <a:r>
              <a:rPr lang="en-US" sz="1600" b="1" dirty="0" smtClean="0">
                <a:solidFill>
                  <a:srgbClr val="EFEFEF"/>
                </a:solidFill>
                <a:cs typeface="Segoe UI" pitchFamily="34" charset="0"/>
              </a:rPr>
              <a:t>Virtual Machines</a:t>
            </a:r>
          </a:p>
          <a:p>
            <a:pPr marL="171450" lvl="1" indent="-171450" defTabSz="462394">
              <a:lnSpc>
                <a:spcPct val="90000"/>
              </a:lnSpc>
              <a:spcBef>
                <a:spcPts val="300"/>
              </a:spcBef>
              <a:spcAft>
                <a:spcPts val="600"/>
              </a:spcAft>
              <a:buClr>
                <a:srgbClr val="EFEFEF"/>
              </a:buClr>
              <a:buFont typeface="Arial" panose="020B0604020202020204" pitchFamily="34" charset="0"/>
              <a:buChar char="•"/>
            </a:pPr>
            <a:r>
              <a:rPr lang="en-US" sz="1600" dirty="0" smtClean="0">
                <a:solidFill>
                  <a:srgbClr val="EFEFEF"/>
                </a:solidFill>
                <a:cs typeface="Segoe UI" pitchFamily="34" charset="0"/>
              </a:rPr>
              <a:t>Support for up to 64 virtual processors and 1TB memory per VM</a:t>
            </a:r>
          </a:p>
        </p:txBody>
      </p:sp>
      <p:sp>
        <p:nvSpPr>
          <p:cNvPr id="7" name="Rectangle 6"/>
          <p:cNvSpPr/>
          <p:nvPr/>
        </p:nvSpPr>
        <p:spPr>
          <a:xfrm>
            <a:off x="519249" y="1238581"/>
            <a:ext cx="4294434" cy="990599"/>
          </a:xfrm>
          <a:prstGeom prst="rect">
            <a:avLst/>
          </a:prstGeom>
          <a:solidFill>
            <a:schemeClr val="accent5"/>
          </a:solidFill>
          <a:ln w="57150" cmpd="sng">
            <a:solidFill>
              <a:schemeClr val="bg1"/>
            </a:solidFill>
          </a:ln>
        </p:spPr>
        <p:txBody>
          <a:bodyPr wrap="square" lIns="182880" tIns="91440" rIns="182880" bIns="91440" anchor="ctr">
            <a:noAutofit/>
          </a:bodyPr>
          <a:lstStyle/>
          <a:p>
            <a:pPr>
              <a:spcBef>
                <a:spcPct val="75000"/>
              </a:spcBef>
              <a:buClr>
                <a:srgbClr val="002050"/>
              </a:buClr>
            </a:pPr>
            <a:r>
              <a:rPr lang="en-US" sz="2400" dirty="0" smtClean="0">
                <a:solidFill>
                  <a:srgbClr val="FFFFFF"/>
                </a:solidFill>
                <a:latin typeface="Segoe UI Light"/>
              </a:rPr>
              <a:t>Massive scalability for the most demanding workloads</a:t>
            </a:r>
            <a:endParaRPr lang="en-US" sz="2400" dirty="0">
              <a:solidFill>
                <a:srgbClr val="FFFFFF"/>
              </a:solidFill>
            </a:endParaRPr>
          </a:p>
        </p:txBody>
      </p:sp>
      <p:sp>
        <p:nvSpPr>
          <p:cNvPr id="10" name="Freeform 207"/>
          <p:cNvSpPr>
            <a:spLocks noEditPoints="1"/>
          </p:cNvSpPr>
          <p:nvPr/>
        </p:nvSpPr>
        <p:spPr bwMode="gray">
          <a:xfrm>
            <a:off x="8253843" y="3804174"/>
            <a:ext cx="1374950" cy="102320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19" name="Freeform 207"/>
          <p:cNvSpPr>
            <a:spLocks noEditPoints="1"/>
          </p:cNvSpPr>
          <p:nvPr/>
        </p:nvSpPr>
        <p:spPr bwMode="gray">
          <a:xfrm>
            <a:off x="9184143" y="3202611"/>
            <a:ext cx="1374950" cy="102320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sp>
        <p:nvSpPr>
          <p:cNvPr id="20" name="Freeform 207"/>
          <p:cNvSpPr>
            <a:spLocks noEditPoints="1"/>
          </p:cNvSpPr>
          <p:nvPr/>
        </p:nvSpPr>
        <p:spPr bwMode="gray">
          <a:xfrm>
            <a:off x="10073443" y="3719053"/>
            <a:ext cx="1374950" cy="102320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grpSp>
        <p:nvGrpSpPr>
          <p:cNvPr id="89" name="Group 88"/>
          <p:cNvGrpSpPr/>
          <p:nvPr/>
        </p:nvGrpSpPr>
        <p:grpSpPr>
          <a:xfrm>
            <a:off x="5541703" y="3080526"/>
            <a:ext cx="2735558" cy="3444021"/>
            <a:chOff x="5575570" y="3069237"/>
            <a:chExt cx="2735558" cy="3444021"/>
          </a:xfrm>
          <a:solidFill>
            <a:srgbClr val="D9D9D9"/>
          </a:solidFill>
        </p:grpSpPr>
        <p:sp>
          <p:nvSpPr>
            <p:cNvPr id="29" name="Rectangle 28"/>
            <p:cNvSpPr/>
            <p:nvPr/>
          </p:nvSpPr>
          <p:spPr bwMode="auto">
            <a:xfrm>
              <a:off x="5575570" y="3069237"/>
              <a:ext cx="2083011" cy="3444021"/>
            </a:xfrm>
            <a:prstGeom prst="rect">
              <a:avLst/>
            </a:prstGeom>
            <a:grp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88" name="Right Arrow 87"/>
            <p:cNvSpPr/>
            <p:nvPr/>
          </p:nvSpPr>
          <p:spPr bwMode="auto">
            <a:xfrm>
              <a:off x="7424305" y="3679262"/>
              <a:ext cx="886823" cy="575266"/>
            </a:xfrm>
            <a:prstGeom prst="rightArrow">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grpSp>
        <p:nvGrpSpPr>
          <p:cNvPr id="30" name="Group 29"/>
          <p:cNvGrpSpPr/>
          <p:nvPr/>
        </p:nvGrpSpPr>
        <p:grpSpPr>
          <a:xfrm>
            <a:off x="5957046" y="3642644"/>
            <a:ext cx="286429" cy="2082417"/>
            <a:chOff x="5904708" y="3829342"/>
            <a:chExt cx="286429" cy="2082417"/>
          </a:xfrm>
          <a:solidFill>
            <a:srgbClr val="00188F"/>
          </a:solidFill>
          <a:effectLst>
            <a:glow rad="101600">
              <a:schemeClr val="accent1">
                <a:satMod val="175000"/>
                <a:alpha val="40000"/>
              </a:schemeClr>
            </a:glow>
            <a:outerShdw blurRad="50800" dist="38100" dir="5400000" algn="t" rotWithShape="0">
              <a:prstClr val="black">
                <a:alpha val="40000"/>
              </a:prstClr>
            </a:outerShdw>
          </a:effectLst>
        </p:grpSpPr>
        <p:sp>
          <p:nvSpPr>
            <p:cNvPr id="3" name="Rectangle 2"/>
            <p:cNvSpPr/>
            <p:nvPr/>
          </p:nvSpPr>
          <p:spPr bwMode="auto">
            <a:xfrm>
              <a:off x="5967910" y="4082159"/>
              <a:ext cx="165100" cy="15847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17" name="Oval 16"/>
            <p:cNvSpPr/>
            <p:nvPr/>
          </p:nvSpPr>
          <p:spPr bwMode="auto">
            <a:xfrm>
              <a:off x="5904708" y="5625330"/>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18" name="Oval 17"/>
            <p:cNvSpPr/>
            <p:nvPr/>
          </p:nvSpPr>
          <p:spPr bwMode="auto">
            <a:xfrm>
              <a:off x="5904708" y="3829342"/>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21" name="TextBox 20"/>
          <p:cNvSpPr txBox="1"/>
          <p:nvPr/>
        </p:nvSpPr>
        <p:spPr>
          <a:xfrm>
            <a:off x="5482890" y="5878744"/>
            <a:ext cx="1245392" cy="443198"/>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2917">
                      <a:srgbClr val="505050"/>
                    </a:gs>
                    <a:gs pos="30000">
                      <a:srgbClr val="505050"/>
                    </a:gs>
                  </a:gsLst>
                  <a:lin ang="5400000" scaled="0"/>
                </a:gradFill>
              </a:rPr>
              <a:t>Logical</a:t>
            </a:r>
            <a:br>
              <a:rPr lang="en-US" sz="1600" spc="-50" dirty="0" smtClean="0">
                <a:gradFill>
                  <a:gsLst>
                    <a:gs pos="2917">
                      <a:srgbClr val="505050"/>
                    </a:gs>
                    <a:gs pos="30000">
                      <a:srgbClr val="505050"/>
                    </a:gs>
                  </a:gsLst>
                  <a:lin ang="5400000" scaled="0"/>
                </a:gradFill>
              </a:rPr>
            </a:br>
            <a:r>
              <a:rPr lang="en-US" sz="1600" spc="-50" dirty="0" smtClean="0">
                <a:gradFill>
                  <a:gsLst>
                    <a:gs pos="2917">
                      <a:srgbClr val="505050"/>
                    </a:gs>
                    <a:gs pos="30000">
                      <a:srgbClr val="505050"/>
                    </a:gs>
                  </a:gsLst>
                  <a:lin ang="5400000" scaled="0"/>
                </a:gradFill>
              </a:rPr>
              <a:t>Processors</a:t>
            </a:r>
            <a:endParaRPr lang="en-US" sz="1600" spc="-50" baseline="-25000" dirty="0">
              <a:gradFill>
                <a:gsLst>
                  <a:gs pos="2917">
                    <a:srgbClr val="505050"/>
                  </a:gs>
                  <a:gs pos="30000">
                    <a:srgbClr val="505050"/>
                  </a:gs>
                </a:gsLst>
                <a:lin ang="5400000" scaled="0"/>
              </a:gradFill>
            </a:endParaRPr>
          </a:p>
        </p:txBody>
      </p:sp>
      <p:sp>
        <p:nvSpPr>
          <p:cNvPr id="22" name="TextBox 21"/>
          <p:cNvSpPr txBox="1"/>
          <p:nvPr/>
        </p:nvSpPr>
        <p:spPr>
          <a:xfrm>
            <a:off x="5486028" y="3204500"/>
            <a:ext cx="1245392"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2917">
                      <a:srgbClr val="505050"/>
                    </a:gs>
                    <a:gs pos="30000">
                      <a:srgbClr val="505050"/>
                    </a:gs>
                  </a:gsLst>
                  <a:lin ang="5400000" scaled="0"/>
                </a:gradFill>
              </a:rPr>
              <a:t>320</a:t>
            </a:r>
            <a:endParaRPr lang="en-US" sz="2400" b="1" spc="-50" baseline="-25000" dirty="0">
              <a:gradFill>
                <a:gsLst>
                  <a:gs pos="2917">
                    <a:srgbClr val="505050"/>
                  </a:gs>
                  <a:gs pos="30000">
                    <a:srgbClr val="505050"/>
                  </a:gs>
                </a:gsLst>
                <a:lin ang="5400000" scaled="0"/>
              </a:gradFill>
            </a:endParaRPr>
          </a:p>
        </p:txBody>
      </p:sp>
      <p:sp>
        <p:nvSpPr>
          <p:cNvPr id="27" name="TextBox 26"/>
          <p:cNvSpPr txBox="1"/>
          <p:nvPr/>
        </p:nvSpPr>
        <p:spPr>
          <a:xfrm>
            <a:off x="6464871" y="5891444"/>
            <a:ext cx="1245392" cy="443198"/>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2917">
                      <a:srgbClr val="505050"/>
                    </a:gs>
                    <a:gs pos="30000">
                      <a:srgbClr val="505050"/>
                    </a:gs>
                  </a:gsLst>
                  <a:lin ang="5400000" scaled="0"/>
                </a:gradFill>
              </a:rPr>
              <a:t>Physical Memory</a:t>
            </a:r>
            <a:endParaRPr lang="en-US" sz="1600" spc="-50" baseline="-25000" dirty="0">
              <a:gradFill>
                <a:gsLst>
                  <a:gs pos="2917">
                    <a:srgbClr val="505050"/>
                  </a:gs>
                  <a:gs pos="30000">
                    <a:srgbClr val="505050"/>
                  </a:gs>
                </a:gsLst>
                <a:lin ang="5400000" scaled="0"/>
              </a:gradFill>
            </a:endParaRPr>
          </a:p>
        </p:txBody>
      </p:sp>
      <p:sp>
        <p:nvSpPr>
          <p:cNvPr id="2" name="Pentagon 1"/>
          <p:cNvSpPr/>
          <p:nvPr/>
        </p:nvSpPr>
        <p:spPr bwMode="auto">
          <a:xfrm>
            <a:off x="5817521" y="5143018"/>
            <a:ext cx="634650" cy="216870"/>
          </a:xfrm>
          <a:prstGeom prst="homePlate">
            <a:avLst/>
          </a:prstGeom>
          <a:solidFill>
            <a:schemeClr val="bg1">
              <a:lumMod val="60000"/>
              <a:lumOff val="40000"/>
            </a:schemeClr>
          </a:solidFill>
          <a:ln w="28575">
            <a:solidFill>
              <a:schemeClr val="bg1">
                <a:lumMod val="10000"/>
              </a:schemeClr>
            </a:solidFill>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nvGrpSpPr>
          <p:cNvPr id="31" name="Group 30"/>
          <p:cNvGrpSpPr/>
          <p:nvPr/>
        </p:nvGrpSpPr>
        <p:grpSpPr>
          <a:xfrm>
            <a:off x="6946216" y="3642644"/>
            <a:ext cx="286429" cy="2082417"/>
            <a:chOff x="5904708" y="3829342"/>
            <a:chExt cx="286429" cy="2082417"/>
          </a:xfrm>
          <a:solidFill>
            <a:srgbClr val="00188F"/>
          </a:solidFill>
          <a:effectLst>
            <a:glow rad="101600">
              <a:schemeClr val="accent1">
                <a:satMod val="175000"/>
                <a:alpha val="40000"/>
              </a:schemeClr>
            </a:glow>
            <a:outerShdw blurRad="50800" dist="38100" dir="5400000" algn="t" rotWithShape="0">
              <a:prstClr val="black">
                <a:alpha val="40000"/>
              </a:prstClr>
            </a:outerShdw>
          </a:effectLst>
        </p:grpSpPr>
        <p:sp>
          <p:nvSpPr>
            <p:cNvPr id="32" name="Rectangle 31"/>
            <p:cNvSpPr/>
            <p:nvPr/>
          </p:nvSpPr>
          <p:spPr bwMode="auto">
            <a:xfrm>
              <a:off x="5967910" y="4082159"/>
              <a:ext cx="165100" cy="15847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33" name="Oval 32"/>
            <p:cNvSpPr/>
            <p:nvPr/>
          </p:nvSpPr>
          <p:spPr bwMode="auto">
            <a:xfrm>
              <a:off x="5904708" y="5625330"/>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34" name="Oval 33"/>
            <p:cNvSpPr/>
            <p:nvPr/>
          </p:nvSpPr>
          <p:spPr bwMode="auto">
            <a:xfrm>
              <a:off x="5904708" y="3829342"/>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35" name="Pentagon 34"/>
          <p:cNvSpPr/>
          <p:nvPr/>
        </p:nvSpPr>
        <p:spPr bwMode="auto">
          <a:xfrm>
            <a:off x="6806691" y="5143018"/>
            <a:ext cx="634650" cy="216870"/>
          </a:xfrm>
          <a:prstGeom prst="homePlate">
            <a:avLst/>
          </a:prstGeom>
          <a:solidFill>
            <a:schemeClr val="bg1">
              <a:lumMod val="60000"/>
              <a:lumOff val="40000"/>
            </a:schemeClr>
          </a:solidFill>
          <a:ln w="28575">
            <a:solidFill>
              <a:schemeClr val="bg1">
                <a:lumMod val="10000"/>
              </a:schemeClr>
            </a:solidFill>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36" name="TextBox 35"/>
          <p:cNvSpPr txBox="1"/>
          <p:nvPr/>
        </p:nvSpPr>
        <p:spPr>
          <a:xfrm>
            <a:off x="6464871" y="3198622"/>
            <a:ext cx="1245392"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2917">
                      <a:srgbClr val="505050"/>
                    </a:gs>
                    <a:gs pos="30000">
                      <a:srgbClr val="505050"/>
                    </a:gs>
                  </a:gsLst>
                  <a:lin ang="5400000" scaled="0"/>
                </a:gradFill>
              </a:rPr>
              <a:t>4TB</a:t>
            </a:r>
            <a:endParaRPr lang="en-US" sz="2400" b="1" spc="-50" baseline="-25000" dirty="0">
              <a:gradFill>
                <a:gsLst>
                  <a:gs pos="2917">
                    <a:srgbClr val="505050"/>
                  </a:gs>
                  <a:gs pos="30000">
                    <a:srgbClr val="505050"/>
                  </a:gs>
                </a:gsLst>
                <a:lin ang="5400000" scaled="0"/>
              </a:gradFill>
            </a:endParaRPr>
          </a:p>
        </p:txBody>
      </p:sp>
      <p:sp>
        <p:nvSpPr>
          <p:cNvPr id="37" name="Freeform 207"/>
          <p:cNvSpPr>
            <a:spLocks noEditPoints="1"/>
          </p:cNvSpPr>
          <p:nvPr/>
        </p:nvSpPr>
        <p:spPr bwMode="gray">
          <a:xfrm>
            <a:off x="9184143" y="4359189"/>
            <a:ext cx="1374950" cy="102320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1416" tIns="45708" rIns="91416" bIns="45708" numCol="1" anchor="t" anchorCtr="0" compatLnSpc="1">
            <a:prstTxWarp prst="textNoShape">
              <a:avLst/>
            </a:prstTxWarp>
          </a:bodyPr>
          <a:lstStyle/>
          <a:p>
            <a:pPr defTabSz="914363"/>
            <a:endParaRPr lang="en-US" sz="2199" dirty="0">
              <a:solidFill>
                <a:srgbClr val="505050"/>
              </a:solidFill>
            </a:endParaRPr>
          </a:p>
        </p:txBody>
      </p:sp>
      <p:grpSp>
        <p:nvGrpSpPr>
          <p:cNvPr id="54" name="Group 53"/>
          <p:cNvGrpSpPr/>
          <p:nvPr/>
        </p:nvGrpSpPr>
        <p:grpSpPr>
          <a:xfrm rot="16200000">
            <a:off x="9857723" y="5060499"/>
            <a:ext cx="286429" cy="2082417"/>
            <a:chOff x="5904708" y="3829342"/>
            <a:chExt cx="286429" cy="2082417"/>
          </a:xfrm>
          <a:solidFill>
            <a:srgbClr val="00188F"/>
          </a:solidFill>
          <a:effectLst>
            <a:glow rad="101600">
              <a:schemeClr val="accent1">
                <a:satMod val="175000"/>
                <a:alpha val="40000"/>
              </a:schemeClr>
            </a:glow>
            <a:outerShdw blurRad="50800" dist="38100" dir="5400000" algn="t" rotWithShape="0">
              <a:prstClr val="black">
                <a:alpha val="40000"/>
              </a:prstClr>
            </a:outerShdw>
          </a:effectLst>
        </p:grpSpPr>
        <p:sp>
          <p:nvSpPr>
            <p:cNvPr id="55" name="Rectangle 54"/>
            <p:cNvSpPr/>
            <p:nvPr/>
          </p:nvSpPr>
          <p:spPr bwMode="auto">
            <a:xfrm>
              <a:off x="5967910" y="4082159"/>
              <a:ext cx="165100" cy="15847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56" name="Oval 55"/>
            <p:cNvSpPr/>
            <p:nvPr/>
          </p:nvSpPr>
          <p:spPr bwMode="auto">
            <a:xfrm>
              <a:off x="5904708" y="5625330"/>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57" name="Oval 56"/>
            <p:cNvSpPr/>
            <p:nvPr/>
          </p:nvSpPr>
          <p:spPr bwMode="auto">
            <a:xfrm>
              <a:off x="5904708" y="3829342"/>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58" name="TextBox 57"/>
          <p:cNvSpPr txBox="1"/>
          <p:nvPr/>
        </p:nvSpPr>
        <p:spPr>
          <a:xfrm>
            <a:off x="10809302" y="5935101"/>
            <a:ext cx="1245392"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2917">
                      <a:srgbClr val="505050"/>
                    </a:gs>
                    <a:gs pos="30000">
                      <a:srgbClr val="505050"/>
                    </a:gs>
                  </a:gsLst>
                  <a:lin ang="5400000" scaled="0"/>
                </a:gradFill>
              </a:rPr>
              <a:t>64</a:t>
            </a:r>
            <a:endParaRPr lang="en-US" sz="2400" b="1" spc="-50" baseline="-25000" dirty="0">
              <a:gradFill>
                <a:gsLst>
                  <a:gs pos="2917">
                    <a:srgbClr val="505050"/>
                  </a:gs>
                  <a:gs pos="30000">
                    <a:srgbClr val="505050"/>
                  </a:gs>
                </a:gsLst>
                <a:lin ang="5400000" scaled="0"/>
              </a:gradFill>
            </a:endParaRPr>
          </a:p>
        </p:txBody>
      </p:sp>
      <p:sp>
        <p:nvSpPr>
          <p:cNvPr id="59" name="TextBox 58"/>
          <p:cNvSpPr txBox="1"/>
          <p:nvPr/>
        </p:nvSpPr>
        <p:spPr>
          <a:xfrm>
            <a:off x="7745703" y="5888860"/>
            <a:ext cx="1245392" cy="443198"/>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2917">
                      <a:srgbClr val="505050"/>
                    </a:gs>
                    <a:gs pos="30000">
                      <a:srgbClr val="505050"/>
                    </a:gs>
                  </a:gsLst>
                  <a:lin ang="5400000" scaled="0"/>
                </a:gradFill>
              </a:rPr>
              <a:t>Cluster</a:t>
            </a:r>
            <a:br>
              <a:rPr lang="en-US" sz="1600" spc="-50" dirty="0" smtClean="0">
                <a:gradFill>
                  <a:gsLst>
                    <a:gs pos="2917">
                      <a:srgbClr val="505050"/>
                    </a:gs>
                    <a:gs pos="30000">
                      <a:srgbClr val="505050"/>
                    </a:gs>
                  </a:gsLst>
                  <a:lin ang="5400000" scaled="0"/>
                </a:gradFill>
              </a:rPr>
            </a:br>
            <a:r>
              <a:rPr lang="en-US" sz="1600" spc="-50" dirty="0" smtClean="0">
                <a:gradFill>
                  <a:gsLst>
                    <a:gs pos="2917">
                      <a:srgbClr val="505050"/>
                    </a:gs>
                    <a:gs pos="30000">
                      <a:srgbClr val="505050"/>
                    </a:gs>
                  </a:gsLst>
                  <a:lin ang="5400000" scaled="0"/>
                </a:gradFill>
              </a:rPr>
              <a:t>Nodes</a:t>
            </a:r>
            <a:endParaRPr lang="en-US" sz="1600" spc="-50" baseline="-25000" dirty="0">
              <a:gradFill>
                <a:gsLst>
                  <a:gs pos="2917">
                    <a:srgbClr val="505050"/>
                  </a:gs>
                  <a:gs pos="30000">
                    <a:srgbClr val="505050"/>
                  </a:gs>
                </a:gsLst>
                <a:lin ang="5400000" scaled="0"/>
              </a:gradFill>
            </a:endParaRPr>
          </a:p>
        </p:txBody>
      </p:sp>
      <p:sp>
        <p:nvSpPr>
          <p:cNvPr id="60" name="Pentagon 59"/>
          <p:cNvSpPr/>
          <p:nvPr/>
        </p:nvSpPr>
        <p:spPr bwMode="auto">
          <a:xfrm rot="16200000">
            <a:off x="9082053" y="5954507"/>
            <a:ext cx="634650" cy="216870"/>
          </a:xfrm>
          <a:prstGeom prst="homePlate">
            <a:avLst/>
          </a:prstGeom>
          <a:solidFill>
            <a:schemeClr val="bg1">
              <a:lumMod val="60000"/>
              <a:lumOff val="40000"/>
            </a:schemeClr>
          </a:solidFill>
          <a:ln w="28575">
            <a:solidFill>
              <a:schemeClr val="bg1">
                <a:lumMod val="10000"/>
              </a:schemeClr>
            </a:solidFill>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nvGrpSpPr>
          <p:cNvPr id="71" name="Group 70"/>
          <p:cNvGrpSpPr/>
          <p:nvPr/>
        </p:nvGrpSpPr>
        <p:grpSpPr>
          <a:xfrm rot="16200000">
            <a:off x="9762680" y="1498430"/>
            <a:ext cx="286429" cy="2082417"/>
            <a:chOff x="5904708" y="3829342"/>
            <a:chExt cx="286429" cy="2082417"/>
          </a:xfrm>
          <a:solidFill>
            <a:srgbClr val="00188F"/>
          </a:solidFill>
          <a:effectLst>
            <a:glow rad="101600">
              <a:schemeClr val="accent1">
                <a:satMod val="175000"/>
                <a:alpha val="40000"/>
              </a:schemeClr>
            </a:glow>
            <a:outerShdw blurRad="50800" dist="38100" dir="5400000" algn="t" rotWithShape="0">
              <a:prstClr val="black">
                <a:alpha val="40000"/>
              </a:prstClr>
            </a:outerShdw>
          </a:effectLst>
        </p:grpSpPr>
        <p:sp>
          <p:nvSpPr>
            <p:cNvPr id="72" name="Rectangle 71"/>
            <p:cNvSpPr/>
            <p:nvPr/>
          </p:nvSpPr>
          <p:spPr bwMode="auto">
            <a:xfrm>
              <a:off x="5967910" y="4082159"/>
              <a:ext cx="165100" cy="15847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73" name="Oval 72"/>
            <p:cNvSpPr/>
            <p:nvPr/>
          </p:nvSpPr>
          <p:spPr bwMode="auto">
            <a:xfrm>
              <a:off x="5904708" y="5625330"/>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74" name="Oval 73"/>
            <p:cNvSpPr/>
            <p:nvPr/>
          </p:nvSpPr>
          <p:spPr bwMode="auto">
            <a:xfrm>
              <a:off x="5904708" y="3829342"/>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75" name="TextBox 74"/>
          <p:cNvSpPr txBox="1"/>
          <p:nvPr/>
        </p:nvSpPr>
        <p:spPr>
          <a:xfrm>
            <a:off x="10669103" y="2384321"/>
            <a:ext cx="1245392"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2917">
                      <a:srgbClr val="505050"/>
                    </a:gs>
                    <a:gs pos="30000">
                      <a:srgbClr val="505050"/>
                    </a:gs>
                  </a:gsLst>
                  <a:lin ang="5400000" scaled="0"/>
                </a:gradFill>
              </a:rPr>
              <a:t>1TB</a:t>
            </a:r>
            <a:endParaRPr lang="en-US" sz="2400" b="1" spc="-50" baseline="-25000" dirty="0">
              <a:gradFill>
                <a:gsLst>
                  <a:gs pos="2917">
                    <a:srgbClr val="505050"/>
                  </a:gs>
                  <a:gs pos="30000">
                    <a:srgbClr val="505050"/>
                  </a:gs>
                </a:gsLst>
                <a:lin ang="5400000" scaled="0"/>
              </a:gradFill>
            </a:endParaRPr>
          </a:p>
        </p:txBody>
      </p:sp>
      <p:sp>
        <p:nvSpPr>
          <p:cNvPr id="76" name="TextBox 75"/>
          <p:cNvSpPr txBox="1"/>
          <p:nvPr/>
        </p:nvSpPr>
        <p:spPr>
          <a:xfrm>
            <a:off x="7641199" y="2312474"/>
            <a:ext cx="1245392" cy="443198"/>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2917">
                      <a:srgbClr val="505050"/>
                    </a:gs>
                    <a:gs pos="30000">
                      <a:srgbClr val="505050"/>
                    </a:gs>
                  </a:gsLst>
                  <a:lin ang="5400000" scaled="0"/>
                </a:gradFill>
              </a:rPr>
              <a:t>Virtual</a:t>
            </a:r>
            <a:br>
              <a:rPr lang="en-US" sz="1600" spc="-50" dirty="0" smtClean="0">
                <a:gradFill>
                  <a:gsLst>
                    <a:gs pos="2917">
                      <a:srgbClr val="505050"/>
                    </a:gs>
                    <a:gs pos="30000">
                      <a:srgbClr val="505050"/>
                    </a:gs>
                  </a:gsLst>
                  <a:lin ang="5400000" scaled="0"/>
                </a:gradFill>
              </a:rPr>
            </a:br>
            <a:r>
              <a:rPr lang="en-US" sz="1600" spc="-50" dirty="0" smtClean="0">
                <a:gradFill>
                  <a:gsLst>
                    <a:gs pos="2917">
                      <a:srgbClr val="505050"/>
                    </a:gs>
                    <a:gs pos="30000">
                      <a:srgbClr val="505050"/>
                    </a:gs>
                  </a:gsLst>
                  <a:lin ang="5400000" scaled="0"/>
                </a:gradFill>
              </a:rPr>
              <a:t>Memory</a:t>
            </a:r>
            <a:endParaRPr lang="en-US" sz="1600" spc="-50" baseline="-25000" dirty="0">
              <a:gradFill>
                <a:gsLst>
                  <a:gs pos="2917">
                    <a:srgbClr val="505050"/>
                  </a:gs>
                  <a:gs pos="30000">
                    <a:srgbClr val="505050"/>
                  </a:gs>
                </a:gsLst>
                <a:lin ang="5400000" scaled="0"/>
              </a:gradFill>
            </a:endParaRPr>
          </a:p>
        </p:txBody>
      </p:sp>
      <p:sp>
        <p:nvSpPr>
          <p:cNvPr id="77" name="Pentagon 76"/>
          <p:cNvSpPr/>
          <p:nvPr/>
        </p:nvSpPr>
        <p:spPr bwMode="auto">
          <a:xfrm rot="5400000" flipV="1">
            <a:off x="8987010" y="2471461"/>
            <a:ext cx="634650" cy="216870"/>
          </a:xfrm>
          <a:prstGeom prst="homePlate">
            <a:avLst/>
          </a:prstGeom>
          <a:solidFill>
            <a:schemeClr val="bg1">
              <a:lumMod val="60000"/>
              <a:lumOff val="40000"/>
            </a:schemeClr>
          </a:solidFill>
          <a:ln w="28575">
            <a:solidFill>
              <a:schemeClr val="bg1">
                <a:lumMod val="10000"/>
              </a:schemeClr>
            </a:solidFill>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nvGrpSpPr>
          <p:cNvPr id="78" name="Group 77"/>
          <p:cNvGrpSpPr/>
          <p:nvPr/>
        </p:nvGrpSpPr>
        <p:grpSpPr>
          <a:xfrm rot="16200000">
            <a:off x="9755997" y="748087"/>
            <a:ext cx="286429" cy="2082417"/>
            <a:chOff x="5904708" y="3829342"/>
            <a:chExt cx="286429" cy="2082417"/>
          </a:xfrm>
          <a:solidFill>
            <a:srgbClr val="00188F"/>
          </a:solidFill>
          <a:effectLst>
            <a:glow rad="101600">
              <a:schemeClr val="accent1">
                <a:satMod val="175000"/>
                <a:alpha val="40000"/>
              </a:schemeClr>
            </a:glow>
            <a:outerShdw blurRad="50800" dist="38100" dir="5400000" algn="t" rotWithShape="0">
              <a:prstClr val="black">
                <a:alpha val="40000"/>
              </a:prstClr>
            </a:outerShdw>
          </a:effectLst>
        </p:grpSpPr>
        <p:sp>
          <p:nvSpPr>
            <p:cNvPr id="79" name="Rectangle 78"/>
            <p:cNvSpPr/>
            <p:nvPr/>
          </p:nvSpPr>
          <p:spPr bwMode="auto">
            <a:xfrm>
              <a:off x="5967910" y="4082159"/>
              <a:ext cx="165100" cy="1584786"/>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80" name="Oval 79"/>
            <p:cNvSpPr/>
            <p:nvPr/>
          </p:nvSpPr>
          <p:spPr bwMode="auto">
            <a:xfrm>
              <a:off x="5904708" y="5625330"/>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sp>
          <p:nvSpPr>
            <p:cNvPr id="81" name="Oval 80"/>
            <p:cNvSpPr/>
            <p:nvPr/>
          </p:nvSpPr>
          <p:spPr bwMode="auto">
            <a:xfrm>
              <a:off x="5904708" y="3829342"/>
              <a:ext cx="286429" cy="286429"/>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grpSp>
      <p:sp>
        <p:nvSpPr>
          <p:cNvPr id="82" name="TextBox 81"/>
          <p:cNvSpPr txBox="1"/>
          <p:nvPr/>
        </p:nvSpPr>
        <p:spPr>
          <a:xfrm>
            <a:off x="10662420" y="1633978"/>
            <a:ext cx="1245392" cy="332399"/>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2917">
                      <a:srgbClr val="505050"/>
                    </a:gs>
                    <a:gs pos="30000">
                      <a:srgbClr val="505050"/>
                    </a:gs>
                  </a:gsLst>
                  <a:lin ang="5400000" scaled="0"/>
                </a:gradFill>
              </a:rPr>
              <a:t>64</a:t>
            </a:r>
            <a:endParaRPr lang="en-US" sz="2400" b="1" spc="-50" baseline="-25000" dirty="0">
              <a:gradFill>
                <a:gsLst>
                  <a:gs pos="2917">
                    <a:srgbClr val="505050"/>
                  </a:gs>
                  <a:gs pos="30000">
                    <a:srgbClr val="505050"/>
                  </a:gs>
                </a:gsLst>
                <a:lin ang="5400000" scaled="0"/>
              </a:gradFill>
            </a:endParaRPr>
          </a:p>
        </p:txBody>
      </p:sp>
      <p:sp>
        <p:nvSpPr>
          <p:cNvPr id="83" name="TextBox 82"/>
          <p:cNvSpPr txBox="1"/>
          <p:nvPr/>
        </p:nvSpPr>
        <p:spPr>
          <a:xfrm>
            <a:off x="7663595" y="1588913"/>
            <a:ext cx="1245392" cy="443198"/>
          </a:xfrm>
          <a:prstGeom prst="rect">
            <a:avLst/>
          </a:prstGeom>
          <a:noFill/>
        </p:spPr>
        <p:txBody>
          <a:bodyPr wrap="square" lIns="0" tIns="0" rIns="0" bIns="0" rtlCol="0">
            <a:spAutoFit/>
          </a:bodyPr>
          <a:lstStyle/>
          <a:p>
            <a:pPr algn="ctr" defTabSz="914363">
              <a:lnSpc>
                <a:spcPct val="90000"/>
              </a:lnSpc>
            </a:pPr>
            <a:r>
              <a:rPr lang="en-US" sz="1600" spc="-50" dirty="0" smtClean="0">
                <a:gradFill>
                  <a:gsLst>
                    <a:gs pos="2917">
                      <a:srgbClr val="505050"/>
                    </a:gs>
                    <a:gs pos="30000">
                      <a:srgbClr val="505050"/>
                    </a:gs>
                  </a:gsLst>
                  <a:lin ang="5400000" scaled="0"/>
                </a:gradFill>
              </a:rPr>
              <a:t>Virtual</a:t>
            </a:r>
            <a:br>
              <a:rPr lang="en-US" sz="1600" spc="-50" dirty="0" smtClean="0">
                <a:gradFill>
                  <a:gsLst>
                    <a:gs pos="2917">
                      <a:srgbClr val="505050"/>
                    </a:gs>
                    <a:gs pos="30000">
                      <a:srgbClr val="505050"/>
                    </a:gs>
                  </a:gsLst>
                  <a:lin ang="5400000" scaled="0"/>
                </a:gradFill>
              </a:rPr>
            </a:br>
            <a:r>
              <a:rPr lang="en-US" sz="1600" spc="-50" dirty="0" smtClean="0">
                <a:gradFill>
                  <a:gsLst>
                    <a:gs pos="2917">
                      <a:srgbClr val="505050"/>
                    </a:gs>
                    <a:gs pos="30000">
                      <a:srgbClr val="505050"/>
                    </a:gs>
                  </a:gsLst>
                  <a:lin ang="5400000" scaled="0"/>
                </a:gradFill>
              </a:rPr>
              <a:t>CPU</a:t>
            </a:r>
            <a:endParaRPr lang="en-US" sz="1600" spc="-50" baseline="-25000" dirty="0">
              <a:gradFill>
                <a:gsLst>
                  <a:gs pos="2917">
                    <a:srgbClr val="505050"/>
                  </a:gs>
                  <a:gs pos="30000">
                    <a:srgbClr val="505050"/>
                  </a:gs>
                </a:gsLst>
                <a:lin ang="5400000" scaled="0"/>
              </a:gradFill>
            </a:endParaRPr>
          </a:p>
        </p:txBody>
      </p:sp>
      <p:sp>
        <p:nvSpPr>
          <p:cNvPr id="84" name="Pentagon 83"/>
          <p:cNvSpPr/>
          <p:nvPr/>
        </p:nvSpPr>
        <p:spPr bwMode="auto">
          <a:xfrm rot="5400000" flipV="1">
            <a:off x="8980327" y="1698540"/>
            <a:ext cx="634650" cy="216870"/>
          </a:xfrm>
          <a:prstGeom prst="homePlate">
            <a:avLst/>
          </a:prstGeom>
          <a:solidFill>
            <a:schemeClr val="bg1">
              <a:lumMod val="60000"/>
              <a:lumOff val="40000"/>
            </a:schemeClr>
          </a:solidFill>
          <a:ln w="28575">
            <a:solidFill>
              <a:schemeClr val="bg1">
                <a:lumMod val="10000"/>
              </a:schemeClr>
            </a:solidFill>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rgbClr val="FFFFFF"/>
                  </a:gs>
                  <a:gs pos="100000">
                    <a:srgbClr val="FFFFFF"/>
                  </a:gs>
                </a:gsLst>
                <a:lin ang="5400000" scaled="0"/>
              </a:gradFill>
            </a:endParaRPr>
          </a:p>
        </p:txBody>
      </p:sp>
      <p:pic>
        <p:nvPicPr>
          <p:cNvPr id="86"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469398" y="3203405"/>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94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734625" y="3354112"/>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5727065" y="1559932"/>
            <a:ext cx="1751169" cy="1329595"/>
          </a:xfrm>
          <a:prstGeom prst="rect">
            <a:avLst/>
          </a:prstGeom>
          <a:noFill/>
        </p:spPr>
        <p:txBody>
          <a:bodyPr wrap="square" lIns="0" tIns="0" rIns="0" bIns="0" rtlCol="0">
            <a:spAutoFit/>
          </a:bodyPr>
          <a:lstStyle/>
          <a:p>
            <a:pPr algn="ctr" defTabSz="914363">
              <a:lnSpc>
                <a:spcPct val="90000"/>
              </a:lnSpc>
            </a:pPr>
            <a:r>
              <a:rPr lang="en-US" sz="2400" b="1" spc="-50" dirty="0" smtClean="0">
                <a:gradFill>
                  <a:gsLst>
                    <a:gs pos="2917">
                      <a:srgbClr val="505050"/>
                    </a:gs>
                    <a:gs pos="30000">
                      <a:srgbClr val="505050"/>
                    </a:gs>
                  </a:gsLst>
                  <a:lin ang="5400000" scaled="0"/>
                </a:gradFill>
              </a:rPr>
              <a:t>Enterprise Class Scale for Key Workloads</a:t>
            </a:r>
            <a:endParaRPr lang="en-US" sz="2400" b="1" spc="-50" baseline="-25000" dirty="0">
              <a:gradFill>
                <a:gsLst>
                  <a:gs pos="2917">
                    <a:srgbClr val="505050"/>
                  </a:gs>
                  <a:gs pos="30000">
                    <a:srgbClr val="505050"/>
                  </a:gs>
                </a:gsLst>
                <a:lin ang="5400000" scaled="0"/>
              </a:gradFill>
            </a:endParaRPr>
          </a:p>
        </p:txBody>
      </p:sp>
    </p:spTree>
    <p:extLst>
      <p:ext uri="{BB962C8B-B14F-4D97-AF65-F5344CB8AC3E}">
        <p14:creationId xmlns:p14="http://schemas.microsoft.com/office/powerpoint/2010/main" val="5544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64" presetClass="path" presetSubtype="0" decel="100000" fill="hold" grpId="1" nodeType="withEffect">
                                  <p:stCondLst>
                                    <p:cond delay="0"/>
                                  </p:stCondLst>
                                  <p:childTnLst>
                                    <p:animMotion origin="layout" path="M 5E-6 -7.40741E-7 L 5E-6 -0.17963 " pathEditMode="relative" rAng="0" ptsTypes="AA">
                                      <p:cBhvr>
                                        <p:cTn id="36" dur="1000" fill="hold"/>
                                        <p:tgtEl>
                                          <p:spTgt spid="2"/>
                                        </p:tgtEl>
                                        <p:attrNameLst>
                                          <p:attrName>ppt_x</p:attrName>
                                          <p:attrName>ppt_y</p:attrName>
                                        </p:attrNameLst>
                                      </p:cBhvr>
                                      <p:rCtr x="0" y="-8981"/>
                                    </p:animMotion>
                                  </p:childTnLst>
                                </p:cTn>
                              </p:par>
                              <p:par>
                                <p:cTn id="37" presetID="64" presetClass="path" presetSubtype="0" decel="100000" fill="hold" grpId="1" nodeType="withEffect">
                                  <p:stCondLst>
                                    <p:cond delay="0"/>
                                  </p:stCondLst>
                                  <p:childTnLst>
                                    <p:animMotion origin="layout" path="M -4.79167E-6 -7.40741E-7 L -4.79167E-6 -0.17963 " pathEditMode="relative" rAng="0" ptsTypes="AA">
                                      <p:cBhvr>
                                        <p:cTn id="38" dur="1000" fill="hold"/>
                                        <p:tgtEl>
                                          <p:spTgt spid="35"/>
                                        </p:tgtEl>
                                        <p:attrNameLst>
                                          <p:attrName>ppt_x</p:attrName>
                                          <p:attrName>ppt_y</p:attrName>
                                        </p:attrNameLst>
                                      </p:cBhvr>
                                      <p:rCtr x="0" y="-8981"/>
                                    </p:animMotion>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1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500"/>
                                        <p:tgtEl>
                                          <p:spTgt spid="6">
                                            <p:txEl>
                                              <p:pRg st="3" end="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fade">
                                      <p:cBhvr>
                                        <p:cTn id="79" dur="500"/>
                                        <p:tgtEl>
                                          <p:spTgt spid="6">
                                            <p:txEl>
                                              <p:pRg st="4" end="4"/>
                                            </p:txEl>
                                          </p:spTgt>
                                        </p:tgtEl>
                                      </p:cBhvr>
                                    </p:animEffect>
                                  </p:childTnLst>
                                </p:cTn>
                              </p:par>
                              <p:par>
                                <p:cTn id="80" presetID="63" presetClass="path" presetSubtype="0" decel="100000" fill="hold" grpId="0" nodeType="withEffect">
                                  <p:stCondLst>
                                    <p:cond delay="0"/>
                                  </p:stCondLst>
                                  <p:childTnLst>
                                    <p:animMotion origin="layout" path="M -3.54167E-6 2.22222E-6 L 0.10026 2.22222E-6 " pathEditMode="relative" rAng="0" ptsTypes="AA">
                                      <p:cBhvr>
                                        <p:cTn id="81" dur="1000" fill="hold"/>
                                        <p:tgtEl>
                                          <p:spTgt spid="60"/>
                                        </p:tgtEl>
                                        <p:attrNameLst>
                                          <p:attrName>ppt_x</p:attrName>
                                          <p:attrName>ppt_y</p:attrName>
                                        </p:attrNameLst>
                                      </p:cBhvr>
                                      <p:rCtr x="5013" y="0"/>
                                    </p:animMotion>
                                  </p:childTnLst>
                                </p:cTn>
                              </p:par>
                              <p:par>
                                <p:cTn id="82" presetID="10" presetClass="entr" presetSubtype="0" fill="hold" grpId="0" nodeType="withEffect">
                                  <p:stCondLst>
                                    <p:cond delay="50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txEl>
                                              <p:pRg st="5" end="5"/>
                                            </p:txEl>
                                          </p:spTgt>
                                        </p:tgtEl>
                                        <p:attrNameLst>
                                          <p:attrName>style.visibility</p:attrName>
                                        </p:attrNameLst>
                                      </p:cBhvr>
                                      <p:to>
                                        <p:strVal val="visible"/>
                                      </p:to>
                                    </p:set>
                                    <p:animEffect transition="in" filter="fade">
                                      <p:cBhvr>
                                        <p:cTn id="89" dur="500"/>
                                        <p:tgtEl>
                                          <p:spTgt spid="6">
                                            <p:txEl>
                                              <p:pRg st="5" end="5"/>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par>
                                <p:cTn id="93" presetID="10" presetClass="entr" presetSubtype="0" fill="hold" nodeType="with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animEffect transition="in" filter="fade">
                                      <p:cBhvr>
                                        <p:cTn id="102" dur="500"/>
                                        <p:tgtEl>
                                          <p:spTgt spid="6">
                                            <p:txEl>
                                              <p:pRg st="6" end="6"/>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fade">
                                      <p:cBhvr>
                                        <p:cTn id="108" dur="500"/>
                                        <p:tgtEl>
                                          <p:spTgt spid="76"/>
                                        </p:tgtEl>
                                      </p:cBhvr>
                                    </p:animEffect>
                                  </p:childTnLst>
                                </p:cTn>
                              </p:par>
                              <p:par>
                                <p:cTn id="109" presetID="10"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par>
                                <p:cTn id="112" presetID="10" presetClass="entr" presetSubtype="0" fill="hold"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fade">
                                      <p:cBhvr>
                                        <p:cTn id="120" dur="500"/>
                                        <p:tgtEl>
                                          <p:spTgt spid="84"/>
                                        </p:tgtEl>
                                      </p:cBhvr>
                                    </p:animEffect>
                                  </p:childTnLst>
                                </p:cTn>
                              </p:par>
                              <p:par>
                                <p:cTn id="121" presetID="63" presetClass="path" presetSubtype="0" decel="100000" fill="hold" grpId="0" nodeType="withEffect">
                                  <p:stCondLst>
                                    <p:cond delay="0"/>
                                  </p:stCondLst>
                                  <p:childTnLst>
                                    <p:animMotion origin="layout" path="M -1.04167E-6 2.59259E-6 L 0.10026 2.59259E-6 " pathEditMode="relative" rAng="0" ptsTypes="AA">
                                      <p:cBhvr>
                                        <p:cTn id="122" dur="1000" fill="hold"/>
                                        <p:tgtEl>
                                          <p:spTgt spid="77"/>
                                        </p:tgtEl>
                                        <p:attrNameLst>
                                          <p:attrName>ppt_x</p:attrName>
                                          <p:attrName>ppt_y</p:attrName>
                                        </p:attrNameLst>
                                      </p:cBhvr>
                                      <p:rCtr x="5013" y="0"/>
                                    </p:animMotion>
                                  </p:childTnLst>
                                </p:cTn>
                              </p:par>
                              <p:par>
                                <p:cTn id="123" presetID="63" presetClass="path" presetSubtype="0" decel="100000" fill="hold" grpId="0" nodeType="withEffect">
                                  <p:stCondLst>
                                    <p:cond delay="0"/>
                                  </p:stCondLst>
                                  <p:childTnLst>
                                    <p:animMotion origin="layout" path="M -2.08333E-7 4.07407E-6 L 0.10026 4.07407E-6 " pathEditMode="relative" rAng="0" ptsTypes="AA">
                                      <p:cBhvr>
                                        <p:cTn id="124" dur="1000" fill="hold"/>
                                        <p:tgtEl>
                                          <p:spTgt spid="84"/>
                                        </p:tgtEl>
                                        <p:attrNameLst>
                                          <p:attrName>ppt_x</p:attrName>
                                          <p:attrName>ppt_y</p:attrName>
                                        </p:attrNameLst>
                                      </p:cBhvr>
                                      <p:rCtr x="5013" y="0"/>
                                    </p:animMotion>
                                  </p:childTnLst>
                                </p:cTn>
                              </p:par>
                              <p:par>
                                <p:cTn id="125" presetID="10" presetClass="entr" presetSubtype="0" fill="hold" grpId="0" nodeType="withEffect">
                                  <p:stCondLst>
                                    <p:cond delay="500"/>
                                  </p:stCondLst>
                                  <p:childTnLst>
                                    <p:set>
                                      <p:cBhvr>
                                        <p:cTn id="126" dur="1" fill="hold">
                                          <p:stCondLst>
                                            <p:cond delay="0"/>
                                          </p:stCondLst>
                                        </p:cTn>
                                        <p:tgtEl>
                                          <p:spTgt spid="75"/>
                                        </p:tgtEl>
                                        <p:attrNameLst>
                                          <p:attrName>style.visibility</p:attrName>
                                        </p:attrNameLst>
                                      </p:cBhvr>
                                      <p:to>
                                        <p:strVal val="visible"/>
                                      </p:to>
                                    </p:set>
                                    <p:animEffect transition="in" filter="fade">
                                      <p:cBhvr>
                                        <p:cTn id="127" dur="500"/>
                                        <p:tgtEl>
                                          <p:spTgt spid="75"/>
                                        </p:tgtEl>
                                      </p:cBhvr>
                                    </p:animEffect>
                                  </p:childTnLst>
                                </p:cTn>
                              </p:par>
                              <p:par>
                                <p:cTn id="128" presetID="10" presetClass="entr" presetSubtype="0" fill="hold" grpId="0" nodeType="withEffect">
                                  <p:stCondLst>
                                    <p:cond delay="500"/>
                                  </p:stCondLst>
                                  <p:childTnLst>
                                    <p:set>
                                      <p:cBhvr>
                                        <p:cTn id="129" dur="1" fill="hold">
                                          <p:stCondLst>
                                            <p:cond delay="0"/>
                                          </p:stCondLst>
                                        </p:cTn>
                                        <p:tgtEl>
                                          <p:spTgt spid="82"/>
                                        </p:tgtEl>
                                        <p:attrNameLst>
                                          <p:attrName>style.visibility</p:attrName>
                                        </p:attrNameLst>
                                      </p:cBhvr>
                                      <p:to>
                                        <p:strVal val="visible"/>
                                      </p:to>
                                    </p:set>
                                    <p:animEffect transition="in" filter="fade">
                                      <p:cBhvr>
                                        <p:cTn id="130" dur="500"/>
                                        <p:tgtEl>
                                          <p:spTgt spid="82"/>
                                        </p:tgtEl>
                                      </p:cBhvr>
                                    </p:animEffect>
                                  </p:childTnLst>
                                </p:cTn>
                              </p:par>
                            </p:childTnLst>
                          </p:cTn>
                        </p:par>
                        <p:par>
                          <p:cTn id="131" fill="hold">
                            <p:stCondLst>
                              <p:cond delay="1500"/>
                            </p:stCondLst>
                            <p:childTnLst>
                              <p:par>
                                <p:cTn id="132" presetID="10" presetClass="entr" presetSubtype="0" fill="hold" grpId="0" nodeType="after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fade">
                                      <p:cBhvr>
                                        <p:cTn id="13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P spid="19" grpId="0" animBg="1"/>
      <p:bldP spid="20" grpId="0" animBg="1"/>
      <p:bldP spid="21" grpId="0"/>
      <p:bldP spid="22" grpId="0"/>
      <p:bldP spid="27" grpId="0"/>
      <p:bldP spid="2" grpId="0" animBg="1"/>
      <p:bldP spid="2" grpId="1" animBg="1"/>
      <p:bldP spid="35" grpId="0" animBg="1"/>
      <p:bldP spid="35" grpId="1" animBg="1"/>
      <p:bldP spid="36" grpId="0"/>
      <p:bldP spid="37" grpId="0" animBg="1"/>
      <p:bldP spid="58" grpId="0"/>
      <p:bldP spid="59" grpId="0"/>
      <p:bldP spid="60" grpId="0" animBg="1"/>
      <p:bldP spid="60" grpId="1" animBg="1"/>
      <p:bldP spid="75" grpId="0"/>
      <p:bldP spid="76" grpId="0"/>
      <p:bldP spid="77" grpId="0" animBg="1"/>
      <p:bldP spid="77" grpId="1" animBg="1"/>
      <p:bldP spid="82" grpId="0"/>
      <p:bldP spid="83" grpId="0"/>
      <p:bldP spid="84" grpId="0" animBg="1"/>
      <p:bldP spid="84" grpId="1" animBg="1"/>
      <p:bldP spid="61" grpId="0"/>
    </p:bldLst>
  </p:timing>
</p:sld>
</file>

<file path=ppt/theme/theme1.xml><?xml version="1.0" encoding="utf-8"?>
<a:theme xmlns:a="http://schemas.openxmlformats.org/drawingml/2006/main" name="1_Windows Server">
  <a:themeElements>
    <a:clrScheme name="Windows Server">
      <a:dk1>
        <a:srgbClr val="505050"/>
      </a:dk1>
      <a:lt1>
        <a:srgbClr val="FFFFFF"/>
      </a:lt1>
      <a:dk2>
        <a:srgbClr val="00188F"/>
      </a:dk2>
      <a:lt2>
        <a:srgbClr val="D2D2D2"/>
      </a:lt2>
      <a:accent1>
        <a:srgbClr val="0072C6"/>
      </a:accent1>
      <a:accent2>
        <a:srgbClr val="DC3C00"/>
      </a:accent2>
      <a:accent3>
        <a:srgbClr val="008272"/>
      </a:accent3>
      <a:accent4>
        <a:srgbClr val="68217A"/>
      </a:accent4>
      <a:accent5>
        <a:srgbClr val="002050"/>
      </a:accent5>
      <a:accent6>
        <a:srgbClr val="442359"/>
      </a:accent6>
      <a:hlink>
        <a:srgbClr val="F2F2F2"/>
      </a:hlink>
      <a:folHlink>
        <a:srgbClr val="F2F2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TB_Template_16-9_Sept2013_v10.potx" id="{C84D88CE-7AA4-4218-9395-76B8B7EAF8E0}" vid="{4AC7A6BC-AB5D-4DE5-B5BD-CC59E25753DD}"/>
    </a:ext>
  </a:extLst>
</a:theme>
</file>

<file path=ppt/theme/theme2.xml><?xml version="1.0" encoding="utf-8"?>
<a:theme xmlns:a="http://schemas.openxmlformats.org/drawingml/2006/main" name="Cloud and Enterprise Products Template July 2013">
  <a:themeElements>
    <a:clrScheme name="MS-Ent-SysCtr">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DC3C00"/>
      </a:accent5>
      <a:accent6>
        <a:srgbClr val="68217A"/>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loud and Enterprise Products Template July 2013.potx" id="{D758CEDE-5CA6-4C03-87FE-218944EC3508}" vid="{06B439C2-CBAA-4105-8305-59DB90A14B7A}"/>
    </a:ext>
  </a:extLst>
</a:theme>
</file>

<file path=ppt/theme/theme3.xml><?xml version="1.0" encoding="utf-8"?>
<a:theme xmlns:a="http://schemas.openxmlformats.org/drawingml/2006/main" name="Windows Server">
  <a:themeElements>
    <a:clrScheme name="Windows Server">
      <a:dk1>
        <a:srgbClr val="505050"/>
      </a:dk1>
      <a:lt1>
        <a:srgbClr val="FFFFFF"/>
      </a:lt1>
      <a:dk2>
        <a:srgbClr val="00188F"/>
      </a:dk2>
      <a:lt2>
        <a:srgbClr val="D2D2D2"/>
      </a:lt2>
      <a:accent1>
        <a:srgbClr val="0072C6"/>
      </a:accent1>
      <a:accent2>
        <a:srgbClr val="DC3C00"/>
      </a:accent2>
      <a:accent3>
        <a:srgbClr val="008272"/>
      </a:accent3>
      <a:accent4>
        <a:srgbClr val="68217A"/>
      </a:accent4>
      <a:accent5>
        <a:srgbClr val="002050"/>
      </a:accent5>
      <a:accent6>
        <a:srgbClr val="442359"/>
      </a:accent6>
      <a:hlink>
        <a:srgbClr val="F2F2F2"/>
      </a:hlink>
      <a:folHlink>
        <a:srgbClr val="F2F2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TB_Template_16-9_Sept2013_v10.potx" id="{C84D88CE-7AA4-4218-9395-76B8B7EAF8E0}" vid="{4AC7A6BC-AB5D-4DE5-B5BD-CC59E25753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BA85624848B47A501AE165FD7E0F7" ma:contentTypeVersion="1" ma:contentTypeDescription="Create a new document." ma:contentTypeScope="" ma:versionID="d866e3c2c69925cfd4804e9294651f0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B8F627-8479-43A9-B38D-AAAACBD6F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9A9A0-870F-4A32-8EE7-065C32097288}">
  <ds:schemaRefs>
    <ds:schemaRef ds:uri="http://schemas.microsoft.com/sharepoint/v3/contenttype/forms"/>
  </ds:schemaRefs>
</ds:datastoreItem>
</file>

<file path=customXml/itemProps3.xml><?xml version="1.0" encoding="utf-8"?>
<ds:datastoreItem xmlns:ds="http://schemas.openxmlformats.org/officeDocument/2006/customXml" ds:itemID="{5AA3F5EB-2779-49D0-AD59-EDB17CBDF225}">
  <ds:schemaRefs>
    <ds:schemaRef ds:uri="http://purl.org/dc/terms/"/>
    <ds:schemaRef ds:uri="http://schemas.microsoft.com/office/2006/metadata/propertie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32886</Words>
  <Application>Microsoft Office PowerPoint</Application>
  <PresentationFormat>Custom</PresentationFormat>
  <Paragraphs>2471</Paragraphs>
  <Slides>66</Slides>
  <Notes>64</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1_Windows Server</vt:lpstr>
      <vt:lpstr>Cloud and Enterprise Products Template July 2013</vt:lpstr>
      <vt:lpstr>Windows Server</vt:lpstr>
      <vt:lpstr>Server Virtualization Windows Server 2012 R2   </vt:lpstr>
      <vt:lpstr>PowerPoint Presentation</vt:lpstr>
      <vt:lpstr>Customer challenges and opportunities</vt:lpstr>
      <vt:lpstr>Before Windows Server 2012 R2</vt:lpstr>
      <vt:lpstr>Windows Server 2012 R2: Overview</vt:lpstr>
      <vt:lpstr>Server Virtualization Scenarios</vt:lpstr>
      <vt:lpstr>PowerPoint Presentation</vt:lpstr>
      <vt:lpstr>Scalability &amp; Performance</vt:lpstr>
      <vt:lpstr>Physical &amp; Virtual Scalability</vt:lpstr>
      <vt:lpstr>Virtual Hard Disks | 4K Disk Support</vt:lpstr>
      <vt:lpstr>New Virtual Hard Disk Format</vt:lpstr>
      <vt:lpstr>Online VHDX Resize</vt:lpstr>
      <vt:lpstr>Offloaded Data Transfer (ODX)</vt:lpstr>
      <vt:lpstr>Virtual Fibre Channel in Hyper‑V</vt:lpstr>
      <vt:lpstr>Dynamic Virtual Machine Queue</vt:lpstr>
      <vt:lpstr>Single Root I/O Virtualization</vt:lpstr>
      <vt:lpstr>Dynamic Memory</vt:lpstr>
      <vt:lpstr>Dynamic Memory | Smart Paging</vt:lpstr>
      <vt:lpstr>Network Quality of Service</vt:lpstr>
      <vt:lpstr>Storage Quality of Service</vt:lpstr>
      <vt:lpstr>PowerPoint Presentation</vt:lpstr>
      <vt:lpstr>Security &amp; Multitenancy</vt:lpstr>
      <vt:lpstr>Hyper-V Extensible Switch</vt:lpstr>
      <vt:lpstr>Hyper-V Extensible Switch</vt:lpstr>
      <vt:lpstr>Isolated (Private) VLANs</vt:lpstr>
      <vt:lpstr>BitLocker Drive Encryption</vt:lpstr>
      <vt:lpstr>PowerPoint Presentation</vt:lpstr>
      <vt:lpstr>Flexible Infrastructure</vt:lpstr>
      <vt:lpstr>Linux Support on Hyper-V</vt:lpstr>
      <vt:lpstr>Virtual Machine Live Cloning</vt:lpstr>
      <vt:lpstr>Live Migration</vt:lpstr>
      <vt:lpstr>Live Migration Compression</vt:lpstr>
      <vt:lpstr>Live Migration over SMB</vt:lpstr>
      <vt:lpstr>Storage Live Migration</vt:lpstr>
      <vt:lpstr>Shared-Nothing Live Migration</vt:lpstr>
      <vt:lpstr>Live Migration Upgrades</vt:lpstr>
      <vt:lpstr>Network Virtualization</vt:lpstr>
      <vt:lpstr>Network Virtualization through NVGRE</vt:lpstr>
      <vt:lpstr>Network Virtualization Gateway</vt:lpstr>
      <vt:lpstr>PowerPoint Presentation</vt:lpstr>
      <vt:lpstr>High Availability &amp; Resiliency</vt:lpstr>
      <vt:lpstr>NIC Teaming</vt:lpstr>
      <vt:lpstr>Failover Clustering</vt:lpstr>
      <vt:lpstr>Guest Clustering</vt:lpstr>
      <vt:lpstr>Guest Clustering with Shared VHDX</vt:lpstr>
      <vt:lpstr>Virtual Machine Monitoring</vt:lpstr>
      <vt:lpstr>Cluster Aware Updating</vt:lpstr>
      <vt:lpstr>Failover Priority, Affinity &amp; Anti-Affinity</vt:lpstr>
      <vt:lpstr>Streamlined Incremental Backup</vt:lpstr>
      <vt:lpstr>Windows Azure Backup Integration</vt:lpstr>
      <vt:lpstr>Hyper‑V Replica</vt:lpstr>
      <vt:lpstr>Hyper-V Replica | Extended Replication</vt:lpstr>
      <vt:lpstr>Hyper-V Recovery Manager</vt:lpstr>
      <vt:lpstr>PowerPoint Presentation</vt:lpstr>
      <vt:lpstr>Generation 2 Virtual Machines</vt:lpstr>
      <vt:lpstr>Enhanced Session Mode</vt:lpstr>
      <vt:lpstr>Automatic Virtual Machine Activation</vt:lpstr>
      <vt:lpstr>PowerPoint Presentation</vt:lpstr>
      <vt:lpstr>Summary</vt:lpstr>
      <vt:lpstr>Customer challenges and opportunities</vt:lpstr>
      <vt:lpstr>Why choose Windows Server 2012 R2</vt:lpstr>
      <vt:lpstr>PowerPoint Presentation</vt:lpstr>
      <vt:lpstr>Top Features to Answer Challenges</vt:lpstr>
      <vt:lpstr>Appendix</vt:lpstr>
      <vt:lpstr>Windows Server 2012 R2: Cloud optimize your business</vt:lpstr>
      <vt:lpstr>Windows Server 2012 momentum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WS2012R2_ServerVirtualization</dc:title>
  <dc:creator/>
  <cp:keywords>Windows Server</cp:keywords>
  <cp:lastModifiedBy/>
  <cp:revision>1</cp:revision>
  <dcterms:created xsi:type="dcterms:W3CDTF">2013-06-07T20:38:18Z</dcterms:created>
  <dcterms:modified xsi:type="dcterms:W3CDTF">2013-11-26T16:56:03Z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0x010100000BA85624848B47A501AE165FD7E0F7</vt:lpwstr>
  </property>
  <property fmtid="{D5CDD505-2E9C-101B-9397-08002B2CF9AE}" pid="3" name="IsMyDocuments">
    <vt:bool>true</vt:bool>
  </property>
  <property fmtid="{D5CDD505-2E9C-101B-9397-08002B2CF9AE}" pid="4" name="TaxKeyword">
    <vt:lpwstr>15992;#Windows Server|ca5543fc-6710-4f1f-bdee-81c42361029e</vt:lpwstr>
  </property>
  <property fmtid="{D5CDD505-2E9C-101B-9397-08002B2CF9AE}" pid="5" name="DocumentDescription">
    <vt:lpwstr>L300 presentation. Windows Server 2012 Hyper‑V helps support customers’ needs and challenges.</vt:lpwstr>
  </property>
  <property fmtid="{D5CDD505-2E9C-101B-9397-08002B2CF9AE}" pid="6" name="_dlc_policyId">
    <vt:lpwstr/>
  </property>
  <property fmtid="{D5CDD505-2E9C-101B-9397-08002B2CF9AE}" pid="7" name="Region">
    <vt:lpwstr/>
  </property>
  <property fmtid="{D5CDD505-2E9C-101B-9397-08002B2CF9AE}" pid="8" name="Confidentiality">
    <vt:lpwstr>80;#customer ready|8986c41d-21c5-4f8f-8a12-ea4625b46858</vt:lpwstr>
  </property>
  <property fmtid="{D5CDD505-2E9C-101B-9397-08002B2CF9AE}" pid="9" name="ItemType">
    <vt:lpwstr>10849;#customer presentations|18e9ae94-e321-4eea-82d2-ad5b2f470f3c</vt:lpwstr>
  </property>
  <property fmtid="{D5CDD505-2E9C-101B-9397-08002B2CF9AE}" pid="10" name="_dlc_DocId">
    <vt:lpwstr>KC00-15-206639</vt:lpwstr>
  </property>
  <property fmtid="{D5CDD505-2E9C-101B-9397-08002B2CF9AE}" pid="11" name="ApplyWorkflowRules">
    <vt:lpwstr>Yes</vt:lpwstr>
  </property>
  <property fmtid="{D5CDD505-2E9C-101B-9397-08002B2CF9AE}" pid="12" name="Thumbnail1">
    <vt:lpwstr>http://infopedia/kc02/media/Thumbnails/Server%20and%20Tools%20Business/KC00-15-205846/KC00-15-206639.png, /kc02/media/Thumbnails/Server and Tools Business/KC00-15-205846/KC00-15-206639.png</vt:lpwstr>
  </property>
  <property fmtid="{D5CDD505-2E9C-101B-9397-08002B2CF9AE}" pid="13" name="Industries">
    <vt:lpwstr>10222;#retail and consumer goods industry|27afda12-6108-4c32-ad35-0d5fe4178a48</vt:lpwstr>
  </property>
  <property fmtid="{D5CDD505-2E9C-101B-9397-08002B2CF9AE}" pid="14" name="Roles">
    <vt:lpwstr/>
  </property>
  <property fmtid="{D5CDD505-2E9C-101B-9397-08002B2CF9AE}" pid="15" name="SMSGDomain">
    <vt:lpwstr>13172;#Server and Tools Business|6783548d-8609-4f97-be4a-4ca2616905a6;#14789;#Windows Embedded Domain|43947bfe-6b25-4ade-8e00-fdb06e229551</vt:lpwstr>
  </property>
  <property fmtid="{D5CDD505-2E9C-101B-9397-08002B2CF9AE}" pid="16" name="Competitors">
    <vt:lpwstr/>
  </property>
  <property fmtid="{D5CDD505-2E9C-101B-9397-08002B2CF9AE}" pid="17" name="ItemRetentionFormula">
    <vt:lpwstr/>
  </property>
  <property fmtid="{D5CDD505-2E9C-101B-9397-08002B2CF9AE}" pid="18" name="BusinessArchitecture">
    <vt:lpwstr>19399;#Cloud OS|ec248454-62d9-485e-995d-0cfad61f7f4c;#10163;#consumerization of IT|a9d127ea-c2de-4570-8af4-adcaf619ddf6;#14509;#private cloud computing|b65b5efe-ecf0-44d4-86c8-f1f5ebadd1ff;#17842;#cloud strategy|121261ad-9df9-4843-973c-8f450aa31df9;#18440</vt:lpwstr>
  </property>
  <property fmtid="{D5CDD505-2E9C-101B-9397-08002B2CF9AE}" pid="19" name="SMSGTags">
    <vt:lpwstr/>
  </property>
  <property fmtid="{D5CDD505-2E9C-101B-9397-08002B2CF9AE}" pid="20" name="Products">
    <vt:lpwstr>10314;#Windows Server|ca5543fc-6710-4f1f-bdee-81c42361029e;#14790;#Windows Embedded Compact|22acacbe-f6c2-4ede-9ec2-4784e24fa8ea;#13670;#Windows Embedded|30250180-7546-469f-89c7-439ec55fc9ec;#13702;#Windows Embedded Device Manager|49866719-45cb-468a-a866-</vt:lpwstr>
  </property>
  <property fmtid="{D5CDD505-2E9C-101B-9397-08002B2CF9AE}" pid="21" name="_dlc_DocIdItemGuid">
    <vt:lpwstr>fdc3d1ac-9e27-4567-bad2-76047e0cf564</vt:lpwstr>
  </property>
  <property fmtid="{D5CDD505-2E9C-101B-9397-08002B2CF9AE}" pid="22" name="EnterpriseDomainTags">
    <vt:lpwstr/>
  </property>
  <property fmtid="{D5CDD505-2E9C-101B-9397-08002B2CF9AE}" pid="23" name="Segments">
    <vt:lpwstr/>
  </property>
  <property fmtid="{D5CDD505-2E9C-101B-9397-08002B2CF9AE}" pid="24" name="ActivitiesAndPrograms">
    <vt:lpwstr>10209;#marketing campaigns|992b4a2d-07b9-436e-816a-9f54446f2602</vt:lpwstr>
  </property>
  <property fmtid="{D5CDD505-2E9C-101B-9397-08002B2CF9AE}" pid="25" name="Partners">
    <vt:lpwstr/>
  </property>
  <property fmtid="{D5CDD505-2E9C-101B-9397-08002B2CF9AE}" pid="26" name="WorkflowChangePath">
    <vt:lpwstr>d3765c0c-e2b5-4307-934b-d5d862e93ab3,2;d3765c0c-e2b5-4307-934b-d5d862e93ab3,2;d3765c0c-e2b5-4307-934b-d5d862e93ab3,2;d3765c0c-e2b5-4307-934b-d5d862e93ab3,5;d3765c0c-e2b5-4307-934b-d5d862e93ab3,11;d3765c0c-e2b5-4307-934b-d5d862e93ab3,14;d779f5e8-bb23-40fa-</vt:lpwstr>
  </property>
  <property fmtid="{D5CDD505-2E9C-101B-9397-08002B2CF9AE}" pid="27" name="Groups">
    <vt:lpwstr>18497;#Windows Server and Management Marketing|ec7aef82-469a-47dc-9ac7-2821a36193b3</vt:lpwstr>
  </property>
  <property fmtid="{D5CDD505-2E9C-101B-9397-08002B2CF9AE}" pid="28" name="Topics">
    <vt:lpwstr>14828;#thin client architectures|be382cb1-9f18-4d9f-a31f-aedcbae4c3e4;#10685;#products|2b247c5b-99da-46bc-8667-e75c62241e78;#15944;#Windows Embedded content|4b399adc-cead-42d8-bdad-07e2b1e2de0c</vt:lpwstr>
  </property>
  <property fmtid="{D5CDD505-2E9C-101B-9397-08002B2CF9AE}" pid="29" name="EnterpriseDomainTagsTaxHTField0">
    <vt:lpwstr/>
  </property>
  <property fmtid="{D5CDD505-2E9C-101B-9397-08002B2CF9AE}" pid="30" name="ItemTypeTaxHTField0">
    <vt:lpwstr>customer presentations|18e9ae94-e321-4eea-82d2-ad5b2f470f3c</vt:lpwstr>
  </property>
  <property fmtid="{D5CDD505-2E9C-101B-9397-08002B2CF9AE}" pid="31" name="LastUpdatedByBatchTagging">
    <vt:bool>false</vt:bool>
  </property>
  <property fmtid="{D5CDD505-2E9C-101B-9397-08002B2CF9AE}" pid="32" name="Languages">
    <vt:lpwstr>10056;#English|cb91f272-ce4d-4a7e-9bbf-78b58e3d188d</vt:lpwstr>
  </property>
  <property fmtid="{D5CDD505-2E9C-101B-9397-08002B2CF9AE}" pid="33" name="messageframeworktype">
    <vt:lpwstr/>
  </property>
  <property fmtid="{D5CDD505-2E9C-101B-9397-08002B2CF9AE}" pid="34" name="_dlc_DocIdUrl">
    <vt:lpwstr>http://infopedia/docstore/_layouts/DocIdRedir.aspx?ID=KC00-15-206639, KC00-15-206639</vt:lpwstr>
  </property>
  <property fmtid="{D5CDD505-2E9C-101B-9397-08002B2CF9AE}" pid="35" name="_docset_NoMedatataSyncRequired">
    <vt:lpwstr>False</vt:lpwstr>
  </property>
  <property fmtid="{D5CDD505-2E9C-101B-9397-08002B2CF9AE}" pid="36" name="SMSGTagsTaxHTField0">
    <vt:lpwstr/>
  </property>
  <property fmtid="{D5CDD505-2E9C-101B-9397-08002B2CF9AE}" pid="37" name="Audiences">
    <vt:lpwstr>12247;#field sales|a01713be-2bfa-484a-9c7c-49760b5f85f4</vt:lpwstr>
  </property>
  <property fmtid="{D5CDD505-2E9C-101B-9397-08002B2CF9AE}" pid="38" name="Order">
    <vt:r8>29400</vt:r8>
  </property>
  <property fmtid="{D5CDD505-2E9C-101B-9397-08002B2CF9AE}" pid="39" name="xd_Signature">
    <vt:bool>false</vt:bool>
  </property>
  <property fmtid="{D5CDD505-2E9C-101B-9397-08002B2CF9AE}" pid="40" name="xd_ProgID">
    <vt:lpwstr/>
  </property>
  <property fmtid="{D5CDD505-2E9C-101B-9397-08002B2CF9AE}" pid="41" name="TemplateUrl">
    <vt:lpwstr/>
  </property>
</Properties>
</file>